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8"/>
  </p:notesMasterIdLst>
  <p:sldIdLst>
    <p:sldId id="265" r:id="rId3"/>
    <p:sldId id="257" r:id="rId4"/>
    <p:sldId id="267" r:id="rId5"/>
    <p:sldId id="268" r:id="rId6"/>
    <p:sldId id="259" r:id="rId7"/>
    <p:sldId id="276" r:id="rId8"/>
    <p:sldId id="269" r:id="rId9"/>
    <p:sldId id="261" r:id="rId10"/>
    <p:sldId id="278" r:id="rId11"/>
    <p:sldId id="275" r:id="rId12"/>
    <p:sldId id="260" r:id="rId13"/>
    <p:sldId id="262" r:id="rId14"/>
    <p:sldId id="277" r:id="rId15"/>
    <p:sldId id="274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5EA45-595E-460C-E7C9-969739CF488A}" v="354" dt="2025-01-23T14:29:56.954"/>
    <p1510:client id="{D67EC6CD-CF18-C62F-7B72-5EDF073FE9C8}" v="801" dt="2025-01-23T15:08:38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5" autoAdjust="0"/>
    <p:restoredTop sz="97366" autoAdjust="0"/>
  </p:normalViewPr>
  <p:slideViewPr>
    <p:cSldViewPr snapToGrid="0">
      <p:cViewPr varScale="1">
        <p:scale>
          <a:sx n="79" d="100"/>
          <a:sy n="79" d="100"/>
        </p:scale>
        <p:origin x="1522" y="77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lingualink-frontend-v1.onrender.com/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alki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err="1"/>
              <a:t>Lingualink</a:t>
            </a:r>
            <a:endParaRPr lang="hr-HR" sz="4000" noProof="0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</a:t>
            </a:r>
            <a:r>
              <a:rPr lang="hr-HR" sz="1400" dirty="0"/>
              <a:t>&lt;17.2&gt; </a:t>
            </a:r>
            <a:r>
              <a:rPr lang="hr-HR" sz="1400" dirty="0" err="1"/>
              <a:t>LinguaLink</a:t>
            </a:r>
            <a:endParaRPr lang="en-US" dirty="0" err="1"/>
          </a:p>
          <a:p>
            <a:r>
              <a:rPr lang="hr-HR" noProof="0" dirty="0"/>
              <a:t>Ak. god. 2025./2025.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Organizacija ispitivanja</a:t>
            </a:r>
            <a:r>
              <a:rPr lang="hr-HR" dirty="0"/>
              <a:t>: ispitivanje komponenti i ispitivanje sustava</a:t>
            </a:r>
            <a:endParaRPr lang="hr-HR" noProof="0" dirty="0"/>
          </a:p>
          <a:p>
            <a:r>
              <a:rPr lang="hr-HR" dirty="0"/>
              <a:t>Ispitano je sedam komponenti (izazivanje pogreške, nepostojeća funkcionalnost, 5 redovnih) i 4 testa sustava</a:t>
            </a:r>
          </a:p>
          <a:p>
            <a:r>
              <a:rPr lang="hr-HR" dirty="0"/>
              <a:t>Možemo primijetiti kako su svi testovi točni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9734BF-6AA0-434C-EC58-0B6ABD64C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936" y="3301787"/>
            <a:ext cx="4668126" cy="333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Popis programskih jezika i radnih okvira</a:t>
            </a:r>
          </a:p>
          <a:p>
            <a:pPr marL="486410" lvl="1"/>
            <a:r>
              <a:rPr lang="hr-HR">
                <a:ea typeface="+mn-lt"/>
                <a:cs typeface="+mn-lt"/>
              </a:rPr>
              <a:t>1. Programski jezici: JavaScript i Java 19.</a:t>
            </a:r>
            <a:endParaRPr lang="hr-HR" noProof="0"/>
          </a:p>
          <a:p>
            <a:pPr marL="486410" lvl="1"/>
            <a:r>
              <a:rPr lang="hr-HR">
                <a:ea typeface="+mn-lt"/>
                <a:cs typeface="+mn-lt"/>
              </a:rPr>
              <a:t>2. Radni okviri i biblioteke: Za razvoj prednjeg dijela aplikacije korišten je React 18. Za razvoj pozadinskog dijela aplikacije korišten je Spring Boot 3.3.5.</a:t>
            </a:r>
            <a:endParaRPr lang="hr-HR" noProof="0">
              <a:ea typeface="+mn-lt"/>
              <a:cs typeface="+mn-lt"/>
            </a:endParaRPr>
          </a:p>
          <a:p>
            <a:pPr marL="486410" lvl="1"/>
            <a:r>
              <a:rPr lang="hr-HR">
                <a:solidFill>
                  <a:srgbClr val="000000"/>
                </a:solidFill>
                <a:ea typeface="+mn-lt"/>
                <a:cs typeface="+mn-lt"/>
              </a:rPr>
              <a:t>3. Baza podataka: Za pohranu podataka korišten je PostgreSQL 16.</a:t>
            </a:r>
            <a:endParaRPr lang="hr-HR" dirty="0">
              <a:solidFill>
                <a:srgbClr val="000000"/>
              </a:solidFill>
            </a:endParaRPr>
          </a:p>
          <a:p>
            <a:pPr marL="486410" lvl="1"/>
            <a:r>
              <a:rPr lang="hr-HR">
                <a:ea typeface="+mn-lt"/>
                <a:cs typeface="+mn-lt"/>
              </a:rPr>
              <a:t>4. Razvojni alati: VS Code i IntelliJ IDEA.</a:t>
            </a:r>
            <a:endParaRPr lang="hr-HR" dirty="0"/>
          </a:p>
          <a:p>
            <a:pPr marL="486410" lvl="1"/>
            <a:r>
              <a:rPr lang="hr-HR">
                <a:ea typeface="+mn-lt"/>
                <a:cs typeface="+mn-lt"/>
              </a:rPr>
              <a:t>5. Alati za ispitivanje: Selenium IDE 4.27 i Postman 11.</a:t>
            </a:r>
            <a:endParaRPr lang="hr-HR"/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Alati za razmještaj: </a:t>
            </a:r>
            <a:r>
              <a:rPr lang="hr-HR" dirty="0" err="1"/>
              <a:t>Render</a:t>
            </a:r>
            <a:endParaRPr lang="hr-HR" noProof="0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Neprogramski (organizacijski) zadaci</a:t>
            </a:r>
          </a:p>
          <a:p>
            <a:pPr marL="486410" lvl="1"/>
            <a:r>
              <a:rPr lang="hr-HR" noProof="0"/>
              <a:t>Organizacija komunikacije </a:t>
            </a:r>
            <a:r>
              <a:rPr lang="hr-HR"/>
              <a:t>– Discord, WhatsApp</a:t>
            </a:r>
            <a:endParaRPr lang="hr-HR" noProof="0"/>
          </a:p>
          <a:p>
            <a:pPr marL="486410" lvl="1"/>
            <a:r>
              <a:rPr lang="hr-HR" noProof="0" err="1"/>
              <a:t>GitHub</a:t>
            </a:r>
            <a:r>
              <a:rPr lang="hr-HR" noProof="0"/>
              <a:t> iskustvo</a:t>
            </a:r>
            <a:r>
              <a:rPr lang="hr-HR"/>
              <a:t> – dobiveno radeći na projektu</a:t>
            </a:r>
            <a:endParaRPr lang="hr-HR" noProof="0"/>
          </a:p>
          <a:p>
            <a:pPr marL="486410" lvl="1"/>
            <a:r>
              <a:rPr lang="hr-HR" noProof="0"/>
              <a:t>Primijenjeni model životnog ciklusa</a:t>
            </a:r>
            <a:r>
              <a:rPr lang="hr-HR"/>
              <a:t> – ad-hoc</a:t>
            </a:r>
            <a:endParaRPr lang="hr-HR" noProof="0"/>
          </a:p>
          <a:p>
            <a:pPr marL="143510" lvl="1" indent="0">
              <a:buNone/>
            </a:pPr>
            <a:endParaRPr lang="hr-HR" noProof="0" dirty="0"/>
          </a:p>
          <a:p>
            <a:r>
              <a:rPr lang="hr-HR" noProof="0" dirty="0"/>
              <a:t>Vremenski okvir razvoja </a:t>
            </a:r>
            <a:r>
              <a:rPr lang="hr-HR" dirty="0"/>
              <a:t> </a:t>
            </a:r>
          </a:p>
          <a:p>
            <a:pPr marL="486410" lvl="1" indent="-266700">
              <a:lnSpc>
                <a:spcPct val="110000"/>
              </a:lnSpc>
            </a:pPr>
            <a:r>
              <a:rPr lang="hr-HR"/>
              <a:t>Specifikacija – početak semestra</a:t>
            </a:r>
          </a:p>
          <a:p>
            <a:pPr marL="486410" lvl="1"/>
            <a:r>
              <a:rPr lang="hr-HR"/>
              <a:t>Implementacija – tijekom cijelog semestra</a:t>
            </a:r>
          </a:p>
          <a:p>
            <a:pPr marL="486410" lvl="1"/>
            <a:r>
              <a:rPr lang="hr-HR"/>
              <a:t>Testiranje – tjedan predaje projekta</a:t>
            </a:r>
          </a:p>
          <a:p>
            <a:pPr marL="486410" lvl="1"/>
            <a:r>
              <a:rPr lang="hr-HR"/>
              <a:t>Dokumentacija – tijekom cijelog projekta</a:t>
            </a:r>
            <a:endParaRPr lang="hr-HR" noProof="0"/>
          </a:p>
          <a:p>
            <a:endParaRPr lang="hr-HR" dirty="0"/>
          </a:p>
          <a:p>
            <a:endParaRPr lang="hr-HR" dirty="0"/>
          </a:p>
          <a:p>
            <a:pPr marL="14351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AE99-4B13-C374-9156-2B781572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Tablica</a:t>
            </a:r>
            <a:r>
              <a:rPr lang="en-US" dirty="0"/>
              <a:t> </a:t>
            </a:r>
            <a:r>
              <a:rPr lang="en-US" dirty="0" err="1"/>
              <a:t>Raščlambe</a:t>
            </a:r>
            <a:r>
              <a:rPr lang="en-US" dirty="0"/>
              <a:t> </a:t>
            </a:r>
            <a:r>
              <a:rPr lang="en-US" dirty="0" err="1"/>
              <a:t>zadataka</a:t>
            </a:r>
            <a:r>
              <a:rPr lang="en-US" dirty="0"/>
              <a:t> </a:t>
            </a:r>
            <a:r>
              <a:rPr lang="en-US" dirty="0" err="1"/>
              <a:t>Članova</a:t>
            </a:r>
          </a:p>
        </p:txBody>
      </p:sp>
      <p:pic>
        <p:nvPicPr>
          <p:cNvPr id="5" name="Content Placeholder 4" descr="A screenshot of a table&#10;&#10;AI-generated content may be incorrect.">
            <a:extLst>
              <a:ext uri="{FF2B5EF4-FFF2-40B4-BE49-F238E27FC236}">
                <a16:creationId xmlns:a16="http://schemas.microsoft.com/office/drawing/2014/main" id="{5576C8EF-16DF-3EF5-7C3F-0B020E3A5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225" y="656360"/>
            <a:ext cx="6712577" cy="59930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771BF-06CA-A324-A4C4-19B44590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2637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CBA8-11D5-D65F-3F83-F59F385A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DC07-223F-0954-0AAD-901A9AD8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ea typeface="+mn-lt"/>
                <a:cs typeface="+mn-lt"/>
                <a:hlinkClick r:id="rId2"/>
              </a:rPr>
              <a:t>https://lingualink-frontend-v1.onrender.com/</a:t>
            </a:r>
            <a:endParaRPr lang="hr-HR">
              <a:ea typeface="+mn-lt"/>
              <a:cs typeface="+mn-lt"/>
            </a:endParaRP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2D5-F8F8-3548-34C0-61BDD7AA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 dirty="0"/>
          </a:p>
        </p:txBody>
      </p:sp>
      <p:pic>
        <p:nvPicPr>
          <p:cNvPr id="5" name="Picture 4" descr="A group of children posing for a photo&#10;&#10;AI-generated content may be incorrect.">
            <a:extLst>
              <a:ext uri="{FF2B5EF4-FFF2-40B4-BE49-F238E27FC236}">
                <a16:creationId xmlns:a16="http://schemas.microsoft.com/office/drawing/2014/main" id="{6EB9CF68-CA1B-2DC4-EA81-CC4D754C3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7" y="1712595"/>
            <a:ext cx="8981398" cy="453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0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6410"/>
            <a:r>
              <a:rPr lang="hr-HR" dirty="0">
                <a:ea typeface="+mn-lt"/>
                <a:cs typeface="+mn-lt"/>
              </a:rPr>
              <a:t>Tehnički izazovi: </a:t>
            </a:r>
          </a:p>
          <a:p>
            <a:pPr marL="706120" lvl="1"/>
            <a:r>
              <a:rPr lang="hr-HR">
                <a:ea typeface="+mn-lt"/>
                <a:cs typeface="+mn-lt"/>
              </a:rPr>
              <a:t>Povezati aplikaciju sa </a:t>
            </a:r>
            <a:r>
              <a:rPr lang="hr-HR" err="1">
                <a:ea typeface="+mn-lt"/>
                <a:cs typeface="+mn-lt"/>
              </a:rPr>
              <a:t>PostgreSQL</a:t>
            </a:r>
            <a:r>
              <a:rPr lang="hr-HR">
                <a:ea typeface="+mn-lt"/>
                <a:cs typeface="+mn-lt"/>
              </a:rPr>
              <a:t> bazom podataka. </a:t>
            </a:r>
          </a:p>
          <a:p>
            <a:pPr marL="706120" lvl="1"/>
            <a:r>
              <a:rPr lang="hr-HR">
                <a:ea typeface="+mn-lt"/>
                <a:cs typeface="+mn-lt"/>
              </a:rPr>
              <a:t>Sigurnost aplikacije, implementacija HTTPS-a, JWT tokeni, prijava pomoću </a:t>
            </a:r>
            <a:r>
              <a:rPr lang="hr-HR" err="1">
                <a:ea typeface="+mn-lt"/>
                <a:cs typeface="+mn-lt"/>
              </a:rPr>
              <a:t>OAuth</a:t>
            </a:r>
            <a:r>
              <a:rPr lang="hr-HR">
                <a:ea typeface="+mn-lt"/>
                <a:cs typeface="+mn-lt"/>
              </a:rPr>
              <a:t>-a te </a:t>
            </a:r>
            <a:r>
              <a:rPr lang="hr-HR" err="1">
                <a:ea typeface="+mn-lt"/>
                <a:cs typeface="+mn-lt"/>
              </a:rPr>
              <a:t>deploy</a:t>
            </a:r>
            <a:r>
              <a:rPr lang="hr-HR">
                <a:ea typeface="+mn-lt"/>
                <a:cs typeface="+mn-lt"/>
              </a:rPr>
              <a:t> aplikacije.  </a:t>
            </a:r>
          </a:p>
          <a:p>
            <a:pPr marL="486410"/>
            <a:r>
              <a:rPr lang="hr-HR" dirty="0">
                <a:ea typeface="+mn-lt"/>
                <a:cs typeface="+mn-lt"/>
              </a:rPr>
              <a:t>Stečena znanja:</a:t>
            </a:r>
            <a:endParaRPr lang="hr-HR" dirty="0"/>
          </a:p>
          <a:p>
            <a:pPr marL="706120" lvl="1"/>
            <a:r>
              <a:rPr lang="hr-HR">
                <a:ea typeface="+mn-lt"/>
                <a:cs typeface="+mn-lt"/>
              </a:rPr>
              <a:t>Cijeli je tim stekao znanja osmišljavanja i dizajniranja aplikacije, razvoj </a:t>
            </a:r>
            <a:r>
              <a:rPr lang="hr-HR" dirty="0">
                <a:ea typeface="+mn-lt"/>
                <a:cs typeface="+mn-lt"/>
              </a:rPr>
              <a:t>poslužiteljske stane, osmišljavanje te implementiranje baze podataka, rad i komunikacija unutar grupe, podjele posla te pisanje dokumentacije.</a:t>
            </a:r>
            <a:endParaRPr lang="hr-HR"/>
          </a:p>
          <a:p>
            <a:pPr marL="486410"/>
            <a:r>
              <a:rPr lang="hr-HR" dirty="0">
                <a:ea typeface="+mn-lt"/>
                <a:cs typeface="+mn-lt"/>
              </a:rPr>
              <a:t>Nastavak rada:</a:t>
            </a:r>
          </a:p>
          <a:p>
            <a:pPr marL="706120" lvl="1"/>
            <a:r>
              <a:rPr lang="hr-HR">
                <a:ea typeface="+mn-lt"/>
                <a:cs typeface="+mn-lt"/>
              </a:rPr>
              <a:t>Za nastavak razvijanja aplikacije bilo bi potrebno osmisliti dodatne funkcionalnosti.</a:t>
            </a:r>
            <a:endParaRPr lang="hr-HR"/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Opis zadatka</a:t>
            </a:r>
          </a:p>
          <a:p>
            <a:r>
              <a:rPr lang="hr-HR" dirty="0"/>
              <a:t>Članovi tima</a:t>
            </a:r>
            <a:endParaRPr lang="hr-HR" noProof="0" dirty="0"/>
          </a:p>
          <a:p>
            <a:r>
              <a:rPr lang="hr-HR" dirty="0"/>
              <a:t>Analiza i oblikovanje sustava </a:t>
            </a:r>
            <a:endParaRPr lang="en-US" dirty="0"/>
          </a:p>
          <a:p>
            <a:pPr marL="486410" lvl="1"/>
            <a:r>
              <a:rPr lang="hr-HR" dirty="0"/>
              <a:t>Zahtjevi</a:t>
            </a:r>
            <a:endParaRPr lang="en-US" dirty="0"/>
          </a:p>
          <a:p>
            <a:pPr marL="486410" lvl="1"/>
            <a:r>
              <a:rPr lang="hr-HR" dirty="0"/>
              <a:t>Arhitektura</a:t>
            </a:r>
            <a:endParaRPr lang="en-US" dirty="0"/>
          </a:p>
          <a:p>
            <a:r>
              <a:rPr lang="hr-HR" noProof="0" dirty="0"/>
              <a:t>Korišteni alati i tehnologije</a:t>
            </a:r>
          </a:p>
          <a:p>
            <a:r>
              <a:rPr lang="hr-HR" dirty="0"/>
              <a:t>Cilj projekta</a:t>
            </a:r>
            <a:endParaRPr lang="en-US" dirty="0"/>
          </a:p>
          <a:p>
            <a:r>
              <a:rPr lang="hr-HR" dirty="0"/>
              <a:t>Organizacija rada </a:t>
            </a:r>
            <a:endParaRPr lang="en-US" dirty="0"/>
          </a:p>
          <a:p>
            <a:r>
              <a:rPr lang="hr-HR" dirty="0"/>
              <a:t>Iskustva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ea typeface="+mn-lt"/>
                <a:cs typeface="+mn-lt"/>
              </a:rPr>
              <a:t>Dario </a:t>
            </a:r>
            <a:r>
              <a:rPr lang="hr-HR" dirty="0" err="1">
                <a:ea typeface="+mn-lt"/>
                <a:cs typeface="+mn-lt"/>
              </a:rPr>
              <a:t>Jurgec</a:t>
            </a:r>
            <a:r>
              <a:rPr lang="hr-HR" dirty="0">
                <a:ea typeface="+mn-lt"/>
                <a:cs typeface="+mn-lt"/>
              </a:rPr>
              <a:t> / </a:t>
            </a:r>
            <a:r>
              <a:rPr lang="hr-HR" dirty="0" err="1">
                <a:ea typeface="+mn-lt"/>
                <a:cs typeface="+mn-lt"/>
              </a:rPr>
              <a:t>djurgec</a:t>
            </a:r>
            <a:r>
              <a:rPr lang="hr-HR" dirty="0">
                <a:ea typeface="+mn-lt"/>
                <a:cs typeface="+mn-lt"/>
              </a:rPr>
              <a:t> – </a:t>
            </a:r>
            <a:r>
              <a:rPr lang="hr-HR" dirty="0" err="1">
                <a:ea typeface="+mn-lt"/>
                <a:cs typeface="+mn-lt"/>
              </a:rPr>
              <a:t>full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stack</a:t>
            </a:r>
          </a:p>
          <a:p>
            <a:r>
              <a:rPr lang="hr-HR" dirty="0">
                <a:ea typeface="+mn-lt"/>
                <a:cs typeface="+mn-lt"/>
              </a:rPr>
              <a:t>Mihovil Mađerić / mihovil13 - </a:t>
            </a:r>
            <a:r>
              <a:rPr lang="hr-HR" dirty="0" err="1">
                <a:ea typeface="+mn-lt"/>
                <a:cs typeface="+mn-lt"/>
              </a:rPr>
              <a:t>backend</a:t>
            </a:r>
          </a:p>
          <a:p>
            <a:r>
              <a:rPr lang="hr-HR" dirty="0">
                <a:ea typeface="+mn-lt"/>
                <a:cs typeface="+mn-lt"/>
              </a:rPr>
              <a:t>Zita Martinović / </a:t>
            </a:r>
            <a:r>
              <a:rPr lang="hr-HR" dirty="0" err="1">
                <a:ea typeface="+mn-lt"/>
                <a:cs typeface="+mn-lt"/>
              </a:rPr>
              <a:t>zita</a:t>
            </a:r>
            <a:r>
              <a:rPr lang="hr-HR" dirty="0">
                <a:ea typeface="+mn-lt"/>
                <a:cs typeface="+mn-lt"/>
              </a:rPr>
              <a:t>-m - </a:t>
            </a:r>
            <a:r>
              <a:rPr lang="hr-HR" dirty="0" err="1">
                <a:ea typeface="+mn-lt"/>
                <a:cs typeface="+mn-lt"/>
              </a:rPr>
              <a:t>frontend</a:t>
            </a:r>
          </a:p>
          <a:p>
            <a:r>
              <a:rPr lang="hr-HR" dirty="0">
                <a:ea typeface="+mn-lt"/>
                <a:cs typeface="+mn-lt"/>
              </a:rPr>
              <a:t>Adi </a:t>
            </a:r>
            <a:r>
              <a:rPr lang="hr-HR" dirty="0" err="1">
                <a:ea typeface="+mn-lt"/>
                <a:cs typeface="+mn-lt"/>
              </a:rPr>
              <a:t>Stajku</a:t>
            </a:r>
            <a:r>
              <a:rPr lang="hr-HR" dirty="0">
                <a:ea typeface="+mn-lt"/>
                <a:cs typeface="+mn-lt"/>
              </a:rPr>
              <a:t> / </a:t>
            </a:r>
            <a:r>
              <a:rPr lang="hr-HR" dirty="0" err="1">
                <a:ea typeface="+mn-lt"/>
                <a:cs typeface="+mn-lt"/>
              </a:rPr>
              <a:t>asttajku</a:t>
            </a:r>
            <a:r>
              <a:rPr lang="hr-HR" dirty="0">
                <a:ea typeface="+mn-lt"/>
                <a:cs typeface="+mn-lt"/>
              </a:rPr>
              <a:t> - </a:t>
            </a:r>
            <a:r>
              <a:rPr lang="hr-HR" dirty="0" err="1">
                <a:ea typeface="+mn-lt"/>
                <a:cs typeface="+mn-lt"/>
              </a:rPr>
              <a:t>frontend</a:t>
            </a:r>
          </a:p>
          <a:p>
            <a:r>
              <a:rPr lang="hr-HR" dirty="0">
                <a:ea typeface="+mn-lt"/>
                <a:cs typeface="+mn-lt"/>
              </a:rPr>
              <a:t>Borna </a:t>
            </a:r>
            <a:r>
              <a:rPr lang="hr-HR" dirty="0" err="1">
                <a:ea typeface="+mn-lt"/>
                <a:cs typeface="+mn-lt"/>
              </a:rPr>
              <a:t>Svjetličić</a:t>
            </a:r>
            <a:r>
              <a:rPr lang="hr-HR" dirty="0">
                <a:ea typeface="+mn-lt"/>
                <a:cs typeface="+mn-lt"/>
              </a:rPr>
              <a:t> / borna21 - </a:t>
            </a:r>
            <a:r>
              <a:rPr lang="hr-HR" dirty="0" err="1">
                <a:ea typeface="+mn-lt"/>
                <a:cs typeface="+mn-lt"/>
              </a:rPr>
              <a:t>frontend</a:t>
            </a:r>
          </a:p>
          <a:p>
            <a:r>
              <a:rPr lang="hr-HR" dirty="0">
                <a:ea typeface="+mn-lt"/>
                <a:cs typeface="+mn-lt"/>
              </a:rPr>
              <a:t>Adam </a:t>
            </a:r>
            <a:r>
              <a:rPr lang="hr-HR" dirty="0" err="1">
                <a:ea typeface="+mn-lt"/>
                <a:cs typeface="+mn-lt"/>
              </a:rPr>
              <a:t>Šinjori</a:t>
            </a:r>
            <a:r>
              <a:rPr lang="hr-HR" dirty="0">
                <a:ea typeface="+mn-lt"/>
                <a:cs typeface="+mn-lt"/>
              </a:rPr>
              <a:t> / </a:t>
            </a:r>
            <a:r>
              <a:rPr lang="hr-HR" dirty="0" err="1">
                <a:ea typeface="+mn-lt"/>
                <a:cs typeface="+mn-lt"/>
              </a:rPr>
              <a:t>aSinjori</a:t>
            </a:r>
            <a:r>
              <a:rPr lang="hr-HR" dirty="0">
                <a:ea typeface="+mn-lt"/>
                <a:cs typeface="+mn-lt"/>
              </a:rPr>
              <a:t> - </a:t>
            </a:r>
            <a:r>
              <a:rPr lang="hr-HR" dirty="0" err="1">
                <a:ea typeface="+mn-lt"/>
                <a:cs typeface="+mn-lt"/>
              </a:rPr>
              <a:t>backend</a:t>
            </a:r>
          </a:p>
          <a:p>
            <a:r>
              <a:rPr lang="hr-HR" dirty="0">
                <a:ea typeface="+mn-lt"/>
                <a:cs typeface="+mn-lt"/>
              </a:rPr>
              <a:t>Mia </a:t>
            </a:r>
            <a:r>
              <a:rPr lang="hr-HR" dirty="0" err="1">
                <a:ea typeface="+mn-lt"/>
                <a:cs typeface="+mn-lt"/>
              </a:rPr>
              <a:t>Zekić</a:t>
            </a:r>
            <a:r>
              <a:rPr lang="hr-HR" dirty="0">
                <a:ea typeface="+mn-lt"/>
                <a:cs typeface="+mn-lt"/>
              </a:rPr>
              <a:t> / </a:t>
            </a:r>
            <a:r>
              <a:rPr lang="hr-HR" dirty="0" err="1">
                <a:ea typeface="+mn-lt"/>
                <a:cs typeface="+mn-lt"/>
              </a:rPr>
              <a:t>miazze</a:t>
            </a:r>
            <a:r>
              <a:rPr lang="hr-HR" dirty="0">
                <a:ea typeface="+mn-lt"/>
                <a:cs typeface="+mn-lt"/>
              </a:rPr>
              <a:t> – </a:t>
            </a:r>
            <a:r>
              <a:rPr lang="hr-HR" dirty="0" err="1">
                <a:ea typeface="+mn-lt"/>
                <a:cs typeface="+mn-lt"/>
              </a:rPr>
              <a:t>backend</a:t>
            </a:r>
            <a:r>
              <a:rPr lang="hr-HR" dirty="0">
                <a:ea typeface="+mn-lt"/>
                <a:cs typeface="+mn-lt"/>
              </a:rPr>
              <a:t> + dokumentacija</a:t>
            </a:r>
          </a:p>
          <a:p>
            <a:endParaRPr lang="hr-HR" noProof="0" dirty="0"/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74" y="112200"/>
            <a:ext cx="8215275" cy="856837"/>
          </a:xfrm>
        </p:spPr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>
            <a:normAutofit/>
          </a:bodyPr>
          <a:lstStyle/>
          <a:p>
            <a:r>
              <a:rPr lang="hr-HR"/>
              <a:t>Aplikacija rješava problem komunikacije između učenika i učitelja.</a:t>
            </a:r>
            <a:endParaRPr lang="en-US" dirty="0"/>
          </a:p>
          <a:p>
            <a:r>
              <a:rPr lang="hr-HR" altLang="sr-Latn-RS" dirty="0"/>
              <a:t>Cilj: </a:t>
            </a:r>
            <a:r>
              <a:rPr lang="hr-HR" altLang="sr-Latn-RS" b="1" dirty="0"/>
              <a:t>olakšati uspostavljanje komunikacije, pregled dostupnih učitelja te njihov raspored predavanja</a:t>
            </a:r>
          </a:p>
          <a:p>
            <a:r>
              <a:rPr lang="hr-HR" u="sng" dirty="0">
                <a:ea typeface="+mn-lt"/>
                <a:cs typeface="+mn-lt"/>
                <a:hlinkClick r:id="rId3"/>
              </a:rPr>
              <a:t>https://www.italki.com/</a:t>
            </a:r>
          </a:p>
          <a:p>
            <a:r>
              <a:rPr lang="hr-HR" u="sng" dirty="0">
                <a:ea typeface="+mn-lt"/>
                <a:cs typeface="+mn-lt"/>
              </a:rPr>
              <a:t>Napravljena konkretno za hrvatsko tržište.</a:t>
            </a:r>
          </a:p>
          <a:p>
            <a:endParaRPr lang="hr-HR" u="sng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D541204-B666-420C-9DF1-C06950D2F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E6C8D-508A-44F8-BB9B-7911B0118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4847AE-0FEA-43E8-8AA1-4169A6FDB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7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87790A-E9D7-438A-90BB-9361BEF14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4" y="2414788"/>
            <a:ext cx="2568104" cy="3975776"/>
          </a:xfrm>
        </p:spPr>
        <p:txBody>
          <a:bodyPr>
            <a:normAutofit/>
          </a:bodyPr>
          <a:lstStyle/>
          <a:p>
            <a:endParaRPr lang="hr-HR" dirty="0"/>
          </a:p>
          <a:p>
            <a:endParaRPr lang="hr-HR" noProof="0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F786BEF-B8F0-6E48-3DDD-721339B5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724" y="1090736"/>
            <a:ext cx="3028511" cy="4678029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9E55E5-95AB-D073-B426-3E824B0D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037" y="855085"/>
            <a:ext cx="3071513" cy="55606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5</a:t>
            </a:fld>
            <a:endParaRPr lang="hr-HR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87363A9-FAB0-6551-75AE-C547924D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855150"/>
            <a:ext cx="2452650" cy="13045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Glavni</a:t>
            </a:r>
            <a:r>
              <a:rPr lang="en-US" dirty="0"/>
              <a:t> </a:t>
            </a:r>
            <a:r>
              <a:rPr lang="en-US" dirty="0" err="1"/>
              <a:t>funkcionalni</a:t>
            </a:r>
            <a:r>
              <a:rPr lang="en-US" dirty="0"/>
              <a:t> </a:t>
            </a:r>
            <a:r>
              <a:rPr lang="en-US" dirty="0" err="1"/>
              <a:t>zahtjevi</a:t>
            </a:r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5F8401-D480-00CA-6149-3EDFF6256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99" y="996727"/>
            <a:ext cx="9000000" cy="50636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1050D-D8F7-0E1A-DA45-D1FC21C8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44C387-9B8C-A150-08F3-3B48DDB2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Nefunkcionalni</a:t>
            </a:r>
            <a:r>
              <a:rPr lang="en-US" dirty="0"/>
              <a:t> I </a:t>
            </a:r>
            <a:r>
              <a:rPr lang="en-US" dirty="0" err="1"/>
              <a:t>zahtjevi</a:t>
            </a:r>
            <a:r>
              <a:rPr lang="en-US" dirty="0"/>
              <a:t> </a:t>
            </a:r>
            <a:r>
              <a:rPr lang="en-US" dirty="0" err="1"/>
              <a:t>domene</a:t>
            </a:r>
            <a:r>
              <a:rPr lang="en-US" dirty="0"/>
              <a:t> </a:t>
            </a:r>
            <a:r>
              <a:rPr lang="en-US" dirty="0" err="1"/>
              <a:t>primjene</a:t>
            </a:r>
          </a:p>
        </p:txBody>
      </p:sp>
    </p:spTree>
    <p:extLst>
      <p:ext uri="{BB962C8B-B14F-4D97-AF65-F5344CB8AC3E}">
        <p14:creationId xmlns:p14="http://schemas.microsoft.com/office/powerpoint/2010/main" val="324194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3789E3C9-09A7-DB94-4162-2029B7AFA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99" y="1156446"/>
            <a:ext cx="9000000" cy="50311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Stil arhitekture je MVC</a:t>
            </a:r>
            <a:endParaRPr lang="hr-HR" noProof="0" dirty="0"/>
          </a:p>
          <a:p>
            <a:r>
              <a:rPr lang="hr-HR" dirty="0"/>
              <a:t>Podsustavi: sigurnosni, korisnički kontroler, servisni kontroler, sloj pristupa podataka</a:t>
            </a:r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DF5F8-B67E-1B90-5292-57010F7A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" y="2534803"/>
            <a:ext cx="9000528" cy="397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F4DC-7E8B-C412-EB18-3938EB15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razmještaja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31DA19A-73A5-3D61-87D7-6AAE3EDD6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33" y="972000"/>
            <a:ext cx="8932131" cy="540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5581B-3D08-744C-9FD8-6BA57B76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349453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3</TotalTime>
  <Words>450</Words>
  <Application>Microsoft Office PowerPoint</Application>
  <PresentationFormat>On-screen Show (4:3)</PresentationFormat>
  <Paragraphs>89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ＭＳ Ｐゴシック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Times New Roman</vt:lpstr>
      <vt:lpstr>Wingdings</vt:lpstr>
      <vt:lpstr>Wingdings 2</vt:lpstr>
      <vt:lpstr>PROGI-template</vt:lpstr>
      <vt:lpstr>DividendVTI</vt:lpstr>
      <vt:lpstr>Lingualink</vt:lpstr>
      <vt:lpstr>Sadržaj</vt:lpstr>
      <vt:lpstr>Članovi grupe</vt:lpstr>
      <vt:lpstr>O projektu</vt:lpstr>
      <vt:lpstr>Glavni funkcionalni zahtjevi</vt:lpstr>
      <vt:lpstr>Nefunkcionalni I zahtjevi domene primjene</vt:lpstr>
      <vt:lpstr>UML dijagram obrazaca uporabe</vt:lpstr>
      <vt:lpstr>Arhitektura sustava</vt:lpstr>
      <vt:lpstr>Dijagram razmještaja</vt:lpstr>
      <vt:lpstr>Ispitivanje</vt:lpstr>
      <vt:lpstr>Korišteni alati i tehnologije</vt:lpstr>
      <vt:lpstr>Organizacija rada</vt:lpstr>
      <vt:lpstr>Tablica Raščlambe zadataka Članova</vt:lpstr>
      <vt:lpstr>Demonstracija aplikacije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Mia Zekić</cp:lastModifiedBy>
  <cp:revision>259</cp:revision>
  <dcterms:created xsi:type="dcterms:W3CDTF">2016-01-18T13:10:52Z</dcterms:created>
  <dcterms:modified xsi:type="dcterms:W3CDTF">2025-01-24T09:29:54Z</dcterms:modified>
</cp:coreProperties>
</file>