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046" r:id="rId2"/>
    <p:sldId id="2069" r:id="rId3"/>
    <p:sldId id="2063" r:id="rId4"/>
    <p:sldId id="2074" r:id="rId5"/>
    <p:sldId id="2075" r:id="rId6"/>
    <p:sldId id="2064" r:id="rId7"/>
    <p:sldId id="2065" r:id="rId8"/>
    <p:sldId id="2066" r:id="rId9"/>
    <p:sldId id="2083" r:id="rId10"/>
    <p:sldId id="2067" r:id="rId11"/>
    <p:sldId id="2084" r:id="rId12"/>
    <p:sldId id="2073" r:id="rId13"/>
    <p:sldId id="2085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6202" autoAdjust="0"/>
  </p:normalViewPr>
  <p:slideViewPr>
    <p:cSldViewPr snapToGrid="0" snapToObjects="1">
      <p:cViewPr varScale="1">
        <p:scale>
          <a:sx n="37" d="100"/>
          <a:sy n="37" d="100"/>
        </p:scale>
        <p:origin x="672" y="2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0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77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1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2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853535" y="2059476"/>
            <a:ext cx="22953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Báo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cáo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bài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tập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lớn</a:t>
            </a:r>
            <a:endParaRPr lang="en-US" sz="7200" b="1" spc="300">
              <a:latin typeface="Nunito" charset="0"/>
              <a:ea typeface="Nunito" charset="0"/>
              <a:cs typeface="Nunito" charset="0"/>
            </a:endParaRPr>
          </a:p>
          <a:p>
            <a:pPr algn="ctr"/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Môn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học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: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Phát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triển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phần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mềm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hướng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đối</a:t>
            </a:r>
            <a:r>
              <a:rPr lang="en-US" sz="7200" b="1" spc="300"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7200" b="1" spc="300" err="1">
                <a:latin typeface="Nunito" charset="0"/>
                <a:ea typeface="Nunito" charset="0"/>
                <a:cs typeface="Nunito" charset="0"/>
              </a:rPr>
              <a:t>tượng</a:t>
            </a:r>
            <a:endParaRPr lang="en-US" sz="7200" b="1" spc="30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2225515" y="4860601"/>
            <a:ext cx="19927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err="1">
                <a:solidFill>
                  <a:srgbClr val="002060"/>
                </a:solidFill>
                <a:latin typeface="Nunito" pitchFamily="2" charset="0"/>
                <a:ea typeface="Calibri" panose="020F0502020204030204" pitchFamily="34" charset="0"/>
              </a:rPr>
              <a:t>Đề</a:t>
            </a:r>
            <a:r>
              <a:rPr lang="en-US" sz="5400">
                <a:solidFill>
                  <a:srgbClr val="002060"/>
                </a:solidFill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latin typeface="Nunito" pitchFamily="2" charset="0"/>
                <a:ea typeface="Calibri" panose="020F0502020204030204" pitchFamily="34" charset="0"/>
              </a:rPr>
              <a:t>bài</a:t>
            </a:r>
            <a:r>
              <a:rPr lang="en-US" sz="5400">
                <a:solidFill>
                  <a:srgbClr val="002060"/>
                </a:solidFill>
                <a:latin typeface="Nunito" pitchFamily="2" charset="0"/>
                <a:ea typeface="Calibri" panose="020F0502020204030204" pitchFamily="34" charset="0"/>
              </a:rPr>
              <a:t>: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Thiết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kế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và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cài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đặt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một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chương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trình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cho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phép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phân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tích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một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tệp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tin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văn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bản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,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xuất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ra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tần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số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xuất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hiện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của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các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từ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có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trong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tệp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tin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văn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bản</a:t>
            </a:r>
            <a:r>
              <a:rPr lang="en-US" sz="5400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 </a:t>
            </a:r>
            <a:r>
              <a:rPr lang="en-US" sz="5400" err="1">
                <a:solidFill>
                  <a:srgbClr val="002060"/>
                </a:solidFill>
                <a:effectLst/>
                <a:latin typeface="Nunito" pitchFamily="2" charset="0"/>
                <a:ea typeface="Calibri" panose="020F0502020204030204" pitchFamily="34" charset="0"/>
              </a:rPr>
              <a:t>đó</a:t>
            </a:r>
            <a:endParaRPr lang="en-US" sz="5400" spc="600">
              <a:latin typeface="Nunito" pitchFamily="2" charset="0"/>
              <a:ea typeface="Nunito" charset="0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>
                <a:latin typeface="Nunito Light" charset="0"/>
              </a:endParaRPr>
            </a:p>
          </p:txBody>
        </p:sp>
      </p:grpSp>
      <p:pic>
        <p:nvPicPr>
          <p:cNvPr id="1027" name="Picture 3" descr="Không có mô tả ảnh.">
            <a:extLst>
              <a:ext uri="{FF2B5EF4-FFF2-40B4-BE49-F238E27FC236}">
                <a16:creationId xmlns:a16="http://schemas.microsoft.com/office/drawing/2014/main" id="{569E5345-8022-43E2-924B-E46A0F20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31" y="1191553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10881C-8906-4708-81FC-5B6678D268E1}"/>
              </a:ext>
            </a:extLst>
          </p:cNvPr>
          <p:cNvSpPr txBox="1"/>
          <p:nvPr/>
        </p:nvSpPr>
        <p:spPr>
          <a:xfrm>
            <a:off x="13028837" y="9421148"/>
            <a:ext cx="10349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28800" algn="l"/>
              </a:tabLst>
            </a:pPr>
            <a:r>
              <a:rPr lang="en-US" sz="4400" cap="all">
                <a:solidFill>
                  <a:srgbClr val="4472C4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Bùi Minh Phương	             18110186</a:t>
            </a:r>
            <a:endParaRPr lang="en-US" sz="4400">
              <a:effectLst/>
              <a:latin typeface="Nunito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828800" algn="l"/>
              </a:tabLst>
            </a:pPr>
            <a:r>
              <a:rPr lang="en-US" sz="4400" cap="all">
                <a:solidFill>
                  <a:srgbClr val="4472C4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 Tiến Thông	18110229</a:t>
            </a:r>
            <a:endParaRPr lang="en-US" sz="4400">
              <a:effectLst/>
              <a:latin typeface="Nunito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86234" y="1055876"/>
            <a:ext cx="13975686" cy="148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100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Hạn chế và lợi thế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4145" y="3930332"/>
            <a:ext cx="14248038" cy="515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có tính di động.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Từ điển sử dụng loại từ điển không đầy đủ nên tối ưu được thời gian tính toán và phân tích.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chính xác đâu là từ có nghĩa, loại bỏ được các từ không có nghĩa và các kí tự dư thừa.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Times New Roman" panose="02020603050405020304" pitchFamily="18" charset="0"/>
              <a:buChar char="-"/>
            </a:pPr>
            <a:r>
              <a:rPr lang="en-US" sz="4400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cho phép xác định các địa danh bằng Tiếng Anh, tên riêng.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7B3195C-0C4E-41C3-8E89-D13F91AE4009}"/>
              </a:ext>
            </a:extLst>
          </p:cNvPr>
          <p:cNvSpPr/>
          <p:nvPr/>
        </p:nvSpPr>
        <p:spPr>
          <a:xfrm>
            <a:off x="17211561" y="2069517"/>
            <a:ext cx="4943043" cy="4539139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152400">
            <a:solidFill>
              <a:schemeClr val="accent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kern="1200" spc="30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5B1E8-E92A-4513-AC8E-E34CDEFEC9AF}"/>
              </a:ext>
            </a:extLst>
          </p:cNvPr>
          <p:cNvSpPr txBox="1"/>
          <p:nvPr/>
        </p:nvSpPr>
        <p:spPr>
          <a:xfrm>
            <a:off x="18295153" y="3369590"/>
            <a:ext cx="2775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latin typeface="Nunito Light" charset="0"/>
                <a:ea typeface="Nunito Light" charset="0"/>
                <a:cs typeface="Nunito Light" charset="0"/>
              </a:rPr>
              <a:t>Lợi thế</a:t>
            </a:r>
          </a:p>
        </p:txBody>
      </p:sp>
      <p:pic>
        <p:nvPicPr>
          <p:cNvPr id="12" name="Picture 3" descr="Không có mô tả ảnh.">
            <a:extLst>
              <a:ext uri="{FF2B5EF4-FFF2-40B4-BE49-F238E27FC236}">
                <a16:creationId xmlns:a16="http://schemas.microsoft.com/office/drawing/2014/main" id="{2759B0C1-C53A-413C-AC14-BF97021F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25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86234" y="1055876"/>
            <a:ext cx="13975686" cy="1486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0"/>
              </a:lnSpc>
            </a:pPr>
            <a:r>
              <a:rPr lang="en-US" sz="100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Hạn chế và lợi thế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4145" y="3150273"/>
            <a:ext cx="16711008" cy="719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Điều kiện tiên quyết để chương trình hoạt động là phải cài đặt gói gnu.getopt.Getopt.</a:t>
            </a:r>
            <a:r>
              <a:rPr lang="en-US">
                <a:solidFill>
                  <a:srgbClr val="FFFFFF"/>
                </a:solidFill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>
              <a:effectLst/>
              <a:latin typeface="Nunito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thiết kế dành cho người dùng quen với giao diện dòng lệnh.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chỉ xuất ra kết quả trên giao diện console, muốn xuất ra dưới dạng khác phải dùng chương trình bên ngoài.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không thể sử dụng loại từ điển khác.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còn nhiều hạn chế trong việc phân loại từ ngữ (nếu trong file *.txt đầu vào chứa các từ giống nhau về cú pháp nhưng khác nhau về nghĩa, chương trình sẽ cho kết quả sai lệch).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sẽ hoạt động sai nếu đầu vào là một tệp nhị phân.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 sử dụng từ điển mặc định nên nếu từ trong văn bản không có trong từ điển, chương trình mặc định từ đó là không có nghĩa.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7B3195C-0C4E-41C3-8E89-D13F91AE4009}"/>
              </a:ext>
            </a:extLst>
          </p:cNvPr>
          <p:cNvSpPr/>
          <p:nvPr/>
        </p:nvSpPr>
        <p:spPr>
          <a:xfrm>
            <a:off x="17211561" y="2069517"/>
            <a:ext cx="4943043" cy="4539139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152400">
            <a:solidFill>
              <a:schemeClr val="accent1">
                <a:lumMod val="60000"/>
                <a:lumOff val="40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kern="1200" spc="30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5B1E8-E92A-4513-AC8E-E34CDEFEC9AF}"/>
              </a:ext>
            </a:extLst>
          </p:cNvPr>
          <p:cNvSpPr txBox="1"/>
          <p:nvPr/>
        </p:nvSpPr>
        <p:spPr>
          <a:xfrm>
            <a:off x="18295153" y="3369590"/>
            <a:ext cx="2775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latin typeface="Nunito Light" charset="0"/>
                <a:ea typeface="Nunito Light" charset="0"/>
                <a:cs typeface="Nunito Light" charset="0"/>
              </a:rPr>
              <a:t>Hạn chế</a:t>
            </a:r>
          </a:p>
        </p:txBody>
      </p:sp>
      <p:pic>
        <p:nvPicPr>
          <p:cNvPr id="9" name="Picture 3" descr="Không có mô tả ảnh.">
            <a:extLst>
              <a:ext uri="{FF2B5EF4-FFF2-40B4-BE49-F238E27FC236}">
                <a16:creationId xmlns:a16="http://schemas.microsoft.com/office/drawing/2014/main" id="{0E830A4F-625E-41DC-B842-581D9CFD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0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76551" y="5534561"/>
            <a:ext cx="11224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Trình chiếu sản phẩm</a:t>
            </a:r>
          </a:p>
        </p:txBody>
      </p:sp>
      <p:pic>
        <p:nvPicPr>
          <p:cNvPr id="10" name="Picture 3" descr="Không có mô tả ảnh.">
            <a:extLst>
              <a:ext uri="{FF2B5EF4-FFF2-40B4-BE49-F238E27FC236}">
                <a16:creationId xmlns:a16="http://schemas.microsoft.com/office/drawing/2014/main" id="{A48FC4C3-CDFD-4281-84B9-A0B476E4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75500" y="3549007"/>
            <a:ext cx="19026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Bài thuyết trình đến đây là kết thúc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DCB86-2A27-41D1-86D5-76A5EDA4BDAA}"/>
              </a:ext>
            </a:extLst>
          </p:cNvPr>
          <p:cNvSpPr txBox="1"/>
          <p:nvPr/>
        </p:nvSpPr>
        <p:spPr>
          <a:xfrm>
            <a:off x="6692523" y="5499992"/>
            <a:ext cx="10992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Cảm ơn thầy và các bạn đã lắng nghe</a:t>
            </a:r>
          </a:p>
        </p:txBody>
      </p:sp>
      <p:pic>
        <p:nvPicPr>
          <p:cNvPr id="4" name="Picture 3" descr="Không có mô tả ảnh.">
            <a:extLst>
              <a:ext uri="{FF2B5EF4-FFF2-40B4-BE49-F238E27FC236}">
                <a16:creationId xmlns:a16="http://schemas.microsoft.com/office/drawing/2014/main" id="{F781CEF8-B4CE-4289-8C48-4AFD5CA4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5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42081" y="2059963"/>
            <a:ext cx="5631760" cy="4818981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kern="1200" spc="30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014168" y="3926195"/>
            <a:ext cx="5492162" cy="5492162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dash"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kern="1200" spc="30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173757" y="947260"/>
            <a:ext cx="4145800" cy="3951206"/>
          </a:xfrm>
          <a:custGeom>
            <a:avLst/>
            <a:gdLst>
              <a:gd name="connsiteX0" fmla="*/ 0 w 4777130"/>
              <a:gd name="connsiteY0" fmla="*/ 2388565 h 4777130"/>
              <a:gd name="connsiteX1" fmla="*/ 2388565 w 4777130"/>
              <a:gd name="connsiteY1" fmla="*/ 0 h 4777130"/>
              <a:gd name="connsiteX2" fmla="*/ 4777130 w 4777130"/>
              <a:gd name="connsiteY2" fmla="*/ 2388565 h 4777130"/>
              <a:gd name="connsiteX3" fmla="*/ 2388565 w 4777130"/>
              <a:gd name="connsiteY3" fmla="*/ 4777130 h 4777130"/>
              <a:gd name="connsiteX4" fmla="*/ 0 w 4777130"/>
              <a:gd name="connsiteY4" fmla="*/ 2388565 h 47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130" h="4777130">
                <a:moveTo>
                  <a:pt x="0" y="2388565"/>
                </a:moveTo>
                <a:cubicBezTo>
                  <a:pt x="0" y="1069397"/>
                  <a:pt x="1069397" y="0"/>
                  <a:pt x="2388565" y="0"/>
                </a:cubicBezTo>
                <a:cubicBezTo>
                  <a:pt x="3707733" y="0"/>
                  <a:pt x="4777130" y="1069397"/>
                  <a:pt x="4777130" y="2388565"/>
                </a:cubicBezTo>
                <a:cubicBezTo>
                  <a:pt x="4777130" y="3707733"/>
                  <a:pt x="3707733" y="4777130"/>
                  <a:pt x="2388565" y="4777130"/>
                </a:cubicBezTo>
                <a:cubicBezTo>
                  <a:pt x="1069397" y="4777130"/>
                  <a:pt x="0" y="3707733"/>
                  <a:pt x="0" y="2388565"/>
                </a:cubicBezTo>
                <a:close/>
              </a:path>
            </a:pathLst>
          </a:custGeom>
          <a:noFill/>
          <a:ln w="152400">
            <a:solidFill>
              <a:schemeClr val="accent5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2495" tIns="782144" rIns="962495" bIns="782144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400" kern="1200" spc="30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5868" y="3575027"/>
            <a:ext cx="4104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GIỚI THIỆU CHƯƠNG TRÌNH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64961" y="5888504"/>
            <a:ext cx="3673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PHÂN TÍCH VÀ THIẾT KẾ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29343" y="2261143"/>
            <a:ext cx="2245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SẢN PHẨM</a:t>
            </a:r>
          </a:p>
        </p:txBody>
      </p:sp>
      <p:pic>
        <p:nvPicPr>
          <p:cNvPr id="10" name="Picture 3" descr="Không có mô tả ảnh.">
            <a:extLst>
              <a:ext uri="{FF2B5EF4-FFF2-40B4-BE49-F238E27FC236}">
                <a16:creationId xmlns:a16="http://schemas.microsoft.com/office/drawing/2014/main" id="{579FDF46-32A0-466C-9DAB-D853BE4F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31" y="15170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55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814" y="1742819"/>
            <a:ext cx="6731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Giới thiệu chương trình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41031" y="6636371"/>
            <a:ext cx="11780614" cy="245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Từ là từ có nghĩa trong từ điển từ tiếng Anh, có xét đến số ít, số nhiều, quá khứ (ví dụ: mouse, mice được tính là cùng một từ, study, studies, studied, studying được tính là cùng một từ).</a:t>
            </a:r>
          </a:p>
        </p:txBody>
      </p:sp>
      <p:sp>
        <p:nvSpPr>
          <p:cNvPr id="20" name="Shape 2540"/>
          <p:cNvSpPr/>
          <p:nvPr/>
        </p:nvSpPr>
        <p:spPr>
          <a:xfrm>
            <a:off x="9458577" y="278184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41031" y="2767383"/>
            <a:ext cx="11293555" cy="12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một tập tin văn bản. xuất ra tần số xuất hiện của các từ có trong tập tin văn bản.</a:t>
            </a:r>
          </a:p>
        </p:txBody>
      </p:sp>
      <p:sp>
        <p:nvSpPr>
          <p:cNvPr id="22" name="Shape 2540"/>
          <p:cNvSpPr/>
          <p:nvPr/>
        </p:nvSpPr>
        <p:spPr>
          <a:xfrm>
            <a:off x="9458576" y="465153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41031" y="4651536"/>
            <a:ext cx="12470727" cy="12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 ký tự ngăn cách bao gồm khoảng trắng chuẩn (dấu ‘,’, ‘.’, ‘;’, ‘:’, ‘?’, ‘!’, ‘...’) và các ký tự ngăn cách dấu câu</a:t>
            </a:r>
            <a:r>
              <a:rPr lang="en-US" sz="2800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Shape 2540"/>
          <p:cNvSpPr/>
          <p:nvPr/>
        </p:nvSpPr>
        <p:spPr>
          <a:xfrm>
            <a:off x="9458577" y="66363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3" name="Picture 3" descr="Không có mô tả ảnh.">
            <a:extLst>
              <a:ext uri="{FF2B5EF4-FFF2-40B4-BE49-F238E27FC236}">
                <a16:creationId xmlns:a16="http://schemas.microsoft.com/office/drawing/2014/main" id="{B32056F2-06F6-42A4-B5D8-043E8D99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31" y="15170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6819973" y="6446644"/>
            <a:ext cx="1269504" cy="1018776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11060118" y="6376820"/>
            <a:ext cx="1377412" cy="1088599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14487777" y="6376821"/>
            <a:ext cx="1447235" cy="1145726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5055364" y="5015276"/>
            <a:ext cx="1761438" cy="1764611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7965702" y="6824320"/>
            <a:ext cx="3218193" cy="3221367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12405791" y="4675685"/>
            <a:ext cx="2110551" cy="2104202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15874712" y="7132175"/>
            <a:ext cx="2243847" cy="2243847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5537774" y="5596075"/>
            <a:ext cx="371331" cy="542712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5978929" y="5605597"/>
            <a:ext cx="260248" cy="526844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12945331" y="5377085"/>
            <a:ext cx="479239" cy="710922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13497565" y="5380260"/>
            <a:ext cx="476064" cy="707747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16423771" y="7871661"/>
            <a:ext cx="533192" cy="78392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17014091" y="7884356"/>
            <a:ext cx="577624" cy="758530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8749620" y="7871660"/>
            <a:ext cx="768050" cy="1129859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9635100" y="7871661"/>
            <a:ext cx="768050" cy="1113991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1307" y="1241274"/>
            <a:ext cx="10570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Phân tích chức năng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81201" y="7305271"/>
            <a:ext cx="3479620" cy="115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Phân tích chương trình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86976" y="6330284"/>
            <a:ext cx="3479620" cy="6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Lợi thế và hạn chế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34988" y="5981170"/>
            <a:ext cx="3479620" cy="6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Sơ đồ UML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4999" y="7305271"/>
            <a:ext cx="3479620" cy="115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Các chức năng chính</a:t>
            </a:r>
          </a:p>
        </p:txBody>
      </p:sp>
      <p:pic>
        <p:nvPicPr>
          <p:cNvPr id="23" name="Picture 3" descr="Không có mô tả ảnh.">
            <a:extLst>
              <a:ext uri="{FF2B5EF4-FFF2-40B4-BE49-F238E27FC236}">
                <a16:creationId xmlns:a16="http://schemas.microsoft.com/office/drawing/2014/main" id="{B56BE59D-8664-4639-B8D9-EFBDC1D0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731" y="15170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813211" y="9809674"/>
            <a:ext cx="1345952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Tìm số từ xuất hiện nhiều nhất, số từ xuất hiện ít nhất (chưa hoàn thành)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3211" y="7045770"/>
            <a:ext cx="1483574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Tính tổng số từ tiếng anh có nghĩa xuất hiện trong văn bản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6348" y="3209505"/>
            <a:ext cx="17828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Đọc một tệp tin văn bản và xuất ra tần suất xuất hiện của các từ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32708" y="8505326"/>
            <a:ext cx="867310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Xem phiên bản của chương trình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612" y="4779552"/>
            <a:ext cx="20124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Đọc một văn bản nhập từ bàn phím và xuất ra tần suất xuất hiện của các từ </a:t>
            </a:r>
          </a:p>
        </p:txBody>
      </p:sp>
      <p:sp>
        <p:nvSpPr>
          <p:cNvPr id="33" name="Shape 2552"/>
          <p:cNvSpPr/>
          <p:nvPr/>
        </p:nvSpPr>
        <p:spPr>
          <a:xfrm>
            <a:off x="2360460" y="4597594"/>
            <a:ext cx="1075888" cy="97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Shape 2579"/>
          <p:cNvSpPr/>
          <p:nvPr/>
        </p:nvSpPr>
        <p:spPr>
          <a:xfrm>
            <a:off x="2360460" y="2934859"/>
            <a:ext cx="1075888" cy="107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Shape 2587"/>
          <p:cNvSpPr/>
          <p:nvPr/>
        </p:nvSpPr>
        <p:spPr>
          <a:xfrm>
            <a:off x="4758417" y="7072066"/>
            <a:ext cx="657644" cy="55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7" name="Shape 2632"/>
          <p:cNvSpPr/>
          <p:nvPr/>
        </p:nvSpPr>
        <p:spPr>
          <a:xfrm>
            <a:off x="4742325" y="8519411"/>
            <a:ext cx="673736" cy="707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Shape 2633"/>
          <p:cNvSpPr/>
          <p:nvPr/>
        </p:nvSpPr>
        <p:spPr>
          <a:xfrm>
            <a:off x="4758417" y="9761584"/>
            <a:ext cx="673736" cy="707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550" y="1241274"/>
            <a:ext cx="10742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Các chức năng chính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8912E-A25C-4E0C-92F3-BE77A6071F5E}"/>
              </a:ext>
            </a:extLst>
          </p:cNvPr>
          <p:cNvSpPr txBox="1"/>
          <p:nvPr/>
        </p:nvSpPr>
        <p:spPr>
          <a:xfrm>
            <a:off x="1046421" y="6607278"/>
            <a:ext cx="30293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spc="600">
                <a:latin typeface="Nunito Light" charset="0"/>
                <a:ea typeface="Nunito Light" charset="0"/>
                <a:cs typeface="Nunito Light" charset="0"/>
              </a:rPr>
              <a:t>Chức năng mở rộng</a:t>
            </a:r>
          </a:p>
        </p:txBody>
      </p:sp>
    </p:spTree>
    <p:extLst>
      <p:ext uri="{BB962C8B-B14F-4D97-AF65-F5344CB8AC3E}">
        <p14:creationId xmlns:p14="http://schemas.microsoft.com/office/powerpoint/2010/main" val="133211775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1053"/>
          <p:cNvSpPr>
            <a:spLocks/>
          </p:cNvSpPr>
          <p:nvPr/>
        </p:nvSpPr>
        <p:spPr bwMode="auto">
          <a:xfrm>
            <a:off x="19270996" y="6442853"/>
            <a:ext cx="2182918" cy="2678844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>
              <a:latin typeface="Nunito 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155900" y="4144117"/>
            <a:ext cx="6684386" cy="3123901"/>
            <a:chOff x="17155900" y="4144117"/>
            <a:chExt cx="6684386" cy="3123901"/>
          </a:xfrm>
          <a:solidFill>
            <a:schemeClr val="bg1"/>
          </a:solidFill>
        </p:grpSpPr>
        <p:sp>
          <p:nvSpPr>
            <p:cNvPr id="69" name="Oval 1044"/>
            <p:cNvSpPr>
              <a:spLocks noChangeArrowheads="1"/>
            </p:cNvSpPr>
            <p:nvPr/>
          </p:nvSpPr>
          <p:spPr bwMode="auto">
            <a:xfrm>
              <a:off x="20237414" y="5072383"/>
              <a:ext cx="296706" cy="2967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0" name="Oval 1045"/>
            <p:cNvSpPr>
              <a:spLocks noChangeArrowheads="1"/>
            </p:cNvSpPr>
            <p:nvPr/>
          </p:nvSpPr>
          <p:spPr bwMode="auto">
            <a:xfrm>
              <a:off x="22013420" y="5581024"/>
              <a:ext cx="330618" cy="3263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1" name="Oval 1046"/>
            <p:cNvSpPr>
              <a:spLocks noChangeArrowheads="1"/>
            </p:cNvSpPr>
            <p:nvPr/>
          </p:nvSpPr>
          <p:spPr bwMode="auto">
            <a:xfrm>
              <a:off x="21941361" y="4144117"/>
              <a:ext cx="330618" cy="3306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2" name="Oval 1047"/>
            <p:cNvSpPr>
              <a:spLocks noChangeArrowheads="1"/>
            </p:cNvSpPr>
            <p:nvPr/>
          </p:nvSpPr>
          <p:spPr bwMode="auto">
            <a:xfrm>
              <a:off x="23598681" y="5508968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3" name="Oval 1048"/>
            <p:cNvSpPr>
              <a:spLocks noChangeArrowheads="1"/>
            </p:cNvSpPr>
            <p:nvPr/>
          </p:nvSpPr>
          <p:spPr bwMode="auto">
            <a:xfrm>
              <a:off x="18817459" y="5504729"/>
              <a:ext cx="241605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4" name="Oval 1049"/>
            <p:cNvSpPr>
              <a:spLocks noChangeArrowheads="1"/>
            </p:cNvSpPr>
            <p:nvPr/>
          </p:nvSpPr>
          <p:spPr bwMode="auto">
            <a:xfrm>
              <a:off x="20245891" y="4169548"/>
              <a:ext cx="279754" cy="2797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5" name="Oval 1050"/>
            <p:cNvSpPr>
              <a:spLocks noChangeArrowheads="1"/>
            </p:cNvSpPr>
            <p:nvPr/>
          </p:nvSpPr>
          <p:spPr bwMode="auto">
            <a:xfrm>
              <a:off x="17155900" y="6365181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6" name="Oval 1051"/>
            <p:cNvSpPr>
              <a:spLocks noChangeArrowheads="1"/>
            </p:cNvSpPr>
            <p:nvPr/>
          </p:nvSpPr>
          <p:spPr bwMode="auto">
            <a:xfrm>
              <a:off x="22632266" y="7026413"/>
              <a:ext cx="233127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  <p:sp>
          <p:nvSpPr>
            <p:cNvPr id="77" name="Oval 1052"/>
            <p:cNvSpPr>
              <a:spLocks noChangeArrowheads="1"/>
            </p:cNvSpPr>
            <p:nvPr/>
          </p:nvSpPr>
          <p:spPr bwMode="auto">
            <a:xfrm>
              <a:off x="17575528" y="4661234"/>
              <a:ext cx="237366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>
                <a:latin typeface="Nunito Light" charset="0"/>
              </a:endParaRPr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AD15D3-5FF4-483A-AB88-642D280B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42" y="3573897"/>
            <a:ext cx="17408361" cy="8998525"/>
          </a:xfrm>
          <a:prstGeom prst="rect">
            <a:avLst/>
          </a:prstGeom>
        </p:spPr>
      </p:pic>
      <p:pic>
        <p:nvPicPr>
          <p:cNvPr id="40" name="Picture 3" descr="Không có mô tả ảnh.">
            <a:extLst>
              <a:ext uri="{FF2B5EF4-FFF2-40B4-BE49-F238E27FC236}">
                <a16:creationId xmlns:a16="http://schemas.microsoft.com/office/drawing/2014/main" id="{6A4B5510-FEE8-42F7-8C20-2125743B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12124881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061D03-3950-4EB5-BE03-FBE4E1003897}"/>
              </a:ext>
            </a:extLst>
          </p:cNvPr>
          <p:cNvSpPr txBox="1"/>
          <p:nvPr/>
        </p:nvSpPr>
        <p:spPr>
          <a:xfrm>
            <a:off x="9303346" y="1241274"/>
            <a:ext cx="5806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Sơ đồ UML</a:t>
            </a:r>
          </a:p>
        </p:txBody>
      </p:sp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6611" y="4622223"/>
            <a:ext cx="16659878" cy="660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Đầu vào của chương trình là tên của một file dữ liệu có định dạng *.txt, đầu ra của chương trình là một bảng báo cáo tần số ở dạng console.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 như trong chương trình không có tệp văn bản được đưa vào, chương trình sẽ lấy văn bản từ stdin (văn bản được nhập từ bàn phím).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Khi chỉ tên đường dẫn văn bản được cung cấp, hãy in tần suất của các từ trong văn bản.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phân tích tần suất xuất hiện của các từ trong văn bản xong in ra báo cáo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sử dụng từ điển tiếng Anh được lưu dưới dạng 1 file *.txt.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  <a:buFont typeface="Times New Roman" panose="02020603050405020304" pitchFamily="18" charset="0"/>
              <a:buChar char="-"/>
            </a:pPr>
            <a:r>
              <a:rPr lang="en-US"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sử dụng từ điển không đầy đủ (từ điển chỉ chứa từ có nghĩa, không giải thích nghĩa của từ).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8016" y="3158066"/>
            <a:ext cx="698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Phân tích tổng quát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8103" y="1241274"/>
            <a:ext cx="11836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Phân tích chương trình</a:t>
            </a:r>
          </a:p>
        </p:txBody>
      </p:sp>
      <p:pic>
        <p:nvPicPr>
          <p:cNvPr id="8" name="Picture 3" descr="Không có mô tả ảnh.">
            <a:extLst>
              <a:ext uri="{FF2B5EF4-FFF2-40B4-BE49-F238E27FC236}">
                <a16:creationId xmlns:a16="http://schemas.microsoft.com/office/drawing/2014/main" id="{224EAC12-9073-4F0A-9678-A330BE8D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288585" y="4788360"/>
            <a:ext cx="6139133" cy="186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Dùng để phân tích các từ trong file dictionary, xem file đó như một từ điển.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33904" y="3537659"/>
            <a:ext cx="5299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WordDictionary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3612" y="4800258"/>
            <a:ext cx="6139133" cy="67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Dùng để định nghĩa một từ.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6073" y="3537660"/>
            <a:ext cx="1988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58805" y="4788360"/>
            <a:ext cx="5534943" cy="245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 xem như một bảng, mỗi record sẽ là một hàng. Lớp này dùng để chứa các từ tiếng anh.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07719" y="3537660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WordList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6155-3516-42BE-B6D3-8C265F828444}"/>
              </a:ext>
            </a:extLst>
          </p:cNvPr>
          <p:cNvSpPr txBox="1"/>
          <p:nvPr/>
        </p:nvSpPr>
        <p:spPr>
          <a:xfrm>
            <a:off x="6152095" y="516656"/>
            <a:ext cx="11836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Phân tích chương trình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49763-7825-41E5-9E63-0C7795B56876}"/>
              </a:ext>
            </a:extLst>
          </p:cNvPr>
          <p:cNvSpPr txBox="1"/>
          <p:nvPr/>
        </p:nvSpPr>
        <p:spPr>
          <a:xfrm>
            <a:off x="2661396" y="1949235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Phân tích chi tiết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97BB06-85A9-4CE0-A67B-D05671FFB66F}"/>
              </a:ext>
            </a:extLst>
          </p:cNvPr>
          <p:cNvSpPr/>
          <p:nvPr/>
        </p:nvSpPr>
        <p:spPr>
          <a:xfrm>
            <a:off x="2330530" y="2981705"/>
            <a:ext cx="6139133" cy="605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57F286-7726-4045-9E0D-A2F43EE051F6}"/>
              </a:ext>
            </a:extLst>
          </p:cNvPr>
          <p:cNvSpPr/>
          <p:nvPr/>
        </p:nvSpPr>
        <p:spPr>
          <a:xfrm>
            <a:off x="9382217" y="2981705"/>
            <a:ext cx="6139133" cy="605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8CBDB2-AD2B-4394-8D83-BBBF359C93E8}"/>
              </a:ext>
            </a:extLst>
          </p:cNvPr>
          <p:cNvSpPr/>
          <p:nvPr/>
        </p:nvSpPr>
        <p:spPr>
          <a:xfrm>
            <a:off x="16177169" y="2981705"/>
            <a:ext cx="6139133" cy="6057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Không có mô tả ảnh.">
            <a:extLst>
              <a:ext uri="{FF2B5EF4-FFF2-40B4-BE49-F238E27FC236}">
                <a16:creationId xmlns:a16="http://schemas.microsoft.com/office/drawing/2014/main" id="{91F2BC65-53DE-4CAF-BE88-88D76452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753485" y="4655033"/>
            <a:ext cx="5604764" cy="3327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</a:rPr>
              <a:t>Gồm các lớp WordRecord, WordFrequencyRecord dùng để lưu lại thông tin của các từ, mỗi lớp record được xem như là một hàng của WordList</a:t>
            </a:r>
            <a:endParaRPr lang="en-US">
              <a:solidFill>
                <a:schemeClr val="tx2"/>
              </a:solidFill>
              <a:latin typeface="Nunito Light" pitchFamily="2" charset="0"/>
              <a:ea typeface="Nunito Light" charset="0"/>
              <a:cs typeface="Nuni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29169" y="3420910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Record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4769" y="4755361"/>
            <a:ext cx="6139133" cy="12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Chứa danh sách các từ đã tính tần số.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5971" y="3420911"/>
            <a:ext cx="6481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WordFrequencyList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43539" y="4755842"/>
            <a:ext cx="6139133" cy="126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125"/>
              </a:spcAft>
            </a:pPr>
            <a:r>
              <a:rPr lang="en-US">
                <a:effectLst/>
                <a:latin typeface="Nunito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Dùng để phân tích các từ tiếng anh.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73094" y="3420913"/>
            <a:ext cx="4838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WordAnalyzer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E6155-3516-42BE-B6D3-8C265F828444}"/>
              </a:ext>
            </a:extLst>
          </p:cNvPr>
          <p:cNvSpPr txBox="1"/>
          <p:nvPr/>
        </p:nvSpPr>
        <p:spPr>
          <a:xfrm>
            <a:off x="6152095" y="516656"/>
            <a:ext cx="11836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>
                <a:latin typeface="Nunito Light" charset="0"/>
                <a:ea typeface="Nunito Light" charset="0"/>
                <a:cs typeface="Nunito Light" charset="0"/>
              </a:rPr>
              <a:t>Phân tích chương trình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49763-7825-41E5-9E63-0C7795B56876}"/>
              </a:ext>
            </a:extLst>
          </p:cNvPr>
          <p:cNvSpPr txBox="1"/>
          <p:nvPr/>
        </p:nvSpPr>
        <p:spPr>
          <a:xfrm>
            <a:off x="2661396" y="1949235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Phân tích chi tiết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286216-EC97-4A33-A326-A3D3D8222A79}"/>
              </a:ext>
            </a:extLst>
          </p:cNvPr>
          <p:cNvSpPr/>
          <p:nvPr/>
        </p:nvSpPr>
        <p:spPr>
          <a:xfrm>
            <a:off x="1032460" y="2981705"/>
            <a:ext cx="6988281" cy="5798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9F1E0C-3561-4B47-9695-C2A3A44624A8}"/>
              </a:ext>
            </a:extLst>
          </p:cNvPr>
          <p:cNvSpPr/>
          <p:nvPr/>
        </p:nvSpPr>
        <p:spPr>
          <a:xfrm>
            <a:off x="9044501" y="2973055"/>
            <a:ext cx="6988281" cy="5798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314203-D51F-459A-959D-1CCD248861EC}"/>
              </a:ext>
            </a:extLst>
          </p:cNvPr>
          <p:cNvSpPr/>
          <p:nvPr/>
        </p:nvSpPr>
        <p:spPr>
          <a:xfrm>
            <a:off x="17061727" y="2985077"/>
            <a:ext cx="6988281" cy="5798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Không có mô tả ảnh.">
            <a:extLst>
              <a:ext uri="{FF2B5EF4-FFF2-40B4-BE49-F238E27FC236}">
                <a16:creationId xmlns:a16="http://schemas.microsoft.com/office/drawing/2014/main" id="{58D6EEB8-8F5F-49EF-9650-6B49793B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266" y="0"/>
            <a:ext cx="1591119" cy="159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53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28854</TotalTime>
  <Words>820</Words>
  <Application>Microsoft Office PowerPoint</Application>
  <PresentationFormat>Custom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Lato Light</vt:lpstr>
      <vt:lpstr>Nunito</vt:lpstr>
      <vt:lpstr>Nunito Light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Bui</cp:lastModifiedBy>
  <cp:revision>5784</cp:revision>
  <dcterms:created xsi:type="dcterms:W3CDTF">2014-11-12T21:47:38Z</dcterms:created>
  <dcterms:modified xsi:type="dcterms:W3CDTF">2022-01-09T13:37:47Z</dcterms:modified>
  <cp:category/>
</cp:coreProperties>
</file>