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70" r:id="rId2"/>
    <p:sldId id="296" r:id="rId3"/>
    <p:sldId id="263" r:id="rId4"/>
    <p:sldId id="262" r:id="rId5"/>
    <p:sldId id="300" r:id="rId6"/>
    <p:sldId id="301" r:id="rId7"/>
    <p:sldId id="302" r:id="rId8"/>
    <p:sldId id="268" r:id="rId9"/>
    <p:sldId id="305" r:id="rId10"/>
    <p:sldId id="304" r:id="rId11"/>
    <p:sldId id="256" r:id="rId12"/>
  </p:sldIdLst>
  <p:sldSz cx="9144000" cy="5143500" type="screen16x9"/>
  <p:notesSz cx="6858000" cy="9144000"/>
  <p:embeddedFontLst>
    <p:embeddedFont>
      <p:font typeface="Bellota Text Light" panose="020B0604020202020204" charset="0"/>
      <p:regular r:id="rId14"/>
      <p:bold r:id="rId15"/>
      <p:italic r:id="rId16"/>
      <p:boldItalic r:id="rId17"/>
    </p:embeddedFont>
    <p:embeddedFont>
      <p:font typeface="Rockwell" panose="02060603020205020403" pitchFamily="18" charset="0"/>
      <p:regular r:id="rId18"/>
      <p:bold r:id="rId19"/>
      <p:italic r:id="rId20"/>
      <p:boldItalic r:id="rId21"/>
    </p:embeddedFont>
    <p:embeddedFont>
      <p:font typeface="Satisfy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F52A6-A606-4D11-9BC2-5BA803DFAFF6}">
  <a:tblStyle styleId="{241F52A6-A606-4D11-9BC2-5BA803DFAF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EBCB6B-6929-4B4B-9B83-FFC68D3EDE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733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59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31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58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827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98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3925" y="689125"/>
            <a:ext cx="5636136" cy="2822749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274E13">
                <a:alpha val="40000"/>
              </a:srgbClr>
            </a:outerShdw>
          </a:effectLst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7050"/>
            <a:ext cx="9144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4900" y="1232450"/>
            <a:ext cx="5314200" cy="173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55275" y="1201550"/>
            <a:ext cx="3473100" cy="29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◇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15599" y="1201550"/>
            <a:ext cx="3473100" cy="29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◇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3850763" y="978150"/>
            <a:ext cx="1442481" cy="7539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3850763" y="978150"/>
            <a:ext cx="1442481" cy="7539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3586169"/>
            <a:ext cx="9144000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80050" y="1201548"/>
            <a:ext cx="6984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ellota Text Light"/>
              <a:buChar char="⬩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llota Text Light"/>
              <a:buChar char="◇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ctrTitle" idx="4294967295"/>
          </p:nvPr>
        </p:nvSpPr>
        <p:spPr>
          <a:xfrm>
            <a:off x="535780" y="1680254"/>
            <a:ext cx="7752919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lt1"/>
                </a:solidFill>
                <a:latin typeface="Rockwell" panose="02060603020205020403" pitchFamily="18" charset="0"/>
              </a:rPr>
              <a:t>1,900,000,000</a:t>
            </a:r>
            <a:endParaRPr sz="9600" dirty="0"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subTitle" idx="4294967295"/>
          </p:nvPr>
        </p:nvSpPr>
        <p:spPr>
          <a:xfrm>
            <a:off x="855299" y="2718610"/>
            <a:ext cx="7433400" cy="438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bg1"/>
                </a:solidFill>
                <a:latin typeface="Rockwell" panose="02060603020205020403" pitchFamily="18" charset="0"/>
              </a:rPr>
              <a:t>People are overweight!</a:t>
            </a:r>
            <a:endParaRPr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190;p26">
            <a:extLst>
              <a:ext uri="{FF2B5EF4-FFF2-40B4-BE49-F238E27FC236}">
                <a16:creationId xmlns:a16="http://schemas.microsoft.com/office/drawing/2014/main" id="{513ACE62-6F8B-465A-9455-C145BB396385}"/>
              </a:ext>
            </a:extLst>
          </p:cNvPr>
          <p:cNvSpPr txBox="1">
            <a:spLocks/>
          </p:cNvSpPr>
          <p:nvPr/>
        </p:nvSpPr>
        <p:spPr>
          <a:xfrm>
            <a:off x="6245942" y="3628885"/>
            <a:ext cx="2462980" cy="370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ellota Text Light"/>
              <a:buChar char="⬩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llota Text Light"/>
              <a:buChar char="◇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pPr marL="0" indent="0" algn="r">
              <a:spcAft>
                <a:spcPts val="800"/>
              </a:spcAft>
              <a:buFont typeface="Bellota Text Light"/>
              <a:buNone/>
            </a:pPr>
            <a:r>
              <a:rPr lang="en-US" sz="1050" b="1" dirty="0">
                <a:solidFill>
                  <a:schemeClr val="bg1"/>
                </a:solidFill>
              </a:rPr>
              <a:t>Institute for Health Metrics and Evaluation</a:t>
            </a:r>
            <a:br>
              <a:rPr lang="en-US" sz="1050" b="1" dirty="0">
                <a:solidFill>
                  <a:schemeClr val="bg1"/>
                </a:solidFill>
              </a:rPr>
            </a:br>
            <a:r>
              <a:rPr lang="en-US" sz="1050" b="1" dirty="0">
                <a:solidFill>
                  <a:schemeClr val="bg1"/>
                </a:solidFill>
              </a:rPr>
              <a:t>University of Washington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Competitors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F4F810-3278-4BA9-ABD8-6F093E031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38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4780C5-5A55-47D1-9718-3FF5A11CB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E9BB0690-5296-4DAB-83DA-0244FEBFDE8C}"/>
              </a:ext>
            </a:extLst>
          </p:cNvPr>
          <p:cNvSpPr txBox="1">
            <a:spLocks/>
          </p:cNvSpPr>
          <p:nvPr/>
        </p:nvSpPr>
        <p:spPr>
          <a:xfrm>
            <a:off x="6729413" y="531200"/>
            <a:ext cx="2228851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  <a:latin typeface="Rockwell" panose="02060603020205020403" pitchFamily="18" charset="0"/>
              </a:rPr>
              <a:t>Technologies</a:t>
            </a:r>
            <a:endParaRPr lang="en-US" dirty="0">
              <a:solidFill>
                <a:srgbClr val="7030A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0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1914900" y="1311032"/>
            <a:ext cx="5314200" cy="173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Eat Healthy!</a:t>
            </a:r>
            <a:endParaRPr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ctrTitle" idx="4294967295"/>
          </p:nvPr>
        </p:nvSpPr>
        <p:spPr>
          <a:xfrm>
            <a:off x="1495403" y="1310505"/>
            <a:ext cx="5604494" cy="6794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  <a:latin typeface="Rockwell" panose="02060603020205020403" pitchFamily="18" charset="0"/>
              </a:rPr>
              <a:t>Deaths</a:t>
            </a:r>
            <a:endParaRPr sz="7200" dirty="0">
              <a:solidFill>
                <a:schemeClr val="lt1"/>
              </a:solidFill>
              <a:latin typeface="Rockwell" panose="02060603020205020403" pitchFamily="18" charset="0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190;p26">
            <a:extLst>
              <a:ext uri="{FF2B5EF4-FFF2-40B4-BE49-F238E27FC236}">
                <a16:creationId xmlns:a16="http://schemas.microsoft.com/office/drawing/2014/main" id="{513ACE62-6F8B-465A-9455-C145BB396385}"/>
              </a:ext>
            </a:extLst>
          </p:cNvPr>
          <p:cNvSpPr txBox="1">
            <a:spLocks/>
          </p:cNvSpPr>
          <p:nvPr/>
        </p:nvSpPr>
        <p:spPr>
          <a:xfrm>
            <a:off x="6245942" y="3628885"/>
            <a:ext cx="2462980" cy="370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ellota Text Light"/>
              <a:buChar char="⬩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llota Text Light"/>
              <a:buChar char="◇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 b="0" i="0" u="none" strike="noStrike" cap="none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pPr marL="0" indent="0" algn="r">
              <a:spcAft>
                <a:spcPts val="800"/>
              </a:spcAft>
              <a:buFont typeface="Bellota Text Light"/>
              <a:buNone/>
            </a:pPr>
            <a:r>
              <a:rPr lang="en-US" sz="1050" b="1" dirty="0">
                <a:solidFill>
                  <a:schemeClr val="bg1"/>
                </a:solidFill>
              </a:rPr>
              <a:t>Institute for Health Metrics and Evaluation</a:t>
            </a:r>
            <a:br>
              <a:rPr lang="en-US" sz="1050" b="1" dirty="0">
                <a:solidFill>
                  <a:schemeClr val="bg1"/>
                </a:solidFill>
              </a:rPr>
            </a:br>
            <a:r>
              <a:rPr lang="en-US" sz="1050" b="1" dirty="0">
                <a:solidFill>
                  <a:schemeClr val="bg1"/>
                </a:solidFill>
              </a:rPr>
              <a:t>University of Washington</a:t>
            </a:r>
          </a:p>
        </p:txBody>
      </p:sp>
      <p:sp>
        <p:nvSpPr>
          <p:cNvPr id="6" name="Google Shape;189;p26">
            <a:extLst>
              <a:ext uri="{FF2B5EF4-FFF2-40B4-BE49-F238E27FC236}">
                <a16:creationId xmlns:a16="http://schemas.microsoft.com/office/drawing/2014/main" id="{1A757E06-5EEC-4147-907C-F0220F1F63C8}"/>
              </a:ext>
            </a:extLst>
          </p:cNvPr>
          <p:cNvSpPr txBox="1">
            <a:spLocks/>
          </p:cNvSpPr>
          <p:nvPr/>
        </p:nvSpPr>
        <p:spPr>
          <a:xfrm>
            <a:off x="982001" y="2129951"/>
            <a:ext cx="6631297" cy="6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 b="0" i="0" u="none" strike="noStrike" cap="none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4800" dirty="0">
                <a:solidFill>
                  <a:schemeClr val="lt1"/>
                </a:solidFill>
                <a:latin typeface="Rockwell" panose="02060603020205020403" pitchFamily="18" charset="0"/>
              </a:rPr>
              <a:t>Diet Related &gt; Smoking</a:t>
            </a:r>
          </a:p>
        </p:txBody>
      </p:sp>
    </p:spTree>
    <p:extLst>
      <p:ext uri="{BB962C8B-B14F-4D97-AF65-F5344CB8AC3E}">
        <p14:creationId xmlns:p14="http://schemas.microsoft.com/office/powerpoint/2010/main" val="70788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2835450" y="1498927"/>
            <a:ext cx="3473100" cy="19027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Rockwell" panose="02060603020205020403" pitchFamily="18" charset="0"/>
              </a:rPr>
              <a:t>Convenience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Rockwell" panose="02060603020205020403" pitchFamily="18" charset="0"/>
              </a:rPr>
              <a:t>Cost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Rockwell" panose="02060603020205020403" pitchFamily="18" charset="0"/>
              </a:rPr>
              <a:t>(time to) Cook</a:t>
            </a:r>
            <a:endParaRPr sz="2800" dirty="0">
              <a:latin typeface="Rockwell" panose="02060603020205020403" pitchFamily="18" charset="0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080000" y="479375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ckwell" panose="02060603020205020403" pitchFamily="18" charset="0"/>
              </a:rPr>
              <a:t>Why not eat healthy?</a:t>
            </a:r>
            <a:endParaRPr b="1" dirty="0">
              <a:latin typeface="Rockwell" panose="02060603020205020403" pitchFamily="18" charset="0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ctrTitle" idx="4294967295"/>
          </p:nvPr>
        </p:nvSpPr>
        <p:spPr>
          <a:xfrm>
            <a:off x="-173604" y="1598233"/>
            <a:ext cx="6147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Would you rather?</a:t>
            </a:r>
            <a:endParaRPr sz="60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294967295"/>
          </p:nvPr>
        </p:nvSpPr>
        <p:spPr>
          <a:xfrm>
            <a:off x="770364" y="2815492"/>
            <a:ext cx="4259663" cy="3353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Healthy options. Anytime. Anywhere.</a:t>
            </a:r>
            <a:endParaRPr sz="20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322;p30">
            <a:extLst>
              <a:ext uri="{FF2B5EF4-FFF2-40B4-BE49-F238E27FC236}">
                <a16:creationId xmlns:a16="http://schemas.microsoft.com/office/drawing/2014/main" id="{BA3E14AC-2D4F-4CDF-8F84-027C4C33F24B}"/>
              </a:ext>
            </a:extLst>
          </p:cNvPr>
          <p:cNvGrpSpPr/>
          <p:nvPr/>
        </p:nvGrpSpPr>
        <p:grpSpPr>
          <a:xfrm>
            <a:off x="6677596" y="176264"/>
            <a:ext cx="1731114" cy="3647401"/>
            <a:chOff x="2547150" y="238125"/>
            <a:chExt cx="2525675" cy="5238750"/>
          </a:xfrm>
        </p:grpSpPr>
        <p:sp>
          <p:nvSpPr>
            <p:cNvPr id="10" name="Google Shape;323;p30">
              <a:extLst>
                <a:ext uri="{FF2B5EF4-FFF2-40B4-BE49-F238E27FC236}">
                  <a16:creationId xmlns:a16="http://schemas.microsoft.com/office/drawing/2014/main" id="{FE2AB93F-E9C9-4904-AF28-626B43BD7C1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4;p30">
              <a:extLst>
                <a:ext uri="{FF2B5EF4-FFF2-40B4-BE49-F238E27FC236}">
                  <a16:creationId xmlns:a16="http://schemas.microsoft.com/office/drawing/2014/main" id="{3DC526B9-C1D6-4D8D-9629-1989E1D196B6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;p30">
              <a:extLst>
                <a:ext uri="{FF2B5EF4-FFF2-40B4-BE49-F238E27FC236}">
                  <a16:creationId xmlns:a16="http://schemas.microsoft.com/office/drawing/2014/main" id="{B20EAEA3-E79D-448E-9BD0-54E658012E7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6;p30">
              <a:extLst>
                <a:ext uri="{FF2B5EF4-FFF2-40B4-BE49-F238E27FC236}">
                  <a16:creationId xmlns:a16="http://schemas.microsoft.com/office/drawing/2014/main" id="{5AADCB49-974C-48A0-8685-BECA6E68566B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Google Shape;327;p30">
            <a:extLst>
              <a:ext uri="{FF2B5EF4-FFF2-40B4-BE49-F238E27FC236}">
                <a16:creationId xmlns:a16="http://schemas.microsoft.com/office/drawing/2014/main" id="{EB5AF1ED-EFA4-4D3C-8791-8DF9608BB0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6719313" y="456794"/>
            <a:ext cx="1654323" cy="303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ctrTitle" idx="4294967295"/>
          </p:nvPr>
        </p:nvSpPr>
        <p:spPr>
          <a:xfrm>
            <a:off x="-173604" y="1598233"/>
            <a:ext cx="6147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Would you rather?</a:t>
            </a:r>
            <a:endParaRPr sz="60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294967295"/>
          </p:nvPr>
        </p:nvSpPr>
        <p:spPr>
          <a:xfrm>
            <a:off x="770364" y="2815492"/>
            <a:ext cx="4259663" cy="3353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Healthy options. Anytime. Anywhere.</a:t>
            </a:r>
            <a:endParaRPr sz="20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322;p30">
            <a:extLst>
              <a:ext uri="{FF2B5EF4-FFF2-40B4-BE49-F238E27FC236}">
                <a16:creationId xmlns:a16="http://schemas.microsoft.com/office/drawing/2014/main" id="{BA3E14AC-2D4F-4CDF-8F84-027C4C33F24B}"/>
              </a:ext>
            </a:extLst>
          </p:cNvPr>
          <p:cNvGrpSpPr/>
          <p:nvPr/>
        </p:nvGrpSpPr>
        <p:grpSpPr>
          <a:xfrm>
            <a:off x="6677596" y="176264"/>
            <a:ext cx="1731114" cy="3647401"/>
            <a:chOff x="2547150" y="238125"/>
            <a:chExt cx="2525675" cy="5238750"/>
          </a:xfrm>
        </p:grpSpPr>
        <p:sp>
          <p:nvSpPr>
            <p:cNvPr id="10" name="Google Shape;323;p30">
              <a:extLst>
                <a:ext uri="{FF2B5EF4-FFF2-40B4-BE49-F238E27FC236}">
                  <a16:creationId xmlns:a16="http://schemas.microsoft.com/office/drawing/2014/main" id="{FE2AB93F-E9C9-4904-AF28-626B43BD7C1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4;p30">
              <a:extLst>
                <a:ext uri="{FF2B5EF4-FFF2-40B4-BE49-F238E27FC236}">
                  <a16:creationId xmlns:a16="http://schemas.microsoft.com/office/drawing/2014/main" id="{3DC526B9-C1D6-4D8D-9629-1989E1D196B6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;p30">
              <a:extLst>
                <a:ext uri="{FF2B5EF4-FFF2-40B4-BE49-F238E27FC236}">
                  <a16:creationId xmlns:a16="http://schemas.microsoft.com/office/drawing/2014/main" id="{B20EAEA3-E79D-448E-9BD0-54E658012E7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6;p30">
              <a:extLst>
                <a:ext uri="{FF2B5EF4-FFF2-40B4-BE49-F238E27FC236}">
                  <a16:creationId xmlns:a16="http://schemas.microsoft.com/office/drawing/2014/main" id="{5AADCB49-974C-48A0-8685-BECA6E68566B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Google Shape;327;p30">
            <a:extLst>
              <a:ext uri="{FF2B5EF4-FFF2-40B4-BE49-F238E27FC236}">
                <a16:creationId xmlns:a16="http://schemas.microsoft.com/office/drawing/2014/main" id="{EB5AF1ED-EFA4-4D3C-8791-8DF9608BB0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6719313" y="456794"/>
            <a:ext cx="1654323" cy="3032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44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ctrTitle" idx="4294967295"/>
          </p:nvPr>
        </p:nvSpPr>
        <p:spPr>
          <a:xfrm>
            <a:off x="-173604" y="1598233"/>
            <a:ext cx="6147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Would you rather?</a:t>
            </a:r>
            <a:endParaRPr sz="60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294967295"/>
          </p:nvPr>
        </p:nvSpPr>
        <p:spPr>
          <a:xfrm>
            <a:off x="770364" y="2815492"/>
            <a:ext cx="4259663" cy="3353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Healthy options. Anytime. Anywhere.</a:t>
            </a:r>
            <a:endParaRPr sz="20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322;p30">
            <a:extLst>
              <a:ext uri="{FF2B5EF4-FFF2-40B4-BE49-F238E27FC236}">
                <a16:creationId xmlns:a16="http://schemas.microsoft.com/office/drawing/2014/main" id="{BA3E14AC-2D4F-4CDF-8F84-027C4C33F24B}"/>
              </a:ext>
            </a:extLst>
          </p:cNvPr>
          <p:cNvGrpSpPr/>
          <p:nvPr/>
        </p:nvGrpSpPr>
        <p:grpSpPr>
          <a:xfrm>
            <a:off x="6677596" y="176264"/>
            <a:ext cx="1731114" cy="3647401"/>
            <a:chOff x="2547150" y="238125"/>
            <a:chExt cx="2525675" cy="5238750"/>
          </a:xfrm>
        </p:grpSpPr>
        <p:sp>
          <p:nvSpPr>
            <p:cNvPr id="10" name="Google Shape;323;p30">
              <a:extLst>
                <a:ext uri="{FF2B5EF4-FFF2-40B4-BE49-F238E27FC236}">
                  <a16:creationId xmlns:a16="http://schemas.microsoft.com/office/drawing/2014/main" id="{FE2AB93F-E9C9-4904-AF28-626B43BD7C1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4;p30">
              <a:extLst>
                <a:ext uri="{FF2B5EF4-FFF2-40B4-BE49-F238E27FC236}">
                  <a16:creationId xmlns:a16="http://schemas.microsoft.com/office/drawing/2014/main" id="{3DC526B9-C1D6-4D8D-9629-1989E1D196B6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;p30">
              <a:extLst>
                <a:ext uri="{FF2B5EF4-FFF2-40B4-BE49-F238E27FC236}">
                  <a16:creationId xmlns:a16="http://schemas.microsoft.com/office/drawing/2014/main" id="{B20EAEA3-E79D-448E-9BD0-54E658012E7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6;p30">
              <a:extLst>
                <a:ext uri="{FF2B5EF4-FFF2-40B4-BE49-F238E27FC236}">
                  <a16:creationId xmlns:a16="http://schemas.microsoft.com/office/drawing/2014/main" id="{5AADCB49-974C-48A0-8685-BECA6E68566B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Google Shape;327;p30">
            <a:extLst>
              <a:ext uri="{FF2B5EF4-FFF2-40B4-BE49-F238E27FC236}">
                <a16:creationId xmlns:a16="http://schemas.microsoft.com/office/drawing/2014/main" id="{EB5AF1ED-EFA4-4D3C-8791-8DF9608BB0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6719313" y="456794"/>
            <a:ext cx="1654323" cy="3032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71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ctrTitle" idx="4294967295"/>
          </p:nvPr>
        </p:nvSpPr>
        <p:spPr>
          <a:xfrm>
            <a:off x="-173604" y="1598233"/>
            <a:ext cx="6147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Would you rather?</a:t>
            </a:r>
            <a:endParaRPr sz="6000" dirty="0"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294967295"/>
          </p:nvPr>
        </p:nvSpPr>
        <p:spPr>
          <a:xfrm>
            <a:off x="770364" y="2815492"/>
            <a:ext cx="4259663" cy="3353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Healthy options. Anytime. Anywhere.</a:t>
            </a:r>
            <a:endParaRPr sz="20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" name="Google Shape;322;p30">
            <a:extLst>
              <a:ext uri="{FF2B5EF4-FFF2-40B4-BE49-F238E27FC236}">
                <a16:creationId xmlns:a16="http://schemas.microsoft.com/office/drawing/2014/main" id="{BA3E14AC-2D4F-4CDF-8F84-027C4C33F24B}"/>
              </a:ext>
            </a:extLst>
          </p:cNvPr>
          <p:cNvGrpSpPr/>
          <p:nvPr/>
        </p:nvGrpSpPr>
        <p:grpSpPr>
          <a:xfrm>
            <a:off x="6677596" y="176264"/>
            <a:ext cx="1731114" cy="3647401"/>
            <a:chOff x="2547150" y="238125"/>
            <a:chExt cx="2525675" cy="5238750"/>
          </a:xfrm>
        </p:grpSpPr>
        <p:sp>
          <p:nvSpPr>
            <p:cNvPr id="10" name="Google Shape;323;p30">
              <a:extLst>
                <a:ext uri="{FF2B5EF4-FFF2-40B4-BE49-F238E27FC236}">
                  <a16:creationId xmlns:a16="http://schemas.microsoft.com/office/drawing/2014/main" id="{FE2AB93F-E9C9-4904-AF28-626B43BD7C12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4;p30">
              <a:extLst>
                <a:ext uri="{FF2B5EF4-FFF2-40B4-BE49-F238E27FC236}">
                  <a16:creationId xmlns:a16="http://schemas.microsoft.com/office/drawing/2014/main" id="{3DC526B9-C1D6-4D8D-9629-1989E1D196B6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;p30">
              <a:extLst>
                <a:ext uri="{FF2B5EF4-FFF2-40B4-BE49-F238E27FC236}">
                  <a16:creationId xmlns:a16="http://schemas.microsoft.com/office/drawing/2014/main" id="{B20EAEA3-E79D-448E-9BD0-54E658012E70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6;p30">
              <a:extLst>
                <a:ext uri="{FF2B5EF4-FFF2-40B4-BE49-F238E27FC236}">
                  <a16:creationId xmlns:a16="http://schemas.microsoft.com/office/drawing/2014/main" id="{5AADCB49-974C-48A0-8685-BECA6E68566B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Google Shape;327;p30">
            <a:extLst>
              <a:ext uri="{FF2B5EF4-FFF2-40B4-BE49-F238E27FC236}">
                <a16:creationId xmlns:a16="http://schemas.microsoft.com/office/drawing/2014/main" id="{EB5AF1ED-EFA4-4D3C-8791-8DF9608BB0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6719313" y="456794"/>
            <a:ext cx="1654323" cy="3032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35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  <a:latin typeface="Rockwell" panose="02060603020205020403" pitchFamily="18" charset="0"/>
              </a:rPr>
              <a:t>How do we make money?</a:t>
            </a:r>
            <a:endParaRPr dirty="0">
              <a:solidFill>
                <a:schemeClr val="tx1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F4F810-3278-4BA9-ABD8-6F093E031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38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Google Shape;117;p19">
            <a:extLst>
              <a:ext uri="{FF2B5EF4-FFF2-40B4-BE49-F238E27FC236}">
                <a16:creationId xmlns:a16="http://schemas.microsoft.com/office/drawing/2014/main" id="{1CD0F790-759B-48F7-88F6-7C6092927971}"/>
              </a:ext>
            </a:extLst>
          </p:cNvPr>
          <p:cNvSpPr txBox="1">
            <a:spLocks/>
          </p:cNvSpPr>
          <p:nvPr/>
        </p:nvSpPr>
        <p:spPr>
          <a:xfrm>
            <a:off x="614362" y="1069146"/>
            <a:ext cx="7915276" cy="27027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2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Rockwell" panose="02060603020205020403" pitchFamily="18" charset="0"/>
              </a:rPr>
              <a:t>Through affiliate links used by our customers.</a:t>
            </a:r>
          </a:p>
          <a:p>
            <a:pPr marL="342900" indent="-342900">
              <a:lnSpc>
                <a:spcPct val="2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Rockwell" panose="02060603020205020403" pitchFamily="18" charset="0"/>
              </a:rPr>
              <a:t>Monetary partnership with grocery stores.</a:t>
            </a:r>
          </a:p>
          <a:p>
            <a:pPr marL="342900" indent="-342900">
              <a:lnSpc>
                <a:spcPct val="2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latin typeface="Rockwell" panose="02060603020205020403" pitchFamily="18" charset="0"/>
              </a:rPr>
              <a:t>Partner up with culinary websites.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1080050" y="531200"/>
            <a:ext cx="6984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Competitors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4297650" y="4465974"/>
            <a:ext cx="548700" cy="67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240E85-44C2-4BA3-AB5D-65BD5D17AB43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390650"/>
          <a:ext cx="5943600" cy="23622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41386929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92501043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40971743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000385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Would you rather?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HelloFresh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WeCook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3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Choice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Wide variety of choices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Limited choices every week.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Limited choices every week.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32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Same as market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Marked up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Marked up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87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Logistics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Handled by others (Instacart, Walmart)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Self-handled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Self-handled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29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Availability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Widely available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Limited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Limited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0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Expandability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Easy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55370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AF4F810-3278-4BA9-ABD8-6F093E031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38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83794"/>
      </p:ext>
    </p:extLst>
  </p:cSld>
  <p:clrMapOvr>
    <a:masterClrMapping/>
  </p:clrMapOvr>
</p:sld>
</file>

<file path=ppt/theme/theme1.xml><?xml version="1.0" encoding="utf-8"?>
<a:theme xmlns:a="http://schemas.openxmlformats.org/drawingml/2006/main" name="Lafew template">
  <a:themeElements>
    <a:clrScheme name="Custom 347">
      <a:dk1>
        <a:srgbClr val="423C41"/>
      </a:dk1>
      <a:lt1>
        <a:srgbClr val="FFFFFF"/>
      </a:lt1>
      <a:dk2>
        <a:srgbClr val="7A717C"/>
      </a:dk2>
      <a:lt2>
        <a:srgbClr val="F0E9E3"/>
      </a:lt2>
      <a:accent1>
        <a:srgbClr val="FFBF3A"/>
      </a:accent1>
      <a:accent2>
        <a:srgbClr val="E94032"/>
      </a:accent2>
      <a:accent3>
        <a:srgbClr val="A78BAF"/>
      </a:accent3>
      <a:accent4>
        <a:srgbClr val="ADC853"/>
      </a:accent4>
      <a:accent5>
        <a:srgbClr val="6FAC6A"/>
      </a:accent5>
      <a:accent6>
        <a:srgbClr val="9C6E59"/>
      </a:accent6>
      <a:hlink>
        <a:srgbClr val="884E9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178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Bellota Text Light</vt:lpstr>
      <vt:lpstr>Rockwell</vt:lpstr>
      <vt:lpstr>Arial</vt:lpstr>
      <vt:lpstr>Satisfy</vt:lpstr>
      <vt:lpstr>Lafew template</vt:lpstr>
      <vt:lpstr>1,900,000,000</vt:lpstr>
      <vt:lpstr>Deaths</vt:lpstr>
      <vt:lpstr>Why not eat healthy?</vt:lpstr>
      <vt:lpstr>Would you rather?</vt:lpstr>
      <vt:lpstr>Would you rather?</vt:lpstr>
      <vt:lpstr>Would you rather?</vt:lpstr>
      <vt:lpstr>Would you rather?</vt:lpstr>
      <vt:lpstr>How do we make money?</vt:lpstr>
      <vt:lpstr>Competitors</vt:lpstr>
      <vt:lpstr>Competitors</vt:lpstr>
      <vt:lpstr>Eat Healthy!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1,900,000,000</dc:title>
  <cp:lastModifiedBy>Azwad Abid</cp:lastModifiedBy>
  <cp:revision>8</cp:revision>
  <dcterms:modified xsi:type="dcterms:W3CDTF">2022-03-11T03:35:50Z</dcterms:modified>
</cp:coreProperties>
</file>