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4" r:id="rId7"/>
    <p:sldId id="274" r:id="rId8"/>
    <p:sldId id="266" r:id="rId9"/>
    <p:sldId id="262" r:id="rId10"/>
    <p:sldId id="267" r:id="rId11"/>
    <p:sldId id="261" r:id="rId12"/>
    <p:sldId id="269" r:id="rId13"/>
    <p:sldId id="265" r:id="rId14"/>
    <p:sldId id="285" r:id="rId15"/>
    <p:sldId id="286" r:id="rId16"/>
    <p:sldId id="288" r:id="rId17"/>
    <p:sldId id="281" r:id="rId18"/>
    <p:sldId id="278" r:id="rId19"/>
    <p:sldId id="296" r:id="rId20"/>
    <p:sldId id="287" r:id="rId21"/>
    <p:sldId id="290" r:id="rId22"/>
    <p:sldId id="291" r:id="rId23"/>
    <p:sldId id="283" r:id="rId24"/>
    <p:sldId id="292" r:id="rId25"/>
    <p:sldId id="293" r:id="rId26"/>
    <p:sldId id="270" r:id="rId27"/>
    <p:sldId id="273" r:id="rId28"/>
    <p:sldId id="275" r:id="rId29"/>
    <p:sldId id="272" r:id="rId30"/>
    <p:sldId id="280" r:id="rId31"/>
    <p:sldId id="271" r:id="rId32"/>
    <p:sldId id="276" r:id="rId33"/>
    <p:sldId id="277" r:id="rId34"/>
    <p:sldId id="29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3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37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hransimonian/Uva-Block3-Big_Data-Assignmen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hartsbin.com/view/d1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hransimonian/Uva-Block3-Big_Data-Assignment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orsepow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dition.cnn.com/TECH/space/9909/30/mars.metric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images.app.goo.gl/psJdWTtZb9C1uQkd7" TargetMode="External"/><Relationship Id="rId4" Type="http://schemas.openxmlformats.org/officeDocument/2006/relationships/hyperlink" Target="https://solarsystem.nasa.gov/missions/mars-climate-orbiter/in-depth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hartsbin.com/view/d1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344F-71EC-4330-AEAB-73BF95486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Converting Units Across Multiple Data Sources Using CSV 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37E49-D8B8-400E-A468-D1D223CE2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Mihran Simonian</a:t>
            </a:r>
          </a:p>
          <a:p>
            <a:r>
              <a:rPr lang="en-US" dirty="0"/>
              <a:t>12386294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6A806A9-86B7-4844-98FC-65D3EC80C3CA}"/>
              </a:ext>
            </a:extLst>
          </p:cNvPr>
          <p:cNvSpPr txBox="1">
            <a:spLocks/>
          </p:cNvSpPr>
          <p:nvPr/>
        </p:nvSpPr>
        <p:spPr>
          <a:xfrm>
            <a:off x="677335" y="5697135"/>
            <a:ext cx="8596668" cy="8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Link to presentation, code, dataset and data generator: </a:t>
            </a:r>
          </a:p>
          <a:p>
            <a:r>
              <a:rPr lang="en-US" dirty="0">
                <a:hlinkClick r:id="rId2"/>
              </a:rPr>
              <a:t>https://github.com/mihransimonian/Uva-Block3-Big_Data-Assignment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37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18A3-3CE5-4418-8CF8-15522FB0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B1D62-302E-4E1B-B440-3F5B16CA1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 – Requirement: Use Multiple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Multiple files arrange the unit conversion</a:t>
            </a:r>
          </a:p>
          <a:p>
            <a:pPr lvl="1"/>
            <a:r>
              <a:rPr lang="en-US" dirty="0"/>
              <a:t>Unit conversion file - CSV</a:t>
            </a:r>
          </a:p>
          <a:p>
            <a:pPr lvl="1"/>
            <a:r>
              <a:rPr lang="en-US" dirty="0"/>
              <a:t>Input: database file – CSV</a:t>
            </a:r>
          </a:p>
          <a:p>
            <a:pPr lvl="1"/>
            <a:r>
              <a:rPr lang="en-US" dirty="0"/>
              <a:t>Output: cleaned database</a:t>
            </a:r>
          </a:p>
          <a:p>
            <a:pPr lvl="1"/>
            <a:r>
              <a:rPr lang="en-US" dirty="0"/>
              <a:t>Output storage:</a:t>
            </a:r>
          </a:p>
          <a:p>
            <a:pPr lvl="2"/>
            <a:r>
              <a:rPr lang="en-US" dirty="0"/>
              <a:t>Csv</a:t>
            </a:r>
          </a:p>
          <a:p>
            <a:pPr lvl="2"/>
            <a:r>
              <a:rPr lang="en-US" dirty="0" err="1"/>
              <a:t>Sql</a:t>
            </a:r>
            <a:endParaRPr lang="en-US" dirty="0"/>
          </a:p>
          <a:p>
            <a:pPr lvl="2"/>
            <a:r>
              <a:rPr lang="en-US" dirty="0" err="1"/>
              <a:t>Hdf</a:t>
            </a:r>
            <a:endParaRPr lang="en-US" dirty="0"/>
          </a:p>
          <a:p>
            <a:pPr lvl="2"/>
            <a:r>
              <a:rPr lang="en-US" dirty="0"/>
              <a:t>Parquet</a:t>
            </a:r>
          </a:p>
          <a:p>
            <a:pPr lvl="2"/>
            <a:r>
              <a:rPr lang="en-US" dirty="0"/>
              <a:t>Feather</a:t>
            </a:r>
          </a:p>
          <a:p>
            <a:endParaRPr lang="en-US" dirty="0"/>
          </a:p>
          <a:p>
            <a:r>
              <a:rPr lang="en-US" dirty="0"/>
              <a:t>This allows non-programming users to verify and adjust the unit conversion</a:t>
            </a:r>
          </a:p>
          <a:p>
            <a:endParaRPr lang="en-US" dirty="0"/>
          </a:p>
          <a:p>
            <a:r>
              <a:rPr lang="en-US" dirty="0"/>
              <a:t>CSV is easy to understand, works with nearly any system in the world (import/export) and is supported even by Windows Notepad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75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18A3-3CE5-4418-8CF8-15522FB0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B1D62-302E-4E1B-B440-3F5B16CA1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28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General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Import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Unit conversion list</a:t>
            </a:r>
          </a:p>
          <a:p>
            <a:endParaRPr lang="en-US" dirty="0"/>
          </a:p>
          <a:p>
            <a:r>
              <a:rPr lang="en-US" dirty="0"/>
              <a:t>2. Process</a:t>
            </a:r>
          </a:p>
          <a:p>
            <a:pPr lvl="1"/>
            <a:r>
              <a:rPr lang="en-US" dirty="0"/>
              <a:t>Convert to Pandas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Clean each data entry (decimal points, strings, remove columns etc.)</a:t>
            </a:r>
          </a:p>
          <a:p>
            <a:pPr lvl="1"/>
            <a:r>
              <a:rPr lang="en-US" dirty="0"/>
              <a:t>Perform unit conversion</a:t>
            </a:r>
          </a:p>
          <a:p>
            <a:pPr lvl="1"/>
            <a:endParaRPr lang="en-US" dirty="0"/>
          </a:p>
          <a:p>
            <a:r>
              <a:rPr lang="en-US" dirty="0"/>
              <a:t>3. Output</a:t>
            </a:r>
          </a:p>
          <a:p>
            <a:pPr lvl="1"/>
            <a:r>
              <a:rPr lang="en-US" dirty="0"/>
              <a:t>Store Pandas </a:t>
            </a:r>
            <a:r>
              <a:rPr lang="en-US" dirty="0" err="1"/>
              <a:t>dataframe</a:t>
            </a:r>
            <a:r>
              <a:rPr lang="en-US" dirty="0"/>
              <a:t> in data container</a:t>
            </a:r>
          </a:p>
        </p:txBody>
      </p:sp>
    </p:spTree>
    <p:extLst>
      <p:ext uri="{BB962C8B-B14F-4D97-AF65-F5344CB8AC3E}">
        <p14:creationId xmlns:p14="http://schemas.microsoft.com/office/powerpoint/2010/main" val="642307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Back to Basics: How to Convert A Unit?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Apply formula:</a:t>
            </a:r>
          </a:p>
          <a:p>
            <a:pPr lvl="1"/>
            <a:r>
              <a:rPr lang="en-US" dirty="0"/>
              <a:t>E.g. Fahrenheit to Celsius:</a:t>
            </a:r>
          </a:p>
          <a:p>
            <a:pPr algn="ctr"/>
            <a:r>
              <a:rPr lang="en-US" i="1" dirty="0"/>
              <a:t>T</a:t>
            </a:r>
            <a:r>
              <a:rPr lang="en-US" baseline="-25000" dirty="0"/>
              <a:t>(°C)</a:t>
            </a:r>
            <a:r>
              <a:rPr lang="en-US" dirty="0"/>
              <a:t> = (</a:t>
            </a:r>
            <a:r>
              <a:rPr lang="en-US" i="1" dirty="0"/>
              <a:t>T</a:t>
            </a:r>
            <a:r>
              <a:rPr lang="en-US" baseline="-25000" dirty="0"/>
              <a:t>(°F)</a:t>
            </a:r>
            <a:r>
              <a:rPr lang="en-US" dirty="0"/>
              <a:t> - 32) × 5/9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Multiply by static number</a:t>
            </a:r>
          </a:p>
          <a:p>
            <a:pPr lvl="1"/>
            <a:r>
              <a:rPr lang="en-US" dirty="0"/>
              <a:t>Inches to Centimeter:</a:t>
            </a:r>
          </a:p>
          <a:p>
            <a:pPr algn="ctr"/>
            <a:r>
              <a:rPr lang="en-US" i="1" dirty="0"/>
              <a:t>D</a:t>
            </a:r>
            <a:r>
              <a:rPr lang="en-US" i="1" baseline="-25000" dirty="0"/>
              <a:t>(cm</a:t>
            </a:r>
            <a:r>
              <a:rPr lang="en-US" baseline="-25000" dirty="0"/>
              <a:t>)</a:t>
            </a:r>
            <a:r>
              <a:rPr lang="en-US" dirty="0"/>
              <a:t> = </a:t>
            </a:r>
            <a:r>
              <a:rPr lang="en-US" i="1" dirty="0"/>
              <a:t>d</a:t>
            </a:r>
            <a:r>
              <a:rPr lang="en-US" baseline="-25000" dirty="0"/>
              <a:t>(inches)</a:t>
            </a:r>
            <a:r>
              <a:rPr lang="en-US" dirty="0"/>
              <a:t> * 2.54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137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Back to Basics: How to Convert A Unit?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Apply formula:</a:t>
            </a:r>
          </a:p>
          <a:p>
            <a:pPr lvl="1"/>
            <a:r>
              <a:rPr lang="en-US" dirty="0"/>
              <a:t>E.g. Fahrenheit to Celsius:</a:t>
            </a:r>
          </a:p>
          <a:p>
            <a:pPr algn="ctr"/>
            <a:r>
              <a:rPr lang="en-US" i="1" dirty="0"/>
              <a:t>T</a:t>
            </a:r>
            <a:r>
              <a:rPr lang="en-US" baseline="-25000" dirty="0"/>
              <a:t>(°C)</a:t>
            </a:r>
            <a:r>
              <a:rPr lang="en-US" dirty="0"/>
              <a:t> = (</a:t>
            </a:r>
            <a:r>
              <a:rPr lang="en-US" i="1" dirty="0"/>
              <a:t>T</a:t>
            </a:r>
            <a:r>
              <a:rPr lang="en-US" baseline="-25000" dirty="0"/>
              <a:t>(°F)</a:t>
            </a:r>
            <a:r>
              <a:rPr lang="en-US" dirty="0"/>
              <a:t> - 32) × 5/9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Multiply by static number</a:t>
            </a:r>
          </a:p>
          <a:p>
            <a:pPr lvl="1"/>
            <a:r>
              <a:rPr lang="en-US" dirty="0"/>
              <a:t>Inches to Centimeter:</a:t>
            </a:r>
          </a:p>
          <a:p>
            <a:pPr algn="ctr"/>
            <a:r>
              <a:rPr lang="en-US" i="1" dirty="0"/>
              <a:t>D</a:t>
            </a:r>
            <a:r>
              <a:rPr lang="en-US" i="1" baseline="-25000" dirty="0"/>
              <a:t>(cm</a:t>
            </a:r>
            <a:r>
              <a:rPr lang="en-US" baseline="-25000" dirty="0"/>
              <a:t>)</a:t>
            </a:r>
            <a:r>
              <a:rPr lang="en-US" dirty="0"/>
              <a:t> = </a:t>
            </a:r>
            <a:r>
              <a:rPr lang="en-US" i="1" dirty="0"/>
              <a:t>d</a:t>
            </a:r>
            <a:r>
              <a:rPr lang="en-US" baseline="-25000" dirty="0"/>
              <a:t>(inches)</a:t>
            </a:r>
            <a:r>
              <a:rPr lang="en-US" dirty="0"/>
              <a:t> * 2.54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68AE9-0FE3-44BF-9CE9-43274B423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413" y="3535680"/>
            <a:ext cx="6544210" cy="14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40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 – CSV Unit Conversion?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31546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Dictionary can contain both methods for unit conversion (static and formula)</a:t>
            </a:r>
          </a:p>
          <a:p>
            <a:endParaRPr lang="en-US" dirty="0"/>
          </a:p>
          <a:p>
            <a:r>
              <a:rPr lang="en-US" dirty="0"/>
              <a:t>A conversion number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Special case: a formula</a:t>
            </a:r>
          </a:p>
          <a:p>
            <a:pPr lvl="1"/>
            <a:r>
              <a:rPr lang="en-US" dirty="0"/>
              <a:t>Read a string to memory location</a:t>
            </a:r>
          </a:p>
          <a:p>
            <a:pPr lvl="1"/>
            <a:r>
              <a:rPr lang="en-US" dirty="0"/>
              <a:t>Update dictionary and create a pointer to the memory location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37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 – CSV Unit Conversion?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31546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Dictionary can contain both methods for unit conversion (static and formula)</a:t>
            </a:r>
          </a:p>
          <a:p>
            <a:endParaRPr lang="en-US" dirty="0"/>
          </a:p>
          <a:p>
            <a:r>
              <a:rPr lang="en-US" dirty="0"/>
              <a:t>A conversion number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Special case: a formula</a:t>
            </a:r>
          </a:p>
          <a:p>
            <a:pPr lvl="1"/>
            <a:r>
              <a:rPr lang="en-US" dirty="0"/>
              <a:t>Read a string to memory location</a:t>
            </a:r>
          </a:p>
          <a:p>
            <a:pPr lvl="1"/>
            <a:r>
              <a:rPr lang="en-US" dirty="0"/>
              <a:t>Update dictionary and create a pointer to the memory location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9FFAE-57F8-421C-9D92-D0E27191D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925" y="2273971"/>
            <a:ext cx="6630051" cy="5194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716D7C-FD2A-4EA7-9A9E-6DB0698A6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880" y="5103477"/>
            <a:ext cx="6885584" cy="7099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097B55-79E1-4413-8673-B6768E69E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070" y="3277056"/>
            <a:ext cx="2793714" cy="70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84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 – Dots, Decimal Points and Thousand Separators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06509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Countries use different systems</a:t>
            </a:r>
          </a:p>
          <a:p>
            <a:pPr lvl="1"/>
            <a:r>
              <a:rPr lang="en-US" dirty="0"/>
              <a:t>Choose to use decimal point</a:t>
            </a:r>
          </a:p>
          <a:p>
            <a:endParaRPr lang="en-US" dirty="0"/>
          </a:p>
          <a:p>
            <a:r>
              <a:rPr lang="en-US" dirty="0"/>
              <a:t>Software can create thousand separators</a:t>
            </a:r>
          </a:p>
          <a:p>
            <a:pPr lvl="1"/>
            <a:r>
              <a:rPr lang="en-US" dirty="0"/>
              <a:t>Excel</a:t>
            </a:r>
          </a:p>
          <a:p>
            <a:pPr lvl="2"/>
            <a:r>
              <a:rPr lang="en-US" dirty="0"/>
              <a:t>US: commas</a:t>
            </a:r>
          </a:p>
          <a:p>
            <a:pPr lvl="2"/>
            <a:r>
              <a:rPr lang="en-US" dirty="0"/>
              <a:t>Netherlands: dots</a:t>
            </a:r>
          </a:p>
          <a:p>
            <a:endParaRPr lang="en-US" dirty="0"/>
          </a:p>
          <a:p>
            <a:r>
              <a:rPr lang="en-US" dirty="0"/>
              <a:t>Sometimes your values are stored in strings</a:t>
            </a:r>
          </a:p>
          <a:p>
            <a:pPr lvl="1"/>
            <a:r>
              <a:rPr lang="en-US" dirty="0"/>
              <a:t>Try: float(</a:t>
            </a:r>
            <a:r>
              <a:rPr lang="en-US" dirty="0" err="1"/>
              <a:t>number_which_is_now_in_string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Error handling included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42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 – Dots, Decimal Points and Thousand Separators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06509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Countries use different systems</a:t>
            </a:r>
          </a:p>
          <a:p>
            <a:pPr lvl="1"/>
            <a:r>
              <a:rPr lang="en-US" dirty="0"/>
              <a:t>Choose to use decimal point</a:t>
            </a:r>
          </a:p>
          <a:p>
            <a:endParaRPr lang="en-US" dirty="0"/>
          </a:p>
          <a:p>
            <a:r>
              <a:rPr lang="en-US" dirty="0"/>
              <a:t>Software can create thousand separators</a:t>
            </a:r>
          </a:p>
          <a:p>
            <a:pPr lvl="1"/>
            <a:r>
              <a:rPr lang="en-US" dirty="0"/>
              <a:t>Excel</a:t>
            </a:r>
          </a:p>
          <a:p>
            <a:pPr lvl="2"/>
            <a:r>
              <a:rPr lang="en-US" dirty="0"/>
              <a:t>US: commas</a:t>
            </a:r>
          </a:p>
          <a:p>
            <a:pPr lvl="2"/>
            <a:r>
              <a:rPr lang="en-US" dirty="0"/>
              <a:t>Netherlands: dots</a:t>
            </a:r>
          </a:p>
          <a:p>
            <a:endParaRPr lang="en-US" dirty="0"/>
          </a:p>
          <a:p>
            <a:r>
              <a:rPr lang="en-US" dirty="0"/>
              <a:t>Sometimes your values are stored in strings</a:t>
            </a:r>
          </a:p>
          <a:p>
            <a:pPr lvl="1"/>
            <a:r>
              <a:rPr lang="en-US" dirty="0"/>
              <a:t>Try: float(</a:t>
            </a:r>
            <a:r>
              <a:rPr lang="en-US" dirty="0" err="1"/>
              <a:t>number_which_is_now_in_string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Error handling included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10FB3-8CA9-4042-9CA0-49A0E0FDD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542" y="3037840"/>
            <a:ext cx="6666185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4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192346" cy="1320800"/>
          </a:xfrm>
        </p:spPr>
        <p:txBody>
          <a:bodyPr/>
          <a:lstStyle/>
          <a:p>
            <a:r>
              <a:rPr lang="en-US" dirty="0"/>
              <a:t>Introduction – What Are Measurement Units?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Describe a measurement: Temperature / Distance / Weight etc.</a:t>
            </a:r>
          </a:p>
          <a:p>
            <a:endParaRPr lang="en-US" dirty="0"/>
          </a:p>
          <a:p>
            <a:r>
              <a:rPr lang="en-US" dirty="0"/>
              <a:t>Different systems in the world, generally:</a:t>
            </a:r>
          </a:p>
          <a:p>
            <a:pPr lvl="1"/>
            <a:r>
              <a:rPr lang="en-US" dirty="0"/>
              <a:t>Metric system (SI)</a:t>
            </a:r>
          </a:p>
          <a:p>
            <a:pPr lvl="2"/>
            <a:r>
              <a:rPr lang="en-US" dirty="0" err="1"/>
              <a:t>Système</a:t>
            </a:r>
            <a:r>
              <a:rPr lang="en-US" dirty="0"/>
              <a:t> international </a:t>
            </a:r>
            <a:r>
              <a:rPr lang="en-US" dirty="0" err="1"/>
              <a:t>d'unites</a:t>
            </a:r>
            <a:endParaRPr lang="en-US" dirty="0"/>
          </a:p>
          <a:p>
            <a:pPr lvl="2"/>
            <a:r>
              <a:rPr lang="en-US" dirty="0"/>
              <a:t>95% of the world</a:t>
            </a:r>
          </a:p>
          <a:p>
            <a:pPr lvl="1"/>
            <a:r>
              <a:rPr lang="en-US" dirty="0"/>
              <a:t>US customary system: USA</a:t>
            </a:r>
          </a:p>
          <a:p>
            <a:pPr lvl="1"/>
            <a:r>
              <a:rPr lang="en-US" dirty="0"/>
              <a:t>Burmese system: Burma</a:t>
            </a:r>
          </a:p>
          <a:p>
            <a:pPr lvl="1"/>
            <a:endParaRPr lang="en-US" dirty="0"/>
          </a:p>
          <a:p>
            <a:r>
              <a:rPr lang="en-US" dirty="0"/>
              <a:t>Specific niches sometimes are applied, even today:</a:t>
            </a:r>
          </a:p>
          <a:p>
            <a:pPr lvl="1"/>
            <a:r>
              <a:rPr lang="en-US" dirty="0"/>
              <a:t>Imperial (UK)</a:t>
            </a:r>
          </a:p>
        </p:txBody>
      </p:sp>
      <p:pic>
        <p:nvPicPr>
          <p:cNvPr id="7170" name="Picture 2" descr="International Measuring System of Units by Country">
            <a:extLst>
              <a:ext uri="{FF2B5EF4-FFF2-40B4-BE49-F238E27FC236}">
                <a16:creationId xmlns:a16="http://schemas.microsoft.com/office/drawing/2014/main" id="{EFF746EC-8C27-45B5-8CB8-B7701C959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792" y="2703444"/>
            <a:ext cx="4814680" cy="240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84668DF-36DA-4781-81F3-D9F5494542B7}"/>
              </a:ext>
            </a:extLst>
          </p:cNvPr>
          <p:cNvSpPr/>
          <p:nvPr/>
        </p:nvSpPr>
        <p:spPr>
          <a:xfrm>
            <a:off x="5821680" y="6445717"/>
            <a:ext cx="609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Source image: </a:t>
            </a:r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http://chartsbin.com/view/d12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3732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 –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Error handling included in functions</a:t>
            </a:r>
          </a:p>
          <a:p>
            <a:endParaRPr lang="en-US" dirty="0"/>
          </a:p>
          <a:p>
            <a:r>
              <a:rPr lang="en-US" dirty="0"/>
              <a:t>Main case: the variable is not the correct datatype</a:t>
            </a:r>
          </a:p>
          <a:p>
            <a:pPr lvl="1"/>
            <a:r>
              <a:rPr lang="en-US" dirty="0"/>
              <a:t>String is delivered expect a float</a:t>
            </a:r>
          </a:p>
          <a:p>
            <a:pPr lvl="1"/>
            <a:r>
              <a:rPr lang="en-US" dirty="0"/>
              <a:t>Boolean delivered expect a float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Return string</a:t>
            </a:r>
          </a:p>
          <a:p>
            <a:pPr lvl="1"/>
            <a:r>
              <a:rPr lang="en-US" dirty="0"/>
              <a:t>Raise </a:t>
            </a:r>
            <a:r>
              <a:rPr lang="en-US" dirty="0" err="1"/>
              <a:t>RuntimeError</a:t>
            </a:r>
            <a:r>
              <a:rPr lang="en-US" dirty="0"/>
              <a:t> with datatype given and custom message (included in each function</a:t>
            </a:r>
          </a:p>
          <a:p>
            <a:pPr lvl="1"/>
            <a:endParaRPr lang="en-US" dirty="0"/>
          </a:p>
          <a:p>
            <a:r>
              <a:rPr lang="en-US" dirty="0"/>
              <a:t>Using Booleans to determine whether to use error handling or not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07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 –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92500"/>
          </a:bodyPr>
          <a:lstStyle/>
          <a:p>
            <a:r>
              <a:rPr lang="en-US" dirty="0"/>
              <a:t>Def function(input, </a:t>
            </a:r>
            <a:r>
              <a:rPr lang="en-US" dirty="0" err="1"/>
              <a:t>return_error_message</a:t>
            </a:r>
            <a:r>
              <a:rPr lang="en-US" dirty="0"/>
              <a:t>=False, </a:t>
            </a:r>
            <a:r>
              <a:rPr lang="en-US" dirty="0" err="1"/>
              <a:t>return_runtimeerror</a:t>
            </a:r>
            <a:r>
              <a:rPr lang="en-US" dirty="0"/>
              <a:t>=False):</a:t>
            </a:r>
          </a:p>
          <a:p>
            <a:endParaRPr lang="en-US" dirty="0"/>
          </a:p>
          <a:p>
            <a:r>
              <a:rPr lang="en-US" dirty="0"/>
              <a:t>If input is not what I expect:</a:t>
            </a:r>
          </a:p>
          <a:p>
            <a:pPr lvl="1"/>
            <a:r>
              <a:rPr lang="en-US" dirty="0"/>
              <a:t>Try:</a:t>
            </a:r>
          </a:p>
          <a:p>
            <a:pPr lvl="2"/>
            <a:r>
              <a:rPr lang="en-US" dirty="0"/>
              <a:t>Fix It if possible</a:t>
            </a:r>
          </a:p>
          <a:p>
            <a:pPr lvl="1"/>
            <a:r>
              <a:rPr lang="en-US" dirty="0"/>
              <a:t>Except: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return_runtimeerror</a:t>
            </a:r>
            <a:r>
              <a:rPr lang="en-US" dirty="0"/>
              <a:t>:</a:t>
            </a:r>
          </a:p>
          <a:p>
            <a:pPr lvl="3"/>
            <a:r>
              <a:rPr lang="en-US" b="1" dirty="0"/>
              <a:t>Raise</a:t>
            </a:r>
            <a:r>
              <a:rPr lang="en-US" dirty="0"/>
              <a:t> </a:t>
            </a:r>
            <a:r>
              <a:rPr lang="en-US" dirty="0" err="1"/>
              <a:t>runtimerror</a:t>
            </a:r>
            <a:r>
              <a:rPr lang="en-US" dirty="0"/>
              <a:t>(error message)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return_error_message</a:t>
            </a:r>
            <a:r>
              <a:rPr lang="en-US" dirty="0"/>
              <a:t>:</a:t>
            </a:r>
          </a:p>
          <a:p>
            <a:pPr lvl="3"/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errormessage</a:t>
            </a:r>
            <a:endParaRPr lang="en-US" dirty="0"/>
          </a:p>
          <a:p>
            <a:pPr lvl="1"/>
            <a:r>
              <a:rPr lang="en-US" dirty="0"/>
              <a:t>Return function performed on input # everything is okay and we can return the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6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 –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92500"/>
          </a:bodyPr>
          <a:lstStyle/>
          <a:p>
            <a:r>
              <a:rPr lang="en-US" dirty="0"/>
              <a:t>Def function(input, </a:t>
            </a:r>
            <a:r>
              <a:rPr lang="en-US" dirty="0" err="1"/>
              <a:t>return_error_message</a:t>
            </a:r>
            <a:r>
              <a:rPr lang="en-US" dirty="0"/>
              <a:t>=False, </a:t>
            </a:r>
            <a:r>
              <a:rPr lang="en-US" dirty="0" err="1"/>
              <a:t>return_runtimeerror</a:t>
            </a:r>
            <a:r>
              <a:rPr lang="en-US" dirty="0"/>
              <a:t>=False):</a:t>
            </a:r>
          </a:p>
          <a:p>
            <a:endParaRPr lang="en-US" dirty="0"/>
          </a:p>
          <a:p>
            <a:r>
              <a:rPr lang="en-US" dirty="0"/>
              <a:t>If input is not what I expect:</a:t>
            </a:r>
          </a:p>
          <a:p>
            <a:pPr lvl="1"/>
            <a:r>
              <a:rPr lang="en-US" dirty="0"/>
              <a:t>Try:</a:t>
            </a:r>
          </a:p>
          <a:p>
            <a:pPr lvl="2"/>
            <a:r>
              <a:rPr lang="en-US" dirty="0"/>
              <a:t>Fix It if possible</a:t>
            </a:r>
          </a:p>
          <a:p>
            <a:pPr lvl="1"/>
            <a:r>
              <a:rPr lang="en-US" dirty="0"/>
              <a:t>Except: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return_runtimeerror</a:t>
            </a:r>
            <a:r>
              <a:rPr lang="en-US" dirty="0"/>
              <a:t>:</a:t>
            </a:r>
          </a:p>
          <a:p>
            <a:pPr lvl="3"/>
            <a:r>
              <a:rPr lang="en-US" b="1" dirty="0"/>
              <a:t>Raise</a:t>
            </a:r>
            <a:r>
              <a:rPr lang="en-US" dirty="0"/>
              <a:t> </a:t>
            </a:r>
            <a:r>
              <a:rPr lang="en-US" dirty="0" err="1"/>
              <a:t>runtimerror</a:t>
            </a:r>
            <a:r>
              <a:rPr lang="en-US" dirty="0"/>
              <a:t>(error message)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return_error_message</a:t>
            </a:r>
            <a:r>
              <a:rPr lang="en-US" dirty="0"/>
              <a:t>:</a:t>
            </a:r>
          </a:p>
          <a:p>
            <a:pPr lvl="3"/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errormessage</a:t>
            </a:r>
            <a:endParaRPr lang="en-US" dirty="0"/>
          </a:p>
          <a:p>
            <a:pPr lvl="1"/>
            <a:r>
              <a:rPr lang="en-US" dirty="0"/>
              <a:t>Return function performed on input # everything is okay and we can return the input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4E961-1A2D-42FD-95E9-CD9ACB3F2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943" y="2847441"/>
            <a:ext cx="7496461" cy="22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17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 –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Return string:</a:t>
            </a:r>
          </a:p>
          <a:p>
            <a:pPr lvl="1"/>
            <a:r>
              <a:rPr lang="en-US" dirty="0"/>
              <a:t>Can be stored in the database for error tracking</a:t>
            </a:r>
          </a:p>
          <a:p>
            <a:pPr lvl="1"/>
            <a:endParaRPr lang="en-US" dirty="0"/>
          </a:p>
          <a:p>
            <a:r>
              <a:rPr lang="en-US" dirty="0"/>
              <a:t>Return </a:t>
            </a:r>
            <a:r>
              <a:rPr lang="en-US" dirty="0" err="1"/>
              <a:t>runtimeerror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Will stop running the program, so much more useable for programmers</a:t>
            </a:r>
          </a:p>
          <a:p>
            <a:pPr lvl="1"/>
            <a:endParaRPr lang="en-US" dirty="0"/>
          </a:p>
          <a:p>
            <a:r>
              <a:rPr lang="en-US" dirty="0"/>
              <a:t>Runtime error has been included as it provides better tracking of error (as you can see the </a:t>
            </a:r>
            <a:r>
              <a:rPr lang="en-US" dirty="0" err="1"/>
              <a:t>codelines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03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 – Perform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Import -&gt;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Perform map &amp; lambda operation on the columns in the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8AA02-2622-481F-84B0-CA9BF316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8" y="3694943"/>
            <a:ext cx="12048264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59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 – Store To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Use built-in pandas </a:t>
            </a:r>
            <a:r>
              <a:rPr lang="en-US" dirty="0" err="1"/>
              <a:t>dataframe</a:t>
            </a:r>
            <a:r>
              <a:rPr lang="en-US" dirty="0"/>
              <a:t> solutions</a:t>
            </a:r>
          </a:p>
          <a:p>
            <a:endParaRPr lang="en-US" dirty="0"/>
          </a:p>
          <a:p>
            <a:r>
              <a:rPr lang="en-US" dirty="0"/>
              <a:t>Generally only a few hyperparameters</a:t>
            </a:r>
          </a:p>
          <a:p>
            <a:endParaRPr lang="en-US" dirty="0"/>
          </a:p>
          <a:p>
            <a:r>
              <a:rPr lang="en-US" dirty="0"/>
              <a:t>Easily </a:t>
            </a:r>
            <a:r>
              <a:rPr lang="en-US" dirty="0" err="1"/>
              <a:t>iterateable</a:t>
            </a:r>
            <a:r>
              <a:rPr lang="en-US" dirty="0"/>
              <a:t>, so we can upscale to automate our conversion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E6C6B-31D2-4FA1-98C9-161AF0383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76" y="4363432"/>
            <a:ext cx="9376991" cy="226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38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18A3-3CE5-4418-8CF8-15522FB0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Upscaling To Big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B1D62-302E-4E1B-B440-3F5B16CA1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30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Upscaling To Big Data -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 </a:t>
            </a:r>
            <a:r>
              <a:rPr lang="en-US" dirty="0" err="1"/>
              <a:t>Dataframe</a:t>
            </a:r>
            <a:r>
              <a:rPr lang="en-US" dirty="0"/>
              <a:t> offers storage to popular formats: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SQL</a:t>
            </a:r>
          </a:p>
          <a:p>
            <a:pPr lvl="1"/>
            <a:r>
              <a:rPr lang="en-US" dirty="0" err="1"/>
              <a:t>Hdf</a:t>
            </a:r>
            <a:endParaRPr lang="en-US" dirty="0"/>
          </a:p>
          <a:p>
            <a:pPr lvl="1"/>
            <a:r>
              <a:rPr lang="en-US" dirty="0"/>
              <a:t>Parquet</a:t>
            </a:r>
          </a:p>
          <a:p>
            <a:pPr lvl="1"/>
            <a:r>
              <a:rPr lang="en-US" dirty="0"/>
              <a:t>Feather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CSV: ~11 MB</a:t>
            </a:r>
          </a:p>
          <a:p>
            <a:r>
              <a:rPr lang="en-US" dirty="0"/>
              <a:t>Parquet (compression: 5): ~3 MB</a:t>
            </a:r>
          </a:p>
          <a:p>
            <a:r>
              <a:rPr lang="en-US" dirty="0"/>
              <a:t>Further compression (zip, </a:t>
            </a:r>
            <a:r>
              <a:rPr lang="en-US" dirty="0" err="1"/>
              <a:t>gzip</a:t>
            </a:r>
            <a:r>
              <a:rPr lang="en-US" dirty="0"/>
              <a:t> etc.) possible</a:t>
            </a:r>
          </a:p>
        </p:txBody>
      </p:sp>
    </p:spTree>
    <p:extLst>
      <p:ext uri="{BB962C8B-B14F-4D97-AF65-F5344CB8AC3E}">
        <p14:creationId xmlns:p14="http://schemas.microsoft.com/office/powerpoint/2010/main" val="2102687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Upscaling To Big Data -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variable translation lists and databases, only functions need to be copied to individual nodes</a:t>
            </a:r>
          </a:p>
          <a:p>
            <a:endParaRPr lang="en-US" dirty="0"/>
          </a:p>
          <a:p>
            <a:r>
              <a:rPr lang="en-US" dirty="0"/>
              <a:t>Relatively simple and self contained functions</a:t>
            </a:r>
          </a:p>
          <a:p>
            <a:endParaRPr lang="en-US" dirty="0"/>
          </a:p>
          <a:p>
            <a:r>
              <a:rPr lang="en-US" dirty="0"/>
              <a:t>Parallelization is therefore easily possible, even without the need of using advanced techniques</a:t>
            </a:r>
          </a:p>
          <a:p>
            <a:endParaRPr lang="en-US" dirty="0"/>
          </a:p>
          <a:p>
            <a:r>
              <a:rPr lang="en-US" dirty="0"/>
              <a:t>The whole import and transformation process can run on a single node</a:t>
            </a:r>
          </a:p>
          <a:p>
            <a:endParaRPr lang="en-US" dirty="0"/>
          </a:p>
          <a:p>
            <a:r>
              <a:rPr lang="en-US" dirty="0"/>
              <a:t>A network of nodes can process multiple new supplier databases</a:t>
            </a:r>
          </a:p>
          <a:p>
            <a:endParaRPr lang="en-US" dirty="0"/>
          </a:p>
          <a:p>
            <a:r>
              <a:rPr lang="en-US" dirty="0"/>
              <a:t>Merging to an existing database depends on the applied 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87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18A3-3CE5-4418-8CF8-15522FB0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B1D62-302E-4E1B-B440-3F5B16CA1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7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18A3-3CE5-4418-8CF8-15522FB0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B1D62-302E-4E1B-B440-3F5B16CA1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57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– A Very Unique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Combine loose files with specific software</a:t>
            </a:r>
          </a:p>
          <a:p>
            <a:endParaRPr lang="en-US" dirty="0"/>
          </a:p>
          <a:p>
            <a:r>
              <a:rPr lang="en-US" dirty="0"/>
              <a:t>By making software as generic as possible, this can be used for many instances</a:t>
            </a:r>
          </a:p>
          <a:p>
            <a:endParaRPr lang="en-US" dirty="0"/>
          </a:p>
          <a:p>
            <a:r>
              <a:rPr lang="en-US" dirty="0"/>
              <a:t>A relative quick system</a:t>
            </a:r>
          </a:p>
          <a:p>
            <a:endParaRPr lang="en-US" dirty="0"/>
          </a:p>
          <a:p>
            <a:r>
              <a:rPr lang="en-US" dirty="0"/>
              <a:t>Universally deployable</a:t>
            </a:r>
          </a:p>
          <a:p>
            <a:endParaRPr lang="en-US" dirty="0"/>
          </a:p>
          <a:p>
            <a:r>
              <a:rPr lang="en-US" dirty="0"/>
              <a:t>Requires little to no additional libraries (depends on storage output, code provides for installation of libraries)</a:t>
            </a:r>
          </a:p>
        </p:txBody>
      </p:sp>
    </p:spTree>
    <p:extLst>
      <p:ext uri="{BB962C8B-B14F-4D97-AF65-F5344CB8AC3E}">
        <p14:creationId xmlns:p14="http://schemas.microsoft.com/office/powerpoint/2010/main" val="1575429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18A3-3CE5-4418-8CF8-15522FB0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B1D62-302E-4E1B-B440-3F5B16CA1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20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– Humans Remain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Humans are able to adjust csv files, potentially ruining the system</a:t>
            </a:r>
          </a:p>
          <a:p>
            <a:endParaRPr lang="en-US" dirty="0"/>
          </a:p>
          <a:p>
            <a:r>
              <a:rPr lang="en-US" dirty="0"/>
              <a:t>We will always need a human verification</a:t>
            </a:r>
          </a:p>
          <a:p>
            <a:endParaRPr lang="en-US" dirty="0"/>
          </a:p>
          <a:p>
            <a:r>
              <a:rPr lang="en-US" dirty="0"/>
              <a:t>System was specifically designed to tailor the human side of the conversion; being able to use human’s capabilities in </a:t>
            </a:r>
            <a:r>
              <a:rPr lang="en-US" dirty="0" err="1"/>
              <a:t>interpretating</a:t>
            </a:r>
            <a:r>
              <a:rPr lang="en-US" dirty="0"/>
              <a:t> information and thus assign a new measurement unit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33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– Computer Imprecision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Computer bits allow only 1 or 0 to be stored</a:t>
            </a:r>
          </a:p>
          <a:p>
            <a:r>
              <a:rPr lang="en-US" dirty="0"/>
              <a:t>Numbers in essence are infinite but bits create a limitation</a:t>
            </a:r>
          </a:p>
          <a:p>
            <a:r>
              <a:rPr lang="en-US" dirty="0"/>
              <a:t>Due to bit size, we will always remain with an imprecision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simple calculations not an issue</a:t>
            </a:r>
          </a:p>
          <a:p>
            <a:r>
              <a:rPr lang="en-US" dirty="0"/>
              <a:t>For the more advanced conversions much more important</a:t>
            </a:r>
          </a:p>
          <a:p>
            <a:endParaRPr lang="en-US" dirty="0"/>
          </a:p>
          <a:p>
            <a:r>
              <a:rPr lang="en-US" dirty="0"/>
              <a:t>For most cases not important</a:t>
            </a:r>
          </a:p>
          <a:p>
            <a:r>
              <a:rPr lang="en-US" dirty="0"/>
              <a:t>For NASA very important</a:t>
            </a:r>
          </a:p>
          <a:p>
            <a:endParaRPr lang="en-US" dirty="0"/>
          </a:p>
          <a:p>
            <a:r>
              <a:rPr lang="en-US" dirty="0"/>
              <a:t>With each conversion </a:t>
            </a:r>
          </a:p>
          <a:p>
            <a:pPr lvl="1"/>
            <a:r>
              <a:rPr lang="en-US" dirty="0"/>
              <a:t>L</a:t>
            </a:r>
            <a:r>
              <a:rPr lang="en-US"/>
              <a:t>oose </a:t>
            </a:r>
            <a:r>
              <a:rPr lang="en-US" dirty="0"/>
              <a:t>a bit of information</a:t>
            </a:r>
          </a:p>
          <a:p>
            <a:pPr lvl="1"/>
            <a:r>
              <a:rPr lang="en-US" dirty="0"/>
              <a:t>Create misinformation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F9A46-629A-4C7F-8921-F93477145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761" y="2656000"/>
            <a:ext cx="2709327" cy="15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8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18A3-3CE5-4418-8CF8-15522FB0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B1D62-302E-4E1B-B440-3F5B16CA1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to presentation, code, dataset and data generator: </a:t>
            </a:r>
          </a:p>
          <a:p>
            <a:r>
              <a:rPr lang="en-US" dirty="0">
                <a:hlinkClick r:id="rId2"/>
              </a:rPr>
              <a:t>https://github.com/mihransimonian/Uva-Block3-Big_Data-Assignment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8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2365"/>
          </a:xfrm>
        </p:spPr>
        <p:txBody>
          <a:bodyPr/>
          <a:lstStyle/>
          <a:p>
            <a:r>
              <a:rPr lang="en-US" dirty="0"/>
              <a:t>Motivation – Why Convert Units?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Compare products</a:t>
            </a:r>
          </a:p>
          <a:p>
            <a:r>
              <a:rPr lang="en-US" dirty="0"/>
              <a:t>Create a (technical) design </a:t>
            </a:r>
          </a:p>
          <a:p>
            <a:r>
              <a:rPr lang="en-US" dirty="0"/>
              <a:t>Make decisions, e.g. procurement</a:t>
            </a:r>
          </a:p>
          <a:p>
            <a:endParaRPr lang="en-US" dirty="0"/>
          </a:p>
          <a:p>
            <a:r>
              <a:rPr lang="en-US" dirty="0"/>
              <a:t>Some niches require;</a:t>
            </a:r>
          </a:p>
          <a:p>
            <a:pPr lvl="1"/>
            <a:r>
              <a:rPr lang="en-US" dirty="0"/>
              <a:t>Oil &amp; Gas:</a:t>
            </a:r>
          </a:p>
          <a:p>
            <a:pPr lvl="2"/>
            <a:r>
              <a:rPr lang="en-US" dirty="0"/>
              <a:t>Large pipes measured solely in inches US customary units, except sometimes not when European vendor</a:t>
            </a:r>
          </a:p>
          <a:p>
            <a:pPr lvl="2"/>
            <a:r>
              <a:rPr lang="en-US" dirty="0"/>
              <a:t>Small pipes measured sometimes in US customary and sometimes in SI metric</a:t>
            </a:r>
          </a:p>
          <a:p>
            <a:pPr lvl="1"/>
            <a:r>
              <a:rPr lang="en-US" dirty="0"/>
              <a:t>Engine horsepower: bhp (imperial) and hp (SI)</a:t>
            </a:r>
          </a:p>
          <a:p>
            <a:pPr lvl="2"/>
            <a:r>
              <a:rPr lang="en-US" dirty="0"/>
              <a:t>“British manufacturers often intermix metric horsepower and mechanical horsepower depending on the origin of the engine in question.” (source: </a:t>
            </a:r>
            <a:r>
              <a:rPr lang="en-US" dirty="0">
                <a:hlinkClick r:id="rId2"/>
              </a:rPr>
              <a:t>https://en.wikipedia.org/wiki/Horsepower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Mechanical </a:t>
            </a:r>
            <a:r>
              <a:rPr lang="en-US" dirty="0" err="1"/>
              <a:t>screwthread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English (left-hand), Metric and US Customary (right-hand)</a:t>
            </a:r>
          </a:p>
          <a:p>
            <a:endParaRPr lang="en-US" dirty="0"/>
          </a:p>
          <a:p>
            <a:r>
              <a:rPr lang="en-US" dirty="0"/>
              <a:t>In short; it’s quite a mess still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8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Motivation – When Things Go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NASA Mars climate orbiter, 1999</a:t>
            </a:r>
          </a:p>
          <a:p>
            <a:endParaRPr lang="en-US" dirty="0"/>
          </a:p>
          <a:p>
            <a:r>
              <a:rPr lang="en-US" dirty="0"/>
              <a:t>Mix-up between US Customary and SI</a:t>
            </a:r>
          </a:p>
          <a:p>
            <a:endParaRPr lang="en-US" dirty="0"/>
          </a:p>
          <a:p>
            <a:r>
              <a:rPr lang="en-US" dirty="0"/>
              <a:t>Orbiter crashed due to misinterpretation of units (wrong calculations)</a:t>
            </a:r>
          </a:p>
          <a:p>
            <a:endParaRPr lang="en-US" dirty="0"/>
          </a:p>
          <a:p>
            <a:r>
              <a:rPr lang="en-US" dirty="0"/>
              <a:t>Damage: </a:t>
            </a:r>
          </a:p>
          <a:p>
            <a:pPr lvl="1"/>
            <a:r>
              <a:rPr lang="en-US" dirty="0"/>
              <a:t>USD 125 million in 1999</a:t>
            </a:r>
          </a:p>
          <a:p>
            <a:pPr lvl="1"/>
            <a:r>
              <a:rPr lang="en-US" dirty="0"/>
              <a:t>No mars climate orbiting!</a:t>
            </a: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71FD344-07D2-4C47-8247-548A5FB02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517" y="2972835"/>
            <a:ext cx="3369349" cy="252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A6F623-66F3-44EC-BAC4-D9C31AC0C210}"/>
              </a:ext>
            </a:extLst>
          </p:cNvPr>
          <p:cNvSpPr/>
          <p:nvPr/>
        </p:nvSpPr>
        <p:spPr>
          <a:xfrm>
            <a:off x="5736866" y="6012800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Source costs: </a:t>
            </a:r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http://edition.cnn.com/TECH/space/9909/30/mars.metric/</a:t>
            </a:r>
            <a:endParaRPr lang="en-US" sz="1200" dirty="0"/>
          </a:p>
          <a:p>
            <a:pPr algn="r"/>
            <a:endParaRPr lang="en-US" sz="1200" dirty="0"/>
          </a:p>
          <a:p>
            <a:pPr algn="r"/>
            <a:r>
              <a:rPr lang="en-US" sz="1200" dirty="0"/>
              <a:t>Source image: </a:t>
            </a:r>
            <a:r>
              <a:rPr lang="en-US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https://solarsystem.nasa.gov/missions/mars-climate-orbiter/in-depth/</a:t>
            </a:r>
            <a:r>
              <a:rPr lang="en-US" sz="1200" dirty="0"/>
              <a:t> </a:t>
            </a:r>
            <a:r>
              <a:rPr lang="en-US" sz="12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https://images.app.goo.gl/psJdWTtZb9C1uQkd7</a:t>
            </a:r>
            <a:endParaRPr lang="en-US" sz="1200" dirty="0"/>
          </a:p>
        </p:txBody>
      </p:sp>
      <p:pic>
        <p:nvPicPr>
          <p:cNvPr id="6146" name="Picture 2" descr="Spacecraft in orbit over Mars.">
            <a:extLst>
              <a:ext uri="{FF2B5EF4-FFF2-40B4-BE49-F238E27FC236}">
                <a16:creationId xmlns:a16="http://schemas.microsoft.com/office/drawing/2014/main" id="{B75D8717-2C4C-4B6F-8C89-1437D71CD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03965"/>
            <a:ext cx="2041368" cy="185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41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Motivation - Situational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ERP system integration</a:t>
            </a:r>
          </a:p>
          <a:p>
            <a:pPr lvl="1"/>
            <a:r>
              <a:rPr lang="en-US" dirty="0"/>
              <a:t>Multiple vendors around the world</a:t>
            </a:r>
          </a:p>
          <a:p>
            <a:pPr lvl="1"/>
            <a:r>
              <a:rPr lang="en-US" dirty="0"/>
              <a:t>Use a single identifier for production identification</a:t>
            </a:r>
          </a:p>
          <a:p>
            <a:pPr lvl="1"/>
            <a:r>
              <a:rPr lang="en-US" dirty="0"/>
              <a:t>Have different units in place</a:t>
            </a:r>
          </a:p>
          <a:p>
            <a:pPr lvl="1"/>
            <a:endParaRPr lang="en-US" dirty="0"/>
          </a:p>
          <a:p>
            <a:r>
              <a:rPr lang="en-US" dirty="0"/>
              <a:t>Want a single unit representation</a:t>
            </a:r>
          </a:p>
          <a:p>
            <a:pPr lvl="1"/>
            <a:endParaRPr lang="en-US" dirty="0"/>
          </a:p>
          <a:p>
            <a:r>
              <a:rPr lang="en-US" dirty="0"/>
              <a:t>Each vendor should be able to design their own translation list as well for local utilization (instead of SI use US customary)</a:t>
            </a:r>
          </a:p>
          <a:p>
            <a:endParaRPr lang="en-US" dirty="0"/>
          </a:p>
          <a:p>
            <a:r>
              <a:rPr lang="en-US" dirty="0"/>
              <a:t>Easy adjustment and verification of unit conversion</a:t>
            </a:r>
          </a:p>
        </p:txBody>
      </p:sp>
      <p:pic>
        <p:nvPicPr>
          <p:cNvPr id="4" name="Picture 2" descr="International Measuring System of Units by Country">
            <a:extLst>
              <a:ext uri="{FF2B5EF4-FFF2-40B4-BE49-F238E27FC236}">
                <a16:creationId xmlns:a16="http://schemas.microsoft.com/office/drawing/2014/main" id="{169DB4E0-63FD-4A7A-A26A-4F2992092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16" y="1586629"/>
            <a:ext cx="4814680" cy="240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7FEAE3-FFB0-429C-ABAB-FA65CE376ABF}"/>
              </a:ext>
            </a:extLst>
          </p:cNvPr>
          <p:cNvSpPr/>
          <p:nvPr/>
        </p:nvSpPr>
        <p:spPr>
          <a:xfrm>
            <a:off x="5821680" y="6445717"/>
            <a:ext cx="609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Source image: </a:t>
            </a:r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http://chartsbin.com/view/d12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504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Motivation – Focus On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famous eight V’s</a:t>
            </a:r>
          </a:p>
          <a:p>
            <a:pPr lvl="1"/>
            <a:r>
              <a:rPr lang="en-US" dirty="0"/>
              <a:t>Some say there are too many V’s</a:t>
            </a:r>
          </a:p>
          <a:p>
            <a:endParaRPr lang="en-US" dirty="0"/>
          </a:p>
          <a:p>
            <a:r>
              <a:rPr lang="en-US" dirty="0"/>
              <a:t>Focus lays on variety</a:t>
            </a:r>
          </a:p>
          <a:p>
            <a:pPr lvl="1"/>
            <a:r>
              <a:rPr lang="en-US" dirty="0"/>
              <a:t>Data types:</a:t>
            </a:r>
          </a:p>
          <a:p>
            <a:pPr lvl="2"/>
            <a:r>
              <a:rPr lang="en-US" dirty="0"/>
              <a:t>Strings</a:t>
            </a:r>
          </a:p>
          <a:p>
            <a:pPr lvl="2"/>
            <a:r>
              <a:rPr lang="en-US" dirty="0"/>
              <a:t>Floats</a:t>
            </a:r>
          </a:p>
          <a:p>
            <a:pPr lvl="1"/>
            <a:r>
              <a:rPr lang="en-US" dirty="0"/>
              <a:t>File conversion</a:t>
            </a:r>
          </a:p>
          <a:p>
            <a:pPr lvl="1"/>
            <a:r>
              <a:rPr lang="en-US" dirty="0"/>
              <a:t>Using files for dictionaries and databases</a:t>
            </a:r>
          </a:p>
          <a:p>
            <a:endParaRPr lang="en-US" dirty="0"/>
          </a:p>
          <a:p>
            <a:r>
              <a:rPr lang="en-US" dirty="0"/>
              <a:t>Touch fields of volume and speed superficially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4830E-BDB7-4642-A688-AEE9B58A4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717" y="816638"/>
            <a:ext cx="4320914" cy="50829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267C23-FE97-4DC2-A731-279AA8549571}"/>
              </a:ext>
            </a:extLst>
          </p:cNvPr>
          <p:cNvSpPr/>
          <p:nvPr/>
        </p:nvSpPr>
        <p:spPr>
          <a:xfrm>
            <a:off x="5800874" y="6396335"/>
            <a:ext cx="609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Source image: Lecture 1, Block 3, University of Amsterdam, Big Data Class</a:t>
            </a:r>
          </a:p>
        </p:txBody>
      </p:sp>
    </p:spTree>
    <p:extLst>
      <p:ext uri="{BB962C8B-B14F-4D97-AF65-F5344CB8AC3E}">
        <p14:creationId xmlns:p14="http://schemas.microsoft.com/office/powerpoint/2010/main" val="81127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18A3-3CE5-4418-8CF8-15522FB0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Existing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B1D62-302E-4E1B-B440-3F5B16CA1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8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Methods – 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Multiple libraries exist</a:t>
            </a:r>
          </a:p>
          <a:p>
            <a:endParaRPr lang="en-US" dirty="0"/>
          </a:p>
          <a:p>
            <a:r>
              <a:rPr lang="en-US" dirty="0"/>
              <a:t>Either they are not sufficient, or they are too sufficient</a:t>
            </a:r>
          </a:p>
          <a:p>
            <a:pPr lvl="1"/>
            <a:r>
              <a:rPr lang="en-US" dirty="0"/>
              <a:t>Some abbreviations in measurement systems are used for multiple ‘subjects’, e.g. : R</a:t>
            </a:r>
          </a:p>
          <a:p>
            <a:pPr lvl="2"/>
            <a:r>
              <a:rPr lang="en-US" dirty="0"/>
              <a:t>Rockwell surface hardness / Radius / Rankine temperature</a:t>
            </a:r>
          </a:p>
          <a:p>
            <a:pPr lvl="1"/>
            <a:r>
              <a:rPr lang="en-US" dirty="0"/>
              <a:t>Some packages require the special characters: ° in temperatures, not always accepted in your csv container</a:t>
            </a:r>
          </a:p>
          <a:p>
            <a:endParaRPr lang="en-US" dirty="0"/>
          </a:p>
          <a:p>
            <a:r>
              <a:rPr lang="en-US" dirty="0"/>
              <a:t>Error codes frequently arose</a:t>
            </a:r>
          </a:p>
          <a:p>
            <a:endParaRPr lang="en-US" dirty="0"/>
          </a:p>
          <a:p>
            <a:r>
              <a:rPr lang="en-US" dirty="0"/>
              <a:t>Main issue;</a:t>
            </a:r>
          </a:p>
          <a:p>
            <a:pPr lvl="1"/>
            <a:r>
              <a:rPr lang="en-US" dirty="0"/>
              <a:t>it requires the coder to know what he is doing</a:t>
            </a:r>
          </a:p>
          <a:p>
            <a:pPr lvl="1"/>
            <a:r>
              <a:rPr lang="en-US" dirty="0"/>
              <a:t>it requires coding experience to verify/adjust the operation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8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252</TotalTime>
  <Words>1532</Words>
  <Application>Microsoft Office PowerPoint</Application>
  <PresentationFormat>Widescreen</PresentationFormat>
  <Paragraphs>302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Trebuchet MS</vt:lpstr>
      <vt:lpstr>Wingdings 3</vt:lpstr>
      <vt:lpstr>Facet</vt:lpstr>
      <vt:lpstr>Converting Units Across Multiple Data Sources Using CSV Files</vt:lpstr>
      <vt:lpstr>Introduction – What Are Measurement Units?</vt:lpstr>
      <vt:lpstr>Motivation</vt:lpstr>
      <vt:lpstr>Motivation – Why Convert Units?</vt:lpstr>
      <vt:lpstr>Motivation – When Things Go Wrong</vt:lpstr>
      <vt:lpstr>Motivation - Situational Framework</vt:lpstr>
      <vt:lpstr>Motivation – Focus On Big Data</vt:lpstr>
      <vt:lpstr>Existing Methods</vt:lpstr>
      <vt:lpstr>Existing Methods – Python Libraries</vt:lpstr>
      <vt:lpstr>Proposed Method</vt:lpstr>
      <vt:lpstr>Proposed Method – Requirement: Use Multiple Files</vt:lpstr>
      <vt:lpstr>Implementation</vt:lpstr>
      <vt:lpstr>Implementation – General Steps</vt:lpstr>
      <vt:lpstr>Implementation – Back to Basics: How to Convert A Unit?</vt:lpstr>
      <vt:lpstr>Implementation – Back to Basics: How to Convert A Unit?</vt:lpstr>
      <vt:lpstr>Proposed Method – CSV Unit Conversion?</vt:lpstr>
      <vt:lpstr>Proposed Method – CSV Unit Conversion?</vt:lpstr>
      <vt:lpstr>Proposed Method – Dots, Decimal Points and Thousand Separators</vt:lpstr>
      <vt:lpstr>Proposed Method – Dots, Decimal Points and Thousand Separators</vt:lpstr>
      <vt:lpstr>Proposed Method – Error Handling</vt:lpstr>
      <vt:lpstr>Proposed Method – Error Handling</vt:lpstr>
      <vt:lpstr>Proposed Method – Error Handling</vt:lpstr>
      <vt:lpstr>Proposed Method – Error Handling</vt:lpstr>
      <vt:lpstr>Proposed Method – Perform Conversions</vt:lpstr>
      <vt:lpstr>Proposed Method – Store To Container</vt:lpstr>
      <vt:lpstr>Upscaling To Big Data</vt:lpstr>
      <vt:lpstr>Upscaling To Big Data - Storage</vt:lpstr>
      <vt:lpstr>Upscaling To Big Data - Processing</vt:lpstr>
      <vt:lpstr>Conclusion</vt:lpstr>
      <vt:lpstr>Conclusion – A Very Unique System</vt:lpstr>
      <vt:lpstr>Discussion</vt:lpstr>
      <vt:lpstr>Discussion – Humans Remain Involved</vt:lpstr>
      <vt:lpstr>Discussion – Computer Imprecision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 Units</dc:title>
  <dc:creator>Mihran Simonian</dc:creator>
  <cp:lastModifiedBy>Mihran Simonian</cp:lastModifiedBy>
  <cp:revision>204</cp:revision>
  <dcterms:created xsi:type="dcterms:W3CDTF">2020-03-30T10:35:58Z</dcterms:created>
  <dcterms:modified xsi:type="dcterms:W3CDTF">2020-03-31T15:37:17Z</dcterms:modified>
</cp:coreProperties>
</file>