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37"/>
  </p:notesMasterIdLst>
  <p:sldIdLst>
    <p:sldId id="256" r:id="rId2"/>
    <p:sldId id="274" r:id="rId3"/>
    <p:sldId id="257" r:id="rId4"/>
    <p:sldId id="258" r:id="rId5"/>
    <p:sldId id="291" r:id="rId6"/>
    <p:sldId id="293" r:id="rId7"/>
    <p:sldId id="290" r:id="rId8"/>
    <p:sldId id="292" r:id="rId9"/>
    <p:sldId id="264" r:id="rId10"/>
    <p:sldId id="294" r:id="rId11"/>
    <p:sldId id="300" r:id="rId12"/>
    <p:sldId id="263" r:id="rId13"/>
    <p:sldId id="284" r:id="rId14"/>
    <p:sldId id="279" r:id="rId15"/>
    <p:sldId id="265" r:id="rId16"/>
    <p:sldId id="267" r:id="rId17"/>
    <p:sldId id="285" r:id="rId18"/>
    <p:sldId id="287" r:id="rId19"/>
    <p:sldId id="272" r:id="rId20"/>
    <p:sldId id="268" r:id="rId21"/>
    <p:sldId id="269" r:id="rId22"/>
    <p:sldId id="270" r:id="rId23"/>
    <p:sldId id="275" r:id="rId24"/>
    <p:sldId id="301" r:id="rId25"/>
    <p:sldId id="276" r:id="rId26"/>
    <p:sldId id="302" r:id="rId27"/>
    <p:sldId id="278" r:id="rId28"/>
    <p:sldId id="277" r:id="rId29"/>
    <p:sldId id="296" r:id="rId30"/>
    <p:sldId id="297" r:id="rId31"/>
    <p:sldId id="298" r:id="rId32"/>
    <p:sldId id="299" r:id="rId33"/>
    <p:sldId id="281" r:id="rId34"/>
    <p:sldId id="283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8975" autoAdjust="0"/>
  </p:normalViewPr>
  <p:slideViewPr>
    <p:cSldViewPr snapToGrid="0">
      <p:cViewPr varScale="1">
        <p:scale>
          <a:sx n="53" d="100"/>
          <a:sy n="53" d="100"/>
        </p:scale>
        <p:origin x="1810" y="62"/>
      </p:cViewPr>
      <p:guideLst/>
    </p:cSldViewPr>
  </p:slideViewPr>
  <p:outlineViewPr>
    <p:cViewPr>
      <p:scale>
        <a:sx n="33" d="100"/>
        <a:sy n="33" d="100"/>
      </p:scale>
      <p:origin x="0" y="-3592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318C8-DC97-4128-9599-5737DA3DA4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91B71-EA8A-4E77-BB31-3F8EF2A7D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1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91B71-EA8A-4E77-BB31-3F8EF2A7D5D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218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91B71-EA8A-4E77-BB31-3F8EF2A7D5D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41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91B71-EA8A-4E77-BB31-3F8EF2A7D5D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1. In 2022,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PCa</a:t>
            </a:r>
            <a:r>
              <a:rPr lang="en-US" dirty="0">
                <a:latin typeface="+mj-lt"/>
                <a:cs typeface="Arial" panose="020B0604020202020204" pitchFamily="34" charset="0"/>
              </a:rPr>
              <a:t> had an estimated 1.5 million new cases and 397,000 deaths worldwide Bray et al. (2024).</a:t>
            </a:r>
          </a:p>
          <a:p>
            <a:r>
              <a:rPr lang="en-US" dirty="0" err="1">
                <a:latin typeface="+mj-lt"/>
                <a:cs typeface="Arial" panose="020B0604020202020204" pitchFamily="34" charset="0"/>
              </a:rPr>
              <a:t>PCa</a:t>
            </a:r>
            <a:r>
              <a:rPr lang="en-US" dirty="0">
                <a:latin typeface="+mj-lt"/>
                <a:cs typeface="Arial" panose="020B0604020202020204" pitchFamily="34" charset="0"/>
              </a:rPr>
              <a:t> is the world’s second most frequent cancer and the fifth leading cause of cancer death among men Bray et al. (2024).</a:t>
            </a:r>
          </a:p>
          <a:p>
            <a:endParaRPr lang="en-US" dirty="0">
              <a:latin typeface="+mj-lt"/>
              <a:cs typeface="Arial" panose="020B0604020202020204" pitchFamily="34" charset="0"/>
            </a:endParaRP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2. Due to the complexity involved in reading MRI scans, doctors face difficulty in giving an accurate diagnosis He et al. (2023).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High inter-observer and intra-observer variability was observed in MRI interpretation </a:t>
            </a:r>
            <a:r>
              <a:rPr lang="en-US" dirty="0" err="1"/>
              <a:t>Brembilla</a:t>
            </a:r>
            <a:r>
              <a:rPr lang="en-US" dirty="0"/>
              <a:t> G. et al. (2020)</a:t>
            </a:r>
            <a:r>
              <a:rPr lang="en-US" dirty="0">
                <a:latin typeface="+mj-lt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+mj-lt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91B71-EA8A-4E77-BB31-3F8EF2A7D5D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20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91B71-EA8A-4E77-BB31-3F8EF2A7D5D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06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91B71-EA8A-4E77-BB31-3F8EF2A7D5D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1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US" sz="1200" dirty="0"/>
              <a:t>Because prostate tissue is complex and imaging data might vary.</a:t>
            </a:r>
          </a:p>
          <a:p>
            <a:r>
              <a:rPr lang="en-US" sz="1200" dirty="0"/>
              <a:t>3. CNNs may not be as transparent as ML-based techniques, leading some clinicians to avoid utilizing them on real patients outside of research.</a:t>
            </a:r>
          </a:p>
          <a:p>
            <a:r>
              <a:rPr lang="en-US" sz="1200" dirty="0"/>
              <a:t>4. Because of the use of tiny datasets and the lack of consistency and repeatability in the obtained imaging data.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91B71-EA8A-4E77-BB31-3F8EF2A7D5D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8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91B71-EA8A-4E77-BB31-3F8EF2A7D5D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478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91B71-EA8A-4E77-BB31-3F8EF2A7D5D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89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91B71-EA8A-4E77-BB31-3F8EF2A7D5D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306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91B71-EA8A-4E77-BB31-3F8EF2A7D5D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D77B-167F-492E-BC2D-FF1D5B1310AD}" type="datetime1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2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E65A-C02B-4416-BA74-F45AED7D4355}" type="datetime1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3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D11D-6657-41A4-B54A-093044B71219}" type="datetime1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75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3EAA-2BEC-44E4-9E6B-E1D752002C76}" type="datetime1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457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AD43-F3CE-42A7-BD6F-2320FBA88538}" type="datetime1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233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CF0D-F4D9-4460-B9C1-D6F7AE200931}" type="datetime1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78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498D-2619-4B11-AB35-71E3F88939D8}" type="datetime1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0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7683-C68D-4239-99D2-4A121F2105F5}" type="datetime1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9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03C5-846C-4AF3-9812-9A836F9FCB35}" type="datetime1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9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7D1-196E-4ED9-AE46-1F1944641EEE}" type="datetime1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9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F09B-A7F3-4EF3-992D-7AB4DF385BD1}" type="datetime1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5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B83F-97AE-4579-9731-0D0DC58757CC}" type="datetime1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D369-3086-4AF1-8CA5-65B1C59DD4C7}" type="datetime1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88C-E20B-4D9D-9299-2EAFABD22C83}" type="datetime1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01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4774-7713-4B74-B0B2-D09FED6F28BF}" type="datetime1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32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B6D9-8F8C-488F-AF63-04C70EB13510}" type="datetime1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Chapter 1 - INTRODUCTION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C4410-4C5F-46B1-8152-BB7908A1B3D3}" type="datetime1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Chapter 1 -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BED23B-7003-4BC8-9642-D9AD11EF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1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Notebooks/marksheet.csv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Notebooks/marksheet.csv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../Notebooks/dataFrameWithSlices.cs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22.xml"/><Relationship Id="rId5" Type="http://schemas.openxmlformats.org/officeDocument/2006/relationships/slide" Target="slide12.xml"/><Relationship Id="rId10" Type="http://schemas.openxmlformats.org/officeDocument/2006/relationships/slide" Target="slide21.xml"/><Relationship Id="rId4" Type="http://schemas.openxmlformats.org/officeDocument/2006/relationships/slide" Target="slide9.xml"/><Relationship Id="rId9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9A734D-4008-D53F-4D7F-7F3F335E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795" y="2548641"/>
            <a:ext cx="1061438" cy="1326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9B6F8-82E2-60FE-E717-51FE22E0D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083" y="273268"/>
            <a:ext cx="9427779" cy="2490953"/>
          </a:xfrm>
        </p:spPr>
        <p:txBody>
          <a:bodyPr>
            <a:noAutofit/>
          </a:bodyPr>
          <a:lstStyle/>
          <a:p>
            <a:r>
              <a:rPr lang="en-US" sz="3600" dirty="0"/>
              <a:t>Enhancing Prostate Cancer Diagnosis Accuracy with Artificial Intelligence: A Multimodal Approach Using Ensemble Techniques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3355C-34E3-249B-4606-9C54FFDE8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9972" y="5202238"/>
            <a:ext cx="9144000" cy="109345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000" b="0" i="0" dirty="0">
                <a:effectLst/>
                <a:latin typeface="+mj-lt"/>
              </a:rPr>
              <a:t>Submitted to the University of Limerick for the partial fulfilment of degree</a:t>
            </a:r>
            <a:br>
              <a:rPr lang="en-US" sz="2000" b="0" i="0" dirty="0">
                <a:effectLst/>
                <a:latin typeface="+mj-lt"/>
              </a:rPr>
            </a:br>
            <a:r>
              <a:rPr lang="en-US" sz="2000" b="0" i="1" dirty="0">
                <a:effectLst/>
                <a:latin typeface="+mj-lt"/>
              </a:rPr>
              <a:t>Master of Science In Software Engineering With Data Analytics (MSc) 2023-24</a:t>
            </a:r>
            <a:br>
              <a:rPr lang="en-US" sz="2000" b="0" i="0" dirty="0">
                <a:effectLst/>
                <a:latin typeface="+mj-lt"/>
              </a:rPr>
            </a:br>
            <a:endParaRPr lang="en-US" sz="2000" b="0" i="0" dirty="0">
              <a:effectLst/>
              <a:latin typeface="+mj-lt"/>
            </a:endParaRPr>
          </a:p>
          <a:p>
            <a:pPr algn="l"/>
            <a:r>
              <a:rPr lang="en-IN" sz="2000" dirty="0"/>
              <a:t>Department of Computer Science and Information Systems, University of Limerick</a:t>
            </a:r>
            <a:endParaRPr lang="en-IN" sz="20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C5F6A-B402-F030-43C7-31812B64B384}"/>
              </a:ext>
            </a:extLst>
          </p:cNvPr>
          <p:cNvSpPr txBox="1"/>
          <p:nvPr/>
        </p:nvSpPr>
        <p:spPr>
          <a:xfrm>
            <a:off x="1672936" y="4091020"/>
            <a:ext cx="8995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Submitted By: </a:t>
            </a:r>
            <a:r>
              <a:rPr lang="en-IN" sz="2000" b="1" dirty="0"/>
              <a:t>Mihir Sontake (23241713)</a:t>
            </a:r>
          </a:p>
          <a:p>
            <a:r>
              <a:rPr lang="en-IN" sz="2000" dirty="0"/>
              <a:t>Supervisor: </a:t>
            </a:r>
            <a:r>
              <a:rPr lang="en-IN" sz="2000" b="1" dirty="0" err="1"/>
              <a:t>Dr.</a:t>
            </a:r>
            <a:r>
              <a:rPr lang="en-IN" sz="2000" b="1" dirty="0"/>
              <a:t> Meghana </a:t>
            </a:r>
            <a:r>
              <a:rPr lang="en-IN" sz="2000" b="1" dirty="0" err="1"/>
              <a:t>Kshirsagar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611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3395EE-E910-840C-F67E-43514772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2" y="5399713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BD56BF-1B52-456D-288C-782E5EE5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268" y="746180"/>
            <a:ext cx="10038932" cy="584775"/>
          </a:xfrm>
        </p:spPr>
        <p:txBody>
          <a:bodyPr>
            <a:normAutofit fontScale="90000"/>
          </a:bodyPr>
          <a:lstStyle/>
          <a:p>
            <a:r>
              <a:rPr lang="en-IN" dirty="0"/>
              <a:t>Data Visualisations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F2C77-8CBB-C87D-CD97-F02B0B8F5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3194" y="3203503"/>
            <a:ext cx="4528539" cy="349827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CCBBC-B58F-2C52-2F15-1953A2421B98}"/>
              </a:ext>
            </a:extLst>
          </p:cNvPr>
          <p:cNvSpPr txBox="1"/>
          <p:nvPr/>
        </p:nvSpPr>
        <p:spPr>
          <a:xfrm>
            <a:off x="1701123" y="149136"/>
            <a:ext cx="805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Chapter 3 - METHODOLOGY</a:t>
            </a:r>
          </a:p>
        </p:txBody>
      </p:sp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DAFF8231-B822-5B9B-39C1-794C0D6F2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956" y="3032760"/>
            <a:ext cx="5016850" cy="3339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B4C5D-37CF-B93A-B4EA-4042D30C6970}"/>
              </a:ext>
            </a:extLst>
          </p:cNvPr>
          <p:cNvSpPr txBox="1"/>
          <p:nvPr/>
        </p:nvSpPr>
        <p:spPr>
          <a:xfrm>
            <a:off x="2086059" y="6554975"/>
            <a:ext cx="375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6. Data Imbalance for CNN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5618C-1B79-4238-B667-B94252D58755}"/>
              </a:ext>
            </a:extLst>
          </p:cNvPr>
          <p:cNvSpPr txBox="1"/>
          <p:nvPr/>
        </p:nvSpPr>
        <p:spPr>
          <a:xfrm>
            <a:off x="7051690" y="6521301"/>
            <a:ext cx="375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8. Count of Patients per ISUP Grade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8C3B05-7DC3-FC9B-5F1B-C0B05D73B666}"/>
              </a:ext>
            </a:extLst>
          </p:cNvPr>
          <p:cNvSpPr txBox="1"/>
          <p:nvPr/>
        </p:nvSpPr>
        <p:spPr>
          <a:xfrm>
            <a:off x="580103" y="1573054"/>
            <a:ext cx="10230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The Training dataset consists of 34000 images of RGB type of dimensions 256,256.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The Training labels consist of 34000 labels of 1 = YES and 0 = NO.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The Test dataset consists of 6000 images of RGB type of dimensions 256,256.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The Test labels consist of 6000 labels of 1 = YES and 0 = NO.</a:t>
            </a:r>
          </a:p>
        </p:txBody>
      </p:sp>
    </p:spTree>
    <p:extLst>
      <p:ext uri="{BB962C8B-B14F-4D97-AF65-F5344CB8AC3E}">
        <p14:creationId xmlns:p14="http://schemas.microsoft.com/office/powerpoint/2010/main" val="100083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3395EE-E910-840C-F67E-43514772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2" y="5399713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BD56BF-1B52-456D-288C-782E5EE5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268" y="746180"/>
            <a:ext cx="10038932" cy="584775"/>
          </a:xfrm>
        </p:spPr>
        <p:txBody>
          <a:bodyPr>
            <a:normAutofit fontScale="90000"/>
          </a:bodyPr>
          <a:lstStyle/>
          <a:p>
            <a:r>
              <a:rPr lang="en-IN" dirty="0"/>
              <a:t>Data Visualisations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CCBBC-B58F-2C52-2F15-1953A2421B98}"/>
              </a:ext>
            </a:extLst>
          </p:cNvPr>
          <p:cNvSpPr txBox="1"/>
          <p:nvPr/>
        </p:nvSpPr>
        <p:spPr>
          <a:xfrm>
            <a:off x="1701123" y="149136"/>
            <a:ext cx="805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Chapter 3 - METHODOLOGY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0E2DFD-34CD-DE7A-940E-FA0DEEC7B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1387" y="1752691"/>
            <a:ext cx="4477913" cy="3352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3A66C7-1D15-BFCD-7B8C-51B3CA708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384" y="1382669"/>
            <a:ext cx="4477913" cy="3750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51A66-D3A2-69E7-14E7-2DBC673714ED}"/>
              </a:ext>
            </a:extLst>
          </p:cNvPr>
          <p:cNvSpPr txBox="1"/>
          <p:nvPr/>
        </p:nvSpPr>
        <p:spPr>
          <a:xfrm>
            <a:off x="7638930" y="5245824"/>
            <a:ext cx="319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9. Boxplot of Prostate Volume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F09C7-DA8F-EDB8-EB37-C3C865BD8F31}"/>
              </a:ext>
            </a:extLst>
          </p:cNvPr>
          <p:cNvSpPr txBox="1"/>
          <p:nvPr/>
        </p:nvSpPr>
        <p:spPr>
          <a:xfrm>
            <a:off x="1508490" y="5278628"/>
            <a:ext cx="311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10. Histogram of Patient Age</a:t>
            </a:r>
          </a:p>
        </p:txBody>
      </p:sp>
    </p:spTree>
    <p:extLst>
      <p:ext uri="{BB962C8B-B14F-4D97-AF65-F5344CB8AC3E}">
        <p14:creationId xmlns:p14="http://schemas.microsoft.com/office/powerpoint/2010/main" val="12547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3FD29-8ADD-D3A3-D0D5-3EC2E241F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5225" y="3889346"/>
            <a:ext cx="8359628" cy="2174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A9B0F-F514-F072-42C4-19976D53B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31" y="5383300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85ECA-05D0-A9FE-6B3B-56219901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971" y="68535"/>
            <a:ext cx="10515600" cy="766995"/>
          </a:xfrm>
        </p:spPr>
        <p:txBody>
          <a:bodyPr>
            <a:normAutofit fontScale="90000"/>
          </a:bodyPr>
          <a:lstStyle/>
          <a:p>
            <a:r>
              <a:rPr lang="en-IN" dirty="0"/>
              <a:t>Chapter 3 - METHODOLOGY</a:t>
            </a:r>
            <a:br>
              <a:rPr lang="en-IN" dirty="0"/>
            </a:br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19F3B84-A6F2-C952-7451-39EE40F57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99171" y="1304023"/>
            <a:ext cx="660049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 Regression: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Input: CSV file.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Steps: Preprocessing and Model training.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Output: Binary classification (Yes/No) 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csPCa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Convolutional Neural Network (CNN):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Input: Medical MRI images in 2d format(JPG).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Steps: Preprocessing and Model training.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Output: Binary classification (Yes/No) 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csPCa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B9D35-9F9B-EF24-0B83-7B3CC0B55EA2}"/>
              </a:ext>
            </a:extLst>
          </p:cNvPr>
          <p:cNvSpPr txBox="1"/>
          <p:nvPr/>
        </p:nvSpPr>
        <p:spPr>
          <a:xfrm>
            <a:off x="3529355" y="6383532"/>
            <a:ext cx="539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11. Classification of Clinically Significant Prostate Cancer</a:t>
            </a:r>
            <a:endParaRPr lang="en-I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42B12-9346-0022-0719-3A71E51F1AC4}"/>
              </a:ext>
            </a:extLst>
          </p:cNvPr>
          <p:cNvSpPr txBox="1"/>
          <p:nvPr/>
        </p:nvSpPr>
        <p:spPr>
          <a:xfrm>
            <a:off x="1681971" y="797065"/>
            <a:ext cx="8755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Step 1 - Classification of Clinically Significant Prostate Cancer (</a:t>
            </a:r>
            <a:r>
              <a:rPr lang="en-US" sz="2000" b="1" dirty="0" err="1"/>
              <a:t>csPCa</a:t>
            </a:r>
            <a:r>
              <a:rPr lang="en-US" sz="2000" b="1" dirty="0"/>
              <a:t>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80043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3FD29-8ADD-D3A3-D0D5-3EC2E241F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0960" y="3834580"/>
            <a:ext cx="8206962" cy="2037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A9B0F-F514-F072-42C4-19976D53B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31" y="5383300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85ECA-05D0-A9FE-6B3B-56219901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971" y="68535"/>
            <a:ext cx="10515600" cy="766995"/>
          </a:xfrm>
        </p:spPr>
        <p:txBody>
          <a:bodyPr>
            <a:normAutofit/>
          </a:bodyPr>
          <a:lstStyle/>
          <a:p>
            <a:r>
              <a:rPr lang="en-IN" sz="3200" dirty="0"/>
              <a:t>Chapter 3 - METHODOLOGY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19F3B84-A6F2-C952-7451-39EE40F57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43974" y="1425561"/>
            <a:ext cx="660049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 Vector Machines: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Input: CSV file.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Steps: Preprocessing and Model training.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Output: ISUP Grade Prediction classification (ISUP 0,1,2,3,4,5).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B9D35-9F9B-EF24-0B83-7B3CC0B55EA2}"/>
              </a:ext>
            </a:extLst>
          </p:cNvPr>
          <p:cNvSpPr txBox="1"/>
          <p:nvPr/>
        </p:nvSpPr>
        <p:spPr>
          <a:xfrm>
            <a:off x="3581305" y="6285043"/>
            <a:ext cx="47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12. Classification of Prostate Cancer ISUP Grade</a:t>
            </a:r>
            <a:endParaRPr lang="en-I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42B12-9346-0022-0719-3A71E51F1AC4}"/>
              </a:ext>
            </a:extLst>
          </p:cNvPr>
          <p:cNvSpPr txBox="1"/>
          <p:nvPr/>
        </p:nvSpPr>
        <p:spPr>
          <a:xfrm>
            <a:off x="1681971" y="797065"/>
            <a:ext cx="6665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Step 2 - Classification of Prostate Cancer ISUP Grade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3641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3395EE-E910-840C-F67E-43514772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2" y="5399713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BD56BF-1B52-456D-288C-782E5EE5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142" y="814596"/>
            <a:ext cx="4319210" cy="689683"/>
          </a:xfrm>
        </p:spPr>
        <p:txBody>
          <a:bodyPr>
            <a:normAutofit/>
          </a:bodyPr>
          <a:lstStyle/>
          <a:p>
            <a:r>
              <a:rPr lang="en-IN" sz="3200" dirty="0"/>
              <a:t>MRI Cancer Imaging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E0A36-52DC-D78A-EAAD-25CC1E7BFCA5}"/>
              </a:ext>
            </a:extLst>
          </p:cNvPr>
          <p:cNvSpPr txBox="1"/>
          <p:nvPr/>
        </p:nvSpPr>
        <p:spPr>
          <a:xfrm>
            <a:off x="1441868" y="5298949"/>
            <a:ext cx="397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13. </a:t>
            </a:r>
            <a:r>
              <a:rPr lang="en-IN" sz="1400" b="1" dirty="0" err="1"/>
              <a:t>PCa</a:t>
            </a:r>
            <a:r>
              <a:rPr lang="en-IN" sz="1400" b="1" dirty="0"/>
              <a:t> Positive Image of T2W MRI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91837-9CF4-EEA6-412B-F2CE83989DD2}"/>
              </a:ext>
            </a:extLst>
          </p:cNvPr>
          <p:cNvSpPr txBox="1"/>
          <p:nvPr/>
        </p:nvSpPr>
        <p:spPr>
          <a:xfrm>
            <a:off x="7046837" y="5298950"/>
            <a:ext cx="410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14. </a:t>
            </a:r>
            <a:r>
              <a:rPr lang="en-IN" sz="1400" b="1" dirty="0" err="1"/>
              <a:t>PCa</a:t>
            </a:r>
            <a:r>
              <a:rPr lang="en-IN" sz="1400" b="1" dirty="0"/>
              <a:t> Negative Image of T2W MRI type</a:t>
            </a:r>
          </a:p>
        </p:txBody>
      </p:sp>
      <p:pic>
        <p:nvPicPr>
          <p:cNvPr id="17" name="Content Placeholder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CA9EEE-60DB-E8DD-B2CB-86BCDEE98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42" y="1559048"/>
            <a:ext cx="3557023" cy="3739903"/>
          </a:xfrm>
        </p:spPr>
      </p:pic>
      <p:pic>
        <p:nvPicPr>
          <p:cNvPr id="19" name="Picture 1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4879824-208D-FE62-0AD9-B23240FD0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109" y="1559047"/>
            <a:ext cx="3557023" cy="373990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FC80F84-0369-04B4-BB7F-F34FA731377F}"/>
              </a:ext>
            </a:extLst>
          </p:cNvPr>
          <p:cNvSpPr txBox="1">
            <a:spLocks/>
          </p:cNvSpPr>
          <p:nvPr/>
        </p:nvSpPr>
        <p:spPr>
          <a:xfrm>
            <a:off x="1681971" y="68535"/>
            <a:ext cx="10515600" cy="766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Chapter 3 - METHODOLOGY</a:t>
            </a:r>
          </a:p>
        </p:txBody>
      </p:sp>
    </p:spTree>
    <p:extLst>
      <p:ext uri="{BB962C8B-B14F-4D97-AF65-F5344CB8AC3E}">
        <p14:creationId xmlns:p14="http://schemas.microsoft.com/office/powerpoint/2010/main" val="427519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2" y="537580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832" y="786186"/>
            <a:ext cx="8911687" cy="647642"/>
          </a:xfrm>
        </p:spPr>
        <p:txBody>
          <a:bodyPr>
            <a:normAutofit/>
          </a:bodyPr>
          <a:lstStyle/>
          <a:p>
            <a:r>
              <a:rPr lang="en-IN" sz="3200" dirty="0"/>
              <a:t>Logistic Regression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1AAB-C2C8-419A-056D-AF076446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476" y="1884982"/>
            <a:ext cx="9434074" cy="2793745"/>
          </a:xfrm>
        </p:spPr>
        <p:txBody>
          <a:bodyPr>
            <a:normAutofit/>
          </a:bodyPr>
          <a:lstStyle/>
          <a:p>
            <a:r>
              <a:rPr lang="en-IN" sz="1600" dirty="0"/>
              <a:t>Data Preprocessing (</a:t>
            </a:r>
            <a:r>
              <a:rPr lang="en-IN" sz="1600" dirty="0">
                <a:hlinkClick r:id="rId4" action="ppaction://hlinkfile"/>
              </a:rPr>
              <a:t>CSV File</a:t>
            </a:r>
            <a:r>
              <a:rPr lang="en-IN" sz="1600" dirty="0"/>
              <a:t>)</a:t>
            </a:r>
          </a:p>
          <a:p>
            <a:pPr lvl="1"/>
            <a:r>
              <a:rPr lang="en-US" sz="1400" dirty="0"/>
              <a:t>Encode the ’</a:t>
            </a:r>
            <a:r>
              <a:rPr lang="en-US" sz="1400" dirty="0" err="1"/>
              <a:t>csPCa</a:t>
            </a:r>
            <a:r>
              <a:rPr lang="en-US" sz="1400" dirty="0"/>
              <a:t>’ labels of ’YES’ and ’NO’ as 1 and 0, respectively.</a:t>
            </a:r>
          </a:p>
          <a:p>
            <a:pPr lvl="1"/>
            <a:r>
              <a:rPr lang="en-IN" sz="1400" dirty="0"/>
              <a:t>Drop the columns of ’study id‘, ’patient id’, ’</a:t>
            </a:r>
            <a:r>
              <a:rPr lang="en-IN" sz="1400" dirty="0" err="1"/>
              <a:t>mri</a:t>
            </a:r>
            <a:r>
              <a:rPr lang="en-IN" sz="1400" dirty="0"/>
              <a:t> date’, ’</a:t>
            </a:r>
            <a:r>
              <a:rPr lang="en-IN" sz="1400" dirty="0" err="1"/>
              <a:t>histopath</a:t>
            </a:r>
            <a:r>
              <a:rPr lang="en-IN" sz="1400" dirty="0"/>
              <a:t> type’, ’lesion Gleason Score’, ’lesion ISUP’, and ’case ISUP’.</a:t>
            </a:r>
          </a:p>
          <a:p>
            <a:pPr lvl="1"/>
            <a:r>
              <a:rPr lang="en-US" sz="1400" dirty="0"/>
              <a:t>Impute the missing values in column ’</a:t>
            </a:r>
            <a:r>
              <a:rPr lang="en-US" sz="1400" dirty="0" err="1"/>
              <a:t>psad</a:t>
            </a:r>
            <a:r>
              <a:rPr lang="en-US" sz="1400" dirty="0"/>
              <a:t>’.</a:t>
            </a:r>
            <a:endParaRPr lang="en-IN" sz="1400" dirty="0"/>
          </a:p>
          <a:p>
            <a:pPr lvl="1"/>
            <a:r>
              <a:rPr lang="en-US" sz="1400" dirty="0"/>
              <a:t>Drop all rows with missing values.</a:t>
            </a:r>
          </a:p>
          <a:p>
            <a:pPr lvl="1"/>
            <a:r>
              <a:rPr lang="en-US" sz="1400" dirty="0"/>
              <a:t>Apply </a:t>
            </a:r>
            <a:r>
              <a:rPr lang="en-US" sz="1400" dirty="0" err="1"/>
              <a:t>MinMaxScaler</a:t>
            </a:r>
            <a:r>
              <a:rPr lang="en-US" sz="1400" dirty="0"/>
              <a:t> to </a:t>
            </a:r>
            <a:r>
              <a:rPr lang="en-US" sz="1400" dirty="0" err="1"/>
              <a:t>normalise</a:t>
            </a:r>
            <a:r>
              <a:rPr lang="en-US" sz="1400" dirty="0"/>
              <a:t> features.</a:t>
            </a:r>
          </a:p>
          <a:p>
            <a:pPr lvl="1"/>
            <a:r>
              <a:rPr lang="en-IN" sz="1400" dirty="0"/>
              <a:t>SMOTE technique generates synthetic data for the minority class.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BD1E09-BF2B-479E-1E63-24181CF04363}"/>
              </a:ext>
            </a:extLst>
          </p:cNvPr>
          <p:cNvSpPr txBox="1">
            <a:spLocks/>
          </p:cNvSpPr>
          <p:nvPr/>
        </p:nvSpPr>
        <p:spPr>
          <a:xfrm>
            <a:off x="1681971" y="68535"/>
            <a:ext cx="10515600" cy="766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Chapter 3 - METHODOLOGY</a:t>
            </a:r>
          </a:p>
        </p:txBody>
      </p:sp>
    </p:spTree>
    <p:extLst>
      <p:ext uri="{BB962C8B-B14F-4D97-AF65-F5344CB8AC3E}">
        <p14:creationId xmlns:p14="http://schemas.microsoft.com/office/powerpoint/2010/main" val="209802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70" y="536529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047" y="987044"/>
            <a:ext cx="10934490" cy="752745"/>
          </a:xfrm>
        </p:spPr>
        <p:txBody>
          <a:bodyPr>
            <a:normAutofit fontScale="90000"/>
          </a:bodyPr>
          <a:lstStyle/>
          <a:p>
            <a:r>
              <a:rPr lang="en-IN" dirty="0"/>
              <a:t>Evaluating Performance of Logistic Regression Classifier</a:t>
            </a:r>
          </a:p>
        </p:txBody>
      </p:sp>
      <p:pic>
        <p:nvPicPr>
          <p:cNvPr id="13" name="Content Placeholder 12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BE240B93-5AAC-A84E-EDDB-56155FA99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5" y="2094890"/>
            <a:ext cx="6924675" cy="32670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3C06DF-C096-AE16-0C3A-91CD5A836650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66573"/>
          <a:stretch/>
        </p:blipFill>
        <p:spPr>
          <a:xfrm>
            <a:off x="1920996" y="2098221"/>
            <a:ext cx="2932287" cy="1730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CBA219-57F7-F0FF-F68C-F960A0A21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996" y="4532773"/>
            <a:ext cx="2636509" cy="11611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BD1617-7BC5-D7C4-FA78-3CA4C2EC564C}"/>
              </a:ext>
            </a:extLst>
          </p:cNvPr>
          <p:cNvSpPr txBox="1"/>
          <p:nvPr/>
        </p:nvSpPr>
        <p:spPr>
          <a:xfrm>
            <a:off x="2516907" y="6095933"/>
            <a:ext cx="849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Accuracy of Predicting Class </a:t>
            </a:r>
            <a:r>
              <a:rPr lang="en-IN" b="1" dirty="0"/>
              <a:t>‘Yes’ = TP/TP+FN = 68.44%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Accuracy of Predicting Class </a:t>
            </a:r>
            <a:r>
              <a:rPr lang="en-IN" b="1" dirty="0"/>
              <a:t>‘No’ = TN/TN+FP = 73.17%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9A3C71-A2C2-3BF9-2325-F0E6ACB08507}"/>
              </a:ext>
            </a:extLst>
          </p:cNvPr>
          <p:cNvSpPr txBox="1">
            <a:spLocks/>
          </p:cNvSpPr>
          <p:nvPr/>
        </p:nvSpPr>
        <p:spPr>
          <a:xfrm>
            <a:off x="1681971" y="68535"/>
            <a:ext cx="10515600" cy="766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/>
              <a:t>Chapter 3 - METHODOLOGY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AD52D-BF0C-973E-C846-8BA7CAB28CFF}"/>
              </a:ext>
            </a:extLst>
          </p:cNvPr>
          <p:cNvSpPr txBox="1"/>
          <p:nvPr/>
        </p:nvSpPr>
        <p:spPr>
          <a:xfrm>
            <a:off x="1920996" y="3890186"/>
            <a:ext cx="280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15. Metrics of 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E0B05-A5F3-3D3E-BECE-1424122330D5}"/>
              </a:ext>
            </a:extLst>
          </p:cNvPr>
          <p:cNvSpPr txBox="1"/>
          <p:nvPr/>
        </p:nvSpPr>
        <p:spPr>
          <a:xfrm>
            <a:off x="1920996" y="5717067"/>
            <a:ext cx="2808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16. Confusion Matrix for LR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8850B-2339-F707-4A15-24DB42C8FFC4}"/>
              </a:ext>
            </a:extLst>
          </p:cNvPr>
          <p:cNvSpPr txBox="1"/>
          <p:nvPr/>
        </p:nvSpPr>
        <p:spPr>
          <a:xfrm>
            <a:off x="7271292" y="5409289"/>
            <a:ext cx="2808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17. ROC Curve of LR</a:t>
            </a:r>
          </a:p>
        </p:txBody>
      </p:sp>
    </p:spTree>
    <p:extLst>
      <p:ext uri="{BB962C8B-B14F-4D97-AF65-F5344CB8AC3E}">
        <p14:creationId xmlns:p14="http://schemas.microsoft.com/office/powerpoint/2010/main" val="16672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2" y="537580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177" y="861848"/>
            <a:ext cx="8911687" cy="647642"/>
          </a:xfrm>
        </p:spPr>
        <p:txBody>
          <a:bodyPr>
            <a:normAutofit/>
          </a:bodyPr>
          <a:lstStyle/>
          <a:p>
            <a:r>
              <a:rPr lang="en-IN" sz="3200" dirty="0"/>
              <a:t>Support Vector Machines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1AAB-C2C8-419A-056D-AF076446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4" y="1599579"/>
            <a:ext cx="9434074" cy="4575013"/>
          </a:xfrm>
        </p:spPr>
        <p:txBody>
          <a:bodyPr>
            <a:normAutofit lnSpcReduction="10000"/>
          </a:bodyPr>
          <a:lstStyle/>
          <a:p>
            <a:r>
              <a:rPr lang="en-IN" sz="1600" dirty="0"/>
              <a:t>Data Preprocessing (</a:t>
            </a:r>
            <a:r>
              <a:rPr lang="en-IN" sz="1600" dirty="0">
                <a:hlinkClick r:id="rId4" action="ppaction://hlinkfile"/>
              </a:rPr>
              <a:t>CSV File</a:t>
            </a:r>
            <a:r>
              <a:rPr lang="en-IN" sz="1600" dirty="0"/>
              <a:t>)</a:t>
            </a:r>
          </a:p>
          <a:p>
            <a:pPr lvl="1"/>
            <a:r>
              <a:rPr lang="en-US" sz="1400" dirty="0"/>
              <a:t>Encode the ’</a:t>
            </a:r>
            <a:r>
              <a:rPr lang="en-US" sz="1400" dirty="0" err="1"/>
              <a:t>csPCa</a:t>
            </a:r>
            <a:r>
              <a:rPr lang="en-US" sz="1400" dirty="0"/>
              <a:t>’ labels of ’YES’ and ’NO’ as 1 and 0, respectively.</a:t>
            </a:r>
          </a:p>
          <a:p>
            <a:pPr lvl="1"/>
            <a:r>
              <a:rPr lang="en-IN" sz="1400" dirty="0"/>
              <a:t>Drop the columns of ’study id‘, ’patient id’, ’</a:t>
            </a:r>
            <a:r>
              <a:rPr lang="en-IN" sz="1400" dirty="0" err="1"/>
              <a:t>mri</a:t>
            </a:r>
            <a:r>
              <a:rPr lang="en-IN" sz="1400" dirty="0"/>
              <a:t> date’, and ’case </a:t>
            </a:r>
            <a:r>
              <a:rPr lang="en-IN" sz="1400" dirty="0" err="1"/>
              <a:t>csPca</a:t>
            </a:r>
            <a:r>
              <a:rPr lang="en-IN" sz="1400" dirty="0"/>
              <a:t>’.</a:t>
            </a:r>
          </a:p>
          <a:p>
            <a:pPr lvl="1"/>
            <a:r>
              <a:rPr lang="en-US" sz="1400" dirty="0"/>
              <a:t>Drop any rows with missing values with `</a:t>
            </a:r>
            <a:r>
              <a:rPr lang="en-US" sz="1400" dirty="0" err="1"/>
              <a:t>histopath</a:t>
            </a:r>
            <a:r>
              <a:rPr lang="en-US" sz="1400" dirty="0"/>
              <a:t> type`, `lesion Gleason Score`, and `</a:t>
            </a:r>
            <a:r>
              <a:rPr lang="en-US" sz="1400" dirty="0" err="1"/>
              <a:t>lesion_ISUP</a:t>
            </a:r>
            <a:r>
              <a:rPr lang="en-US" sz="1400" dirty="0"/>
              <a:t>`.</a:t>
            </a:r>
            <a:endParaRPr lang="en-IN" sz="1400" dirty="0"/>
          </a:p>
          <a:p>
            <a:pPr lvl="1"/>
            <a:r>
              <a:rPr lang="en-US" sz="1400" dirty="0"/>
              <a:t>Impute the missing values in column ’</a:t>
            </a:r>
            <a:r>
              <a:rPr lang="en-US" sz="1400" dirty="0" err="1"/>
              <a:t>psad</a:t>
            </a:r>
            <a:r>
              <a:rPr lang="en-US" sz="1400" dirty="0"/>
              <a:t>’.</a:t>
            </a:r>
          </a:p>
          <a:p>
            <a:pPr lvl="1"/>
            <a:r>
              <a:rPr lang="en-US" sz="1400" dirty="0"/>
              <a:t>One Hot Encode the ‘</a:t>
            </a:r>
            <a:r>
              <a:rPr lang="en-US" sz="1400" dirty="0" err="1"/>
              <a:t>histopath</a:t>
            </a:r>
            <a:r>
              <a:rPr lang="en-US" sz="1400" dirty="0"/>
              <a:t> type’ column.</a:t>
            </a:r>
          </a:p>
          <a:p>
            <a:pPr lvl="1"/>
            <a:r>
              <a:rPr lang="en-US" sz="1400" dirty="0"/>
              <a:t>Convert the `lesion Gleason Score ` column to a new column `max lesion Gleason Score ` to a number by summing the numbers and taking the maximum sum of all lesion sums.</a:t>
            </a:r>
          </a:p>
          <a:p>
            <a:pPr lvl="1"/>
            <a:r>
              <a:rPr lang="en-US" sz="1400" dirty="0"/>
              <a:t>Convert the `lesion ISUP` to a new column `max lesion ISUP` to find the maximum value of a lesion ISUP.</a:t>
            </a:r>
          </a:p>
          <a:p>
            <a:pPr lvl="1"/>
            <a:r>
              <a:rPr lang="en-US" sz="1400" dirty="0"/>
              <a:t>Drop columns - `lesion ISUP` replaced by `max lesion ISUP`, and `lesion Gleason Score` replaced by `max lesion Gleason Score`.</a:t>
            </a:r>
          </a:p>
          <a:p>
            <a:pPr lvl="1"/>
            <a:r>
              <a:rPr lang="en-US" sz="1400" dirty="0"/>
              <a:t> Drop `max lesion ISUP` as it is the same as ‘case ISUP’.</a:t>
            </a:r>
            <a:endParaRPr lang="en-IN" sz="1400" dirty="0"/>
          </a:p>
          <a:p>
            <a:pPr lvl="1"/>
            <a:r>
              <a:rPr lang="en-US" sz="1400" dirty="0"/>
              <a:t>Apply </a:t>
            </a:r>
            <a:r>
              <a:rPr lang="en-US" sz="1400" dirty="0" err="1"/>
              <a:t>MinMaxScaler</a:t>
            </a:r>
            <a:r>
              <a:rPr lang="en-US" sz="1400" dirty="0"/>
              <a:t> to </a:t>
            </a:r>
            <a:r>
              <a:rPr lang="en-US" sz="1400" dirty="0" err="1"/>
              <a:t>normalise</a:t>
            </a:r>
            <a:r>
              <a:rPr lang="en-US" sz="1400" dirty="0"/>
              <a:t> features.</a:t>
            </a:r>
          </a:p>
          <a:p>
            <a:pPr lvl="1"/>
            <a:r>
              <a:rPr lang="en-IN" sz="1400" dirty="0"/>
              <a:t>SMOTE technique generates synthetic data for the minority classes.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9AFE6E-DBF3-C81C-417A-663123FB49CA}"/>
              </a:ext>
            </a:extLst>
          </p:cNvPr>
          <p:cNvSpPr txBox="1">
            <a:spLocks/>
          </p:cNvSpPr>
          <p:nvPr/>
        </p:nvSpPr>
        <p:spPr>
          <a:xfrm>
            <a:off x="1681971" y="68535"/>
            <a:ext cx="10515600" cy="766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/>
              <a:t>Chapter 3 - METHODOLOGY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426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70" y="536529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925" y="853427"/>
            <a:ext cx="10934490" cy="752745"/>
          </a:xfrm>
        </p:spPr>
        <p:txBody>
          <a:bodyPr>
            <a:normAutofit fontScale="90000"/>
          </a:bodyPr>
          <a:lstStyle/>
          <a:p>
            <a:r>
              <a:rPr lang="en-IN" dirty="0"/>
              <a:t>Evaluating Performance of Support Vector Machines Classifier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E240B93-5AAC-A84E-EDDB-56155FA99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0934" y="1606172"/>
            <a:ext cx="5447016" cy="2944116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BD1617-7BC5-D7C4-FA78-3CA4C2EC564C}"/>
              </a:ext>
            </a:extLst>
          </p:cNvPr>
          <p:cNvSpPr txBox="1"/>
          <p:nvPr/>
        </p:nvSpPr>
        <p:spPr>
          <a:xfrm>
            <a:off x="2370440" y="5026214"/>
            <a:ext cx="8497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Accuracy of Predicting Class </a:t>
            </a:r>
            <a:r>
              <a:rPr lang="en-IN" b="1" dirty="0"/>
              <a:t>‘0’ = TP/TP+FN = 100%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Accuracy of Predicting Class </a:t>
            </a:r>
            <a:r>
              <a:rPr lang="en-IN" b="1" dirty="0"/>
              <a:t>‘1’ = TN/TN+FP = 100%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Accuracy of Predicting Class </a:t>
            </a:r>
            <a:r>
              <a:rPr lang="en-IN" b="1" dirty="0"/>
              <a:t>‘2’ = TP/TP+FN = 46.67%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Accuracy of Predicting Class </a:t>
            </a:r>
            <a:r>
              <a:rPr lang="en-IN" b="1" dirty="0"/>
              <a:t>‘3’ = TP/TP+FN = 68.42%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Accuracy of Predicting Class </a:t>
            </a:r>
            <a:r>
              <a:rPr lang="en-IN" b="1" dirty="0"/>
              <a:t>‘4’ = TP/TP+FN = 100%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Accuracy of Predicting Class </a:t>
            </a:r>
            <a:r>
              <a:rPr lang="en-IN" b="1" dirty="0"/>
              <a:t>‘5’ = TP/TP+FN = 100%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FB4B0-9E30-7C1F-34B9-11014A165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772" y="3601150"/>
            <a:ext cx="1775614" cy="1425063"/>
          </a:xfrm>
          <a:prstGeom prst="rect">
            <a:avLst/>
          </a:prstGeom>
        </p:spPr>
      </p:pic>
      <p:pic>
        <p:nvPicPr>
          <p:cNvPr id="7" name="Picture 6" descr="A number with numbers on it&#10;&#10;Description automatically generated with medium confidence">
            <a:extLst>
              <a:ext uri="{FF2B5EF4-FFF2-40B4-BE49-F238E27FC236}">
                <a16:creationId xmlns:a16="http://schemas.microsoft.com/office/drawing/2014/main" id="{6CEA6496-6D10-63F0-CB94-CE02A1B2C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72" y="2086863"/>
            <a:ext cx="3352555" cy="109701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81E179-1996-8CB4-FF5A-E62652164932}"/>
              </a:ext>
            </a:extLst>
          </p:cNvPr>
          <p:cNvSpPr txBox="1">
            <a:spLocks/>
          </p:cNvSpPr>
          <p:nvPr/>
        </p:nvSpPr>
        <p:spPr>
          <a:xfrm>
            <a:off x="1681971" y="68535"/>
            <a:ext cx="10515600" cy="766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/>
              <a:t>Chapter 3 - METHODOLOGY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92F80-C65B-A5F7-E72C-84337AB878CA}"/>
              </a:ext>
            </a:extLst>
          </p:cNvPr>
          <p:cNvSpPr txBox="1"/>
          <p:nvPr/>
        </p:nvSpPr>
        <p:spPr>
          <a:xfrm>
            <a:off x="1838772" y="3238625"/>
            <a:ext cx="2808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18. Metrics of SVM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42D86-1506-949D-C0F3-D153FD40986C}"/>
              </a:ext>
            </a:extLst>
          </p:cNvPr>
          <p:cNvSpPr txBox="1"/>
          <p:nvPr/>
        </p:nvSpPr>
        <p:spPr>
          <a:xfrm>
            <a:off x="3654067" y="3936622"/>
            <a:ext cx="293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19. Confusion Matrix of SVM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FB708-0A41-6174-2FF5-5A42519E5E83}"/>
              </a:ext>
            </a:extLst>
          </p:cNvPr>
          <p:cNvSpPr txBox="1"/>
          <p:nvPr/>
        </p:nvSpPr>
        <p:spPr>
          <a:xfrm>
            <a:off x="7173456" y="4550288"/>
            <a:ext cx="2808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20. ROC curve of SVM</a:t>
            </a:r>
          </a:p>
        </p:txBody>
      </p:sp>
    </p:spTree>
    <p:extLst>
      <p:ext uri="{BB962C8B-B14F-4D97-AF65-F5344CB8AC3E}">
        <p14:creationId xmlns:p14="http://schemas.microsoft.com/office/powerpoint/2010/main" val="333905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2" y="536529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608" y="557294"/>
            <a:ext cx="11008062" cy="752745"/>
          </a:xfrm>
        </p:spPr>
        <p:txBody>
          <a:bodyPr>
            <a:normAutofit/>
          </a:bodyPr>
          <a:lstStyle/>
          <a:p>
            <a:r>
              <a:rPr lang="en-IN" sz="3200" dirty="0"/>
              <a:t>Convolutional Neural Networks Used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60FF214-76C7-D60F-649F-408D83C7E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22533"/>
              </p:ext>
            </p:extLst>
          </p:nvPr>
        </p:nvGraphicFramePr>
        <p:xfrm>
          <a:off x="2418735" y="1426006"/>
          <a:ext cx="7905138" cy="2398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15">
                  <a:extLst>
                    <a:ext uri="{9D8B030D-6E8A-4147-A177-3AD203B41FA5}">
                      <a16:colId xmlns:a16="http://schemas.microsoft.com/office/drawing/2014/main" val="588679026"/>
                    </a:ext>
                  </a:extLst>
                </a:gridCol>
                <a:gridCol w="1684834">
                  <a:extLst>
                    <a:ext uri="{9D8B030D-6E8A-4147-A177-3AD203B41FA5}">
                      <a16:colId xmlns:a16="http://schemas.microsoft.com/office/drawing/2014/main" val="3003886341"/>
                    </a:ext>
                  </a:extLst>
                </a:gridCol>
                <a:gridCol w="5224989">
                  <a:extLst>
                    <a:ext uri="{9D8B030D-6E8A-4147-A177-3AD203B41FA5}">
                      <a16:colId xmlns:a16="http://schemas.microsoft.com/office/drawing/2014/main" val="1860619438"/>
                    </a:ext>
                  </a:extLst>
                </a:gridCol>
              </a:tblGrid>
              <a:tr h="31287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02375"/>
                  </a:ext>
                </a:extLst>
              </a:tr>
              <a:tr h="52146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Inception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Inception v3 model with a fully connected output layer having 1 neuron.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63692"/>
                  </a:ext>
                </a:extLst>
              </a:tr>
              <a:tr h="52146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Inception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Modified Inception 1 model’s architecture with 6 more layers, dropout and regularization added.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55847"/>
                  </a:ext>
                </a:extLst>
              </a:tr>
              <a:tr h="52146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ResNet</a:t>
                      </a:r>
                      <a:r>
                        <a:rPr lang="en-IN" sz="1200" dirty="0"/>
                        <a:t>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/>
                        <a:t>ResNet</a:t>
                      </a:r>
                      <a:r>
                        <a:rPr lang="en-US" sz="1200" dirty="0"/>
                        <a:t> 50 model with a fully connected output layer having 1 neuron.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83088"/>
                  </a:ext>
                </a:extLst>
              </a:tr>
              <a:tr h="52146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ResNet</a:t>
                      </a:r>
                      <a:r>
                        <a:rPr lang="en-IN" sz="12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Modified </a:t>
                      </a:r>
                      <a:r>
                        <a:rPr lang="en-US" sz="1200" dirty="0" err="1"/>
                        <a:t>ResNet</a:t>
                      </a:r>
                      <a:r>
                        <a:rPr lang="en-US" sz="1200" dirty="0"/>
                        <a:t> 1 model’s architecture with 6 more layers, dropout, and regularization added.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991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41BBC6B-8D59-ADE5-96AB-22B80AC18B6A}"/>
              </a:ext>
            </a:extLst>
          </p:cNvPr>
          <p:cNvSpPr txBox="1">
            <a:spLocks/>
          </p:cNvSpPr>
          <p:nvPr/>
        </p:nvSpPr>
        <p:spPr>
          <a:xfrm>
            <a:off x="1681971" y="68535"/>
            <a:ext cx="10515600" cy="766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/>
              <a:t>Chapter 3 - METHODOLOGY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EDA27-F456-DF00-FCEC-122E47CE9C76}"/>
              </a:ext>
            </a:extLst>
          </p:cNvPr>
          <p:cNvSpPr txBox="1"/>
          <p:nvPr/>
        </p:nvSpPr>
        <p:spPr>
          <a:xfrm>
            <a:off x="4491539" y="4119803"/>
            <a:ext cx="489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Tab 1. CNN Models Used</a:t>
            </a:r>
          </a:p>
        </p:txBody>
      </p:sp>
    </p:spTree>
    <p:extLst>
      <p:ext uri="{BB962C8B-B14F-4D97-AF65-F5344CB8AC3E}">
        <p14:creationId xmlns:p14="http://schemas.microsoft.com/office/powerpoint/2010/main" val="56658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DF467F-B375-207E-E2A1-8C663D5F4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2" y="5246700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2D1F8-75BA-9BE9-3FDE-BEB220C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312" y="46041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F24E-B388-8E08-C5BA-D252852A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407" y="1639614"/>
            <a:ext cx="9055702" cy="49361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1 – 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4" action="ppaction://hlinksldjump"/>
              </a:rPr>
              <a:t>Overview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5" action="ppaction://hlinksldjump"/>
              </a:rPr>
              <a:t>Problem Statement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5" action="ppaction://hlinksldjump"/>
              </a:rPr>
              <a:t>Research Question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2 – LITERATURE REVIEW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3 – METHODOLOGY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4 – RESULTS AND DISCUSSION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5 – 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737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2" y="537580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625" y="872358"/>
            <a:ext cx="8911687" cy="647642"/>
          </a:xfrm>
        </p:spPr>
        <p:txBody>
          <a:bodyPr>
            <a:normAutofit fontScale="90000"/>
          </a:bodyPr>
          <a:lstStyle/>
          <a:p>
            <a:r>
              <a:rPr lang="en-IN" dirty="0"/>
              <a:t>Convolutional Neural Network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1AAB-C2C8-419A-056D-AF076446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734" y="1757235"/>
            <a:ext cx="9434074" cy="3718655"/>
          </a:xfrm>
        </p:spPr>
        <p:txBody>
          <a:bodyPr>
            <a:normAutofit/>
          </a:bodyPr>
          <a:lstStyle/>
          <a:p>
            <a:r>
              <a:rPr lang="en-IN" sz="1600" dirty="0"/>
              <a:t>Loading Dataset</a:t>
            </a:r>
          </a:p>
          <a:p>
            <a:pPr lvl="1"/>
            <a:r>
              <a:rPr lang="en-IN" sz="1400" dirty="0"/>
              <a:t>We divide the images into ‘Yes’ and ‘No’ folders according to their label.</a:t>
            </a:r>
          </a:p>
          <a:p>
            <a:pPr lvl="1"/>
            <a:r>
              <a:rPr lang="en-US" sz="1400" dirty="0"/>
              <a:t>We extract 2-D images as slices from the MHA images in the dataset.</a:t>
            </a:r>
          </a:p>
          <a:p>
            <a:pPr lvl="1"/>
            <a:r>
              <a:rPr lang="en-IN" sz="1400" dirty="0"/>
              <a:t>We use only the top 10 slices from each MHA image.</a:t>
            </a:r>
          </a:p>
          <a:p>
            <a:pPr lvl="1"/>
            <a:r>
              <a:rPr lang="en-IN" sz="1400" dirty="0"/>
              <a:t>We store the number of slices in each MHA image in a CSV file (</a:t>
            </a:r>
            <a:r>
              <a:rPr lang="en-IN" sz="1400" dirty="0">
                <a:hlinkClick r:id="rId3" action="ppaction://hlinkfile"/>
              </a:rPr>
              <a:t>CSV File</a:t>
            </a:r>
            <a:r>
              <a:rPr lang="en-IN" sz="1400" dirty="0"/>
              <a:t>) (</a:t>
            </a:r>
            <a:r>
              <a:rPr lang="en-IN" sz="1400" dirty="0">
                <a:hlinkClick r:id="rId4" action="ppaction://hlinksldjump"/>
              </a:rPr>
              <a:t>Image</a:t>
            </a:r>
            <a:r>
              <a:rPr lang="en-IN" sz="1400" dirty="0"/>
              <a:t>).</a:t>
            </a:r>
          </a:p>
          <a:p>
            <a:r>
              <a:rPr lang="en-IN" sz="1600" dirty="0"/>
              <a:t>Data Preprocessing</a:t>
            </a:r>
          </a:p>
          <a:p>
            <a:pPr lvl="1"/>
            <a:r>
              <a:rPr lang="en-US" sz="1400" dirty="0"/>
              <a:t>The data and label arrays are used for the model input.</a:t>
            </a:r>
          </a:p>
          <a:p>
            <a:pPr lvl="1"/>
            <a:r>
              <a:rPr lang="en-US" sz="1400" dirty="0"/>
              <a:t>We use the label 1 for Cancerous Images and 0 for Non-Cancerous Images. </a:t>
            </a:r>
          </a:p>
          <a:p>
            <a:pPr lvl="1"/>
            <a:r>
              <a:rPr lang="en-US" sz="1400" dirty="0"/>
              <a:t>The data array appends all images as number arrays after resizing them to (256, 256) dimensions.</a:t>
            </a:r>
          </a:p>
          <a:p>
            <a:pPr lvl="1"/>
            <a:r>
              <a:rPr lang="en-IN" sz="1400" dirty="0"/>
              <a:t>We augment the data to have an equal number of images for each class.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A7C625-185B-91FB-B19C-2AC5D41FD237}"/>
              </a:ext>
            </a:extLst>
          </p:cNvPr>
          <p:cNvSpPr txBox="1">
            <a:spLocks/>
          </p:cNvSpPr>
          <p:nvPr/>
        </p:nvSpPr>
        <p:spPr>
          <a:xfrm>
            <a:off x="1681971" y="68535"/>
            <a:ext cx="10515600" cy="766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/>
              <a:t>Chapter 3 - METHODOLOGY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5464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2" y="536529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141" y="599820"/>
            <a:ext cx="11008062" cy="752745"/>
          </a:xfrm>
        </p:spPr>
        <p:txBody>
          <a:bodyPr>
            <a:normAutofit/>
          </a:bodyPr>
          <a:lstStyle/>
          <a:p>
            <a:r>
              <a:rPr lang="en-IN" sz="3200" dirty="0"/>
              <a:t>Evaluating the Performance of the 4 </a:t>
            </a:r>
            <a:r>
              <a:rPr lang="en-IN" sz="3200" dirty="0" err="1"/>
              <a:t>ConvNets</a:t>
            </a:r>
            <a:endParaRPr lang="en-IN" sz="3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1CEE8E-EF41-28FA-B59C-92C5A931717B}"/>
              </a:ext>
            </a:extLst>
          </p:cNvPr>
          <p:cNvSpPr txBox="1">
            <a:spLocks/>
          </p:cNvSpPr>
          <p:nvPr/>
        </p:nvSpPr>
        <p:spPr>
          <a:xfrm>
            <a:off x="1681971" y="68535"/>
            <a:ext cx="10515600" cy="766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Chapter 3 - METHODOLOGY</a:t>
            </a:r>
          </a:p>
        </p:txBody>
      </p:sp>
      <p:pic>
        <p:nvPicPr>
          <p:cNvPr id="14" name="Picture 13" descr="A graph of a training and test accuracy&#10;&#10;Description automatically generated with medium confidence">
            <a:extLst>
              <a:ext uri="{FF2B5EF4-FFF2-40B4-BE49-F238E27FC236}">
                <a16:creationId xmlns:a16="http://schemas.microsoft.com/office/drawing/2014/main" id="{97744CE1-3847-BF97-9842-4CC5D1AAE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71" y="1352565"/>
            <a:ext cx="3079833" cy="2432854"/>
          </a:xfrm>
          <a:prstGeom prst="rect">
            <a:avLst/>
          </a:prstGeom>
        </p:spPr>
      </p:pic>
      <p:pic>
        <p:nvPicPr>
          <p:cNvPr id="16" name="Picture 1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9D54128F-0153-E347-98AD-A43C13D6B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41" y="1366815"/>
            <a:ext cx="3079833" cy="2432854"/>
          </a:xfrm>
          <a:prstGeom prst="rect">
            <a:avLst/>
          </a:prstGeom>
        </p:spPr>
      </p:pic>
      <p:pic>
        <p:nvPicPr>
          <p:cNvPr id="18" name="Picture 17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F3C81ABC-A7E8-37E9-ECC7-FF4D8D1854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71" y="4138458"/>
            <a:ext cx="3079833" cy="2471471"/>
          </a:xfrm>
          <a:prstGeom prst="rect">
            <a:avLst/>
          </a:prstGeom>
        </p:spPr>
      </p:pic>
      <p:pic>
        <p:nvPicPr>
          <p:cNvPr id="20" name="Picture 19" descr="A graph of a training and test accuracy&#10;&#10;Description automatically generated">
            <a:extLst>
              <a:ext uri="{FF2B5EF4-FFF2-40B4-BE49-F238E27FC236}">
                <a16:creationId xmlns:a16="http://schemas.microsoft.com/office/drawing/2014/main" id="{8899C0D1-F6C2-553F-6E03-6E4E2DF8A0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41" y="4138458"/>
            <a:ext cx="3079833" cy="24328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1A53BA-82D5-767A-BDBD-EFFCDE9DCDC2}"/>
              </a:ext>
            </a:extLst>
          </p:cNvPr>
          <p:cNvSpPr txBox="1"/>
          <p:nvPr/>
        </p:nvSpPr>
        <p:spPr>
          <a:xfrm>
            <a:off x="285135" y="1984664"/>
            <a:ext cx="175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23. Inception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AE51A5-E348-4411-0F14-D12358E68739}"/>
              </a:ext>
            </a:extLst>
          </p:cNvPr>
          <p:cNvSpPr txBox="1"/>
          <p:nvPr/>
        </p:nvSpPr>
        <p:spPr>
          <a:xfrm>
            <a:off x="6328064" y="1984664"/>
            <a:ext cx="183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24. Inception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23365F-D126-8EB6-9908-999A94558130}"/>
              </a:ext>
            </a:extLst>
          </p:cNvPr>
          <p:cNvSpPr txBox="1"/>
          <p:nvPr/>
        </p:nvSpPr>
        <p:spPr>
          <a:xfrm>
            <a:off x="6328064" y="4831773"/>
            <a:ext cx="1685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26. </a:t>
            </a:r>
            <a:r>
              <a:rPr lang="en-IN" sz="1400" b="1" dirty="0" err="1"/>
              <a:t>ResNet</a:t>
            </a:r>
            <a:r>
              <a:rPr lang="en-IN" sz="1400" b="1" dirty="0"/>
              <a:t>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9918D9-C5E6-7BA2-9BAE-F0FE5C0FD808}"/>
              </a:ext>
            </a:extLst>
          </p:cNvPr>
          <p:cNvSpPr txBox="1"/>
          <p:nvPr/>
        </p:nvSpPr>
        <p:spPr>
          <a:xfrm>
            <a:off x="285135" y="4809797"/>
            <a:ext cx="159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25. </a:t>
            </a:r>
            <a:r>
              <a:rPr lang="en-IN" sz="1400" b="1" dirty="0" err="1"/>
              <a:t>ResNet</a:t>
            </a:r>
            <a:r>
              <a:rPr lang="en-IN" sz="1400" b="1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00191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537580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30698"/>
            <a:ext cx="8911687" cy="752745"/>
          </a:xfrm>
        </p:spPr>
        <p:txBody>
          <a:bodyPr>
            <a:normAutofit/>
          </a:bodyPr>
          <a:lstStyle/>
          <a:p>
            <a:r>
              <a:rPr lang="en-IN" sz="3200" dirty="0"/>
              <a:t>Ensemble Model Building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E738FD-6F2B-D654-278A-2EAEF5A9F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1781"/>
              </p:ext>
            </p:extLst>
          </p:nvPr>
        </p:nvGraphicFramePr>
        <p:xfrm>
          <a:off x="1905876" y="4187883"/>
          <a:ext cx="9816662" cy="1702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034">
                  <a:extLst>
                    <a:ext uri="{9D8B030D-6E8A-4147-A177-3AD203B41FA5}">
                      <a16:colId xmlns:a16="http://schemas.microsoft.com/office/drawing/2014/main" val="3216100632"/>
                    </a:ext>
                  </a:extLst>
                </a:gridCol>
                <a:gridCol w="4004442">
                  <a:extLst>
                    <a:ext uri="{9D8B030D-6E8A-4147-A177-3AD203B41FA5}">
                      <a16:colId xmlns:a16="http://schemas.microsoft.com/office/drawing/2014/main" val="332359084"/>
                    </a:ext>
                  </a:extLst>
                </a:gridCol>
                <a:gridCol w="2764220">
                  <a:extLst>
                    <a:ext uri="{9D8B030D-6E8A-4147-A177-3AD203B41FA5}">
                      <a16:colId xmlns:a16="http://schemas.microsoft.com/office/drawing/2014/main" val="310568531"/>
                    </a:ext>
                  </a:extLst>
                </a:gridCol>
                <a:gridCol w="2504966">
                  <a:extLst>
                    <a:ext uri="{9D8B030D-6E8A-4147-A177-3AD203B41FA5}">
                      <a16:colId xmlns:a16="http://schemas.microsoft.com/office/drawing/2014/main" val="1498395207"/>
                    </a:ext>
                  </a:extLst>
                </a:gridCol>
              </a:tblGrid>
              <a:tr h="541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 Weight (%)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ResNet</a:t>
                      </a:r>
                      <a:r>
                        <a:rPr lang="en-IN" dirty="0"/>
                        <a:t> 2 Weight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34908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10127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7422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594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5E228A-3D59-1644-DA7A-5E3D721DF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80342"/>
              </p:ext>
            </p:extLst>
          </p:nvPr>
        </p:nvGraphicFramePr>
        <p:xfrm>
          <a:off x="3247697" y="1392328"/>
          <a:ext cx="71330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20">
                  <a:extLst>
                    <a:ext uri="{9D8B030D-6E8A-4147-A177-3AD203B41FA5}">
                      <a16:colId xmlns:a16="http://schemas.microsoft.com/office/drawing/2014/main" val="529409662"/>
                    </a:ext>
                  </a:extLst>
                </a:gridCol>
                <a:gridCol w="2736193">
                  <a:extLst>
                    <a:ext uri="{9D8B030D-6E8A-4147-A177-3AD203B41FA5}">
                      <a16:colId xmlns:a16="http://schemas.microsoft.com/office/drawing/2014/main" val="342592400"/>
                    </a:ext>
                  </a:extLst>
                </a:gridCol>
                <a:gridCol w="1965435">
                  <a:extLst>
                    <a:ext uri="{9D8B030D-6E8A-4147-A177-3AD203B41FA5}">
                      <a16:colId xmlns:a16="http://schemas.microsoft.com/office/drawing/2014/main" val="3197249789"/>
                    </a:ext>
                  </a:extLst>
                </a:gridCol>
                <a:gridCol w="1394372">
                  <a:extLst>
                    <a:ext uri="{9D8B030D-6E8A-4147-A177-3AD203B41FA5}">
                      <a16:colId xmlns:a16="http://schemas.microsoft.com/office/drawing/2014/main" val="2346702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7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1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Inception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4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Inception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ResNet</a:t>
                      </a:r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05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ResNet</a:t>
                      </a:r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393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B77EC84-BE8A-3539-B046-25C3CDCD2E14}"/>
              </a:ext>
            </a:extLst>
          </p:cNvPr>
          <p:cNvSpPr txBox="1">
            <a:spLocks/>
          </p:cNvSpPr>
          <p:nvPr/>
        </p:nvSpPr>
        <p:spPr>
          <a:xfrm>
            <a:off x="1681971" y="68535"/>
            <a:ext cx="10515600" cy="766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Chapter 3 -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8757C-06F5-4581-56FE-FE7EABD27114}"/>
              </a:ext>
            </a:extLst>
          </p:cNvPr>
          <p:cNvSpPr txBox="1"/>
          <p:nvPr/>
        </p:nvSpPr>
        <p:spPr>
          <a:xfrm>
            <a:off x="5140237" y="3647855"/>
            <a:ext cx="489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Tab 2. All AI Models Test Accuracies and Test Losses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49AD6-AA44-5692-CDA8-01F0799EBE08}"/>
              </a:ext>
            </a:extLst>
          </p:cNvPr>
          <p:cNvSpPr txBox="1"/>
          <p:nvPr/>
        </p:nvSpPr>
        <p:spPr>
          <a:xfrm>
            <a:off x="4139381" y="6014031"/>
            <a:ext cx="5587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Tab 3. Ensemble Model Accuracies based on Weight Ratios</a:t>
            </a:r>
          </a:p>
        </p:txBody>
      </p:sp>
    </p:spTree>
    <p:extLst>
      <p:ext uri="{BB962C8B-B14F-4D97-AF65-F5344CB8AC3E}">
        <p14:creationId xmlns:p14="http://schemas.microsoft.com/office/powerpoint/2010/main" val="220680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537580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6150"/>
            <a:ext cx="8911687" cy="752745"/>
          </a:xfrm>
        </p:spPr>
        <p:txBody>
          <a:bodyPr>
            <a:normAutofit/>
          </a:bodyPr>
          <a:lstStyle/>
          <a:p>
            <a:r>
              <a:rPr lang="en-IN" sz="3200" dirty="0"/>
              <a:t>Ensemble Model Accuracy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1FA179-7276-5593-663A-9B83F080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54423"/>
            <a:ext cx="8915400" cy="5250426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We choose the </a:t>
            </a:r>
            <a:r>
              <a:rPr lang="en-US" dirty="0" err="1">
                <a:latin typeface="+mj-lt"/>
              </a:rPr>
              <a:t>ResNet</a:t>
            </a:r>
            <a:r>
              <a:rPr lang="en-US" dirty="0">
                <a:latin typeface="+mj-lt"/>
              </a:rPr>
              <a:t> 2 model as our final CNN model due to its better performance.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 showed a decline in training and test loss with the number of epochs.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 showed an improvement in training and test accuracy with the number of epochs.</a:t>
            </a:r>
          </a:p>
          <a:p>
            <a:pPr algn="l"/>
            <a:endParaRPr lang="en-US" b="0" i="0" u="none" strike="noStrike" baseline="0" dirty="0">
              <a:latin typeface="+mj-lt"/>
            </a:endParaRPr>
          </a:p>
          <a:p>
            <a:pPr algn="l"/>
            <a:r>
              <a:rPr lang="en-US" b="0" i="0" u="none" strike="noStrike" baseline="0" dirty="0">
                <a:latin typeface="+mj-lt"/>
              </a:rPr>
              <a:t>The accuracy score of the </a:t>
            </a:r>
            <a:r>
              <a:rPr lang="en-US" b="1" i="0" u="none" strike="noStrike" baseline="0" dirty="0" err="1">
                <a:latin typeface="+mj-lt"/>
              </a:rPr>
              <a:t>ResNet</a:t>
            </a:r>
            <a:r>
              <a:rPr lang="en-US" b="1" i="0" u="none" strike="noStrike" baseline="0" dirty="0">
                <a:latin typeface="+mj-lt"/>
              </a:rPr>
              <a:t> 2 </a:t>
            </a:r>
            <a:r>
              <a:rPr lang="en-IN" b="0" i="0" u="none" strike="noStrike" baseline="0" dirty="0">
                <a:latin typeface="+mj-lt"/>
              </a:rPr>
              <a:t>model = </a:t>
            </a:r>
            <a:r>
              <a:rPr lang="en-IN" b="1" i="0" u="none" strike="noStrike" baseline="0" dirty="0">
                <a:latin typeface="+mj-lt"/>
              </a:rPr>
              <a:t>7</a:t>
            </a:r>
            <a:r>
              <a:rPr lang="en-IN" b="1" dirty="0">
                <a:latin typeface="+mj-lt"/>
              </a:rPr>
              <a:t>3</a:t>
            </a:r>
            <a:r>
              <a:rPr lang="en-IN" b="1" i="0" u="none" strike="noStrike" baseline="0" dirty="0">
                <a:latin typeface="+mj-lt"/>
              </a:rPr>
              <a:t>%</a:t>
            </a:r>
            <a:r>
              <a:rPr lang="en-IN" b="0" i="0" u="none" strike="noStrike" baseline="0" dirty="0">
                <a:latin typeface="+mj-lt"/>
              </a:rPr>
              <a:t>.</a:t>
            </a:r>
          </a:p>
          <a:p>
            <a:pPr algn="l"/>
            <a:endParaRPr lang="en-US" b="0" i="0" u="none" strike="noStrike" baseline="0" dirty="0">
              <a:latin typeface="+mj-lt"/>
            </a:endParaRPr>
          </a:p>
          <a:p>
            <a:pPr algn="l"/>
            <a:r>
              <a:rPr lang="en-US" b="0" i="0" u="none" strike="noStrike" baseline="0" dirty="0">
                <a:latin typeface="+mj-lt"/>
              </a:rPr>
              <a:t>The weights </a:t>
            </a:r>
            <a:r>
              <a:rPr lang="en-US" b="1" i="0" u="none" strike="noStrike" baseline="0" dirty="0">
                <a:latin typeface="+mj-lt"/>
              </a:rPr>
              <a:t>40:60</a:t>
            </a:r>
            <a:r>
              <a:rPr lang="en-US" b="0" i="0" u="none" strike="noStrike" baseline="0" dirty="0">
                <a:latin typeface="+mj-lt"/>
              </a:rPr>
              <a:t> give the highest overall accuracy score of </a:t>
            </a:r>
            <a:r>
              <a:rPr lang="en-US" b="1" i="0" u="none" strike="noStrike" baseline="0" dirty="0">
                <a:latin typeface="+mj-lt"/>
              </a:rPr>
              <a:t>71.8%</a:t>
            </a:r>
            <a:r>
              <a:rPr lang="en-US" b="0" i="0" u="none" strike="noStrike" baseline="0" dirty="0">
                <a:latin typeface="+mj-lt"/>
              </a:rPr>
              <a:t>.</a:t>
            </a:r>
            <a:r>
              <a:rPr lang="en-US" dirty="0">
                <a:latin typeface="+mj-lt"/>
              </a:rPr>
              <a:t> </a:t>
            </a:r>
          </a:p>
          <a:p>
            <a:pPr algn="l"/>
            <a:endParaRPr lang="en-US" b="0" i="0" u="none" strike="noStrike" baseline="0" dirty="0">
              <a:latin typeface="+mj-lt"/>
            </a:endParaRPr>
          </a:p>
          <a:p>
            <a:pPr algn="l"/>
            <a:r>
              <a:rPr lang="en-US" b="0" i="0" u="none" strike="noStrike" baseline="0" dirty="0">
                <a:latin typeface="+mj-lt"/>
              </a:rPr>
              <a:t>The weight assigned is higher for the </a:t>
            </a:r>
            <a:r>
              <a:rPr lang="en-US" b="0" i="0" u="none" strike="noStrike" baseline="0" dirty="0" err="1">
                <a:latin typeface="+mj-lt"/>
              </a:rPr>
              <a:t>ResNet</a:t>
            </a:r>
            <a:r>
              <a:rPr lang="en-US" b="0" i="0" u="none" strike="noStrike" baseline="0" dirty="0">
                <a:latin typeface="+mj-lt"/>
              </a:rPr>
              <a:t> 2 model which has higher accuracy than the Logistic Regression model.</a:t>
            </a:r>
            <a:endParaRPr lang="en-IN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C5F4C0D-958D-5181-3BBD-7FC54A690D3A}"/>
              </a:ext>
            </a:extLst>
          </p:cNvPr>
          <p:cNvSpPr txBox="1">
            <a:spLocks/>
          </p:cNvSpPr>
          <p:nvPr/>
        </p:nvSpPr>
        <p:spPr>
          <a:xfrm>
            <a:off x="1681971" y="68535"/>
            <a:ext cx="10515600" cy="766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Chapter 3 - METHODOLOGY</a:t>
            </a:r>
          </a:p>
        </p:txBody>
      </p:sp>
    </p:spTree>
    <p:extLst>
      <p:ext uri="{BB962C8B-B14F-4D97-AF65-F5344CB8AC3E}">
        <p14:creationId xmlns:p14="http://schemas.microsoft.com/office/powerpoint/2010/main" val="259254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DF467F-B375-207E-E2A1-8C663D5F4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2" y="5246700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2D1F8-75BA-9BE9-3FDE-BEB220C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312" y="46041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F24E-B388-8E08-C5BA-D252852A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407" y="1639614"/>
            <a:ext cx="9055702" cy="49361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1 – INTRODUCTION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2 – LITERATURE REVIEW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3 – METHODOLOGY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4 – RESULTS AND DISCUSSION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4" action="ppaction://hlinksldjump"/>
              </a:rPr>
              <a:t>Presentation of Results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5 – 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6339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537580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16" y="95793"/>
            <a:ext cx="8911687" cy="752745"/>
          </a:xfrm>
        </p:spPr>
        <p:txBody>
          <a:bodyPr>
            <a:normAutofit/>
          </a:bodyPr>
          <a:lstStyle/>
          <a:p>
            <a:r>
              <a:rPr lang="en-IN" sz="3200" dirty="0"/>
              <a:t>Chapter 4 – RESULTS AND DISCUSSION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1FA179-7276-5593-663A-9B83F080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616" y="1618592"/>
            <a:ext cx="9138652" cy="4645573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+mj-lt"/>
              </a:rPr>
              <a:t>The</a:t>
            </a:r>
            <a:r>
              <a:rPr lang="en-US" b="0" i="0" u="none" strike="noStrike" dirty="0">
                <a:latin typeface="+mj-lt"/>
              </a:rPr>
              <a:t> </a:t>
            </a:r>
            <a:r>
              <a:rPr lang="en-US" b="1" i="0" u="none" strike="noStrike" baseline="0" dirty="0">
                <a:latin typeface="+mj-lt"/>
              </a:rPr>
              <a:t>logistic regression</a:t>
            </a:r>
            <a:r>
              <a:rPr lang="en-US" b="0" i="0" u="none" strike="noStrike" baseline="0" dirty="0">
                <a:latin typeface="+mj-lt"/>
              </a:rPr>
              <a:t> algorithm to predict whether the patient has clinically significant prostate cancer has an accuracy of </a:t>
            </a:r>
            <a:r>
              <a:rPr lang="en-US" b="1" i="0" u="none" strike="noStrike" baseline="0" dirty="0">
                <a:latin typeface="+mj-lt"/>
              </a:rPr>
              <a:t>69.79%</a:t>
            </a:r>
            <a:r>
              <a:rPr lang="en-US" b="0" i="0" u="none" strike="noStrike" baseline="0" dirty="0">
                <a:latin typeface="+mj-lt"/>
              </a:rPr>
              <a:t>.</a:t>
            </a:r>
          </a:p>
          <a:p>
            <a:pPr algn="l"/>
            <a:endParaRPr lang="en-US" b="0" i="0" u="none" strike="noStrike" baseline="0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support vector machine</a:t>
            </a:r>
            <a:r>
              <a:rPr lang="en-US" dirty="0">
                <a:latin typeface="+mj-lt"/>
              </a:rPr>
              <a:t> classifier to predict the ISUP grade of Prostate cancer has an accuracy of </a:t>
            </a:r>
            <a:r>
              <a:rPr lang="en-US" b="1" dirty="0">
                <a:latin typeface="+mj-lt"/>
              </a:rPr>
              <a:t>84.53%</a:t>
            </a:r>
            <a:r>
              <a:rPr lang="en-US" dirty="0">
                <a:latin typeface="+mj-lt"/>
              </a:rPr>
              <a:t>.</a:t>
            </a:r>
          </a:p>
          <a:p>
            <a:endParaRPr lang="en-US" b="0" i="0" u="none" strike="noStrike" baseline="0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 err="1"/>
              <a:t>ResNet</a:t>
            </a:r>
            <a:r>
              <a:rPr lang="en-US" b="1" dirty="0"/>
              <a:t> 2</a:t>
            </a:r>
            <a:r>
              <a:rPr lang="en-US" dirty="0"/>
              <a:t> model </a:t>
            </a:r>
            <a:r>
              <a:rPr lang="en-US" dirty="0">
                <a:latin typeface="+mj-lt"/>
              </a:rPr>
              <a:t>to predict whether a patient has clinically significant prostate cancer has an accuracy of </a:t>
            </a:r>
            <a:r>
              <a:rPr lang="en-US" b="1" dirty="0">
                <a:latin typeface="+mj-lt"/>
              </a:rPr>
              <a:t>73%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b="0" i="0" u="none" strike="noStrike" baseline="0" dirty="0">
                <a:latin typeface="+mj-lt"/>
              </a:rPr>
              <a:t>The Weight Ratio Selection section of</a:t>
            </a:r>
            <a:r>
              <a:rPr lang="en-US" b="1" i="0" u="none" strike="noStrike" baseline="0" dirty="0">
                <a:latin typeface="+mj-lt"/>
              </a:rPr>
              <a:t> 40:60</a:t>
            </a:r>
            <a:r>
              <a:rPr lang="en-US" b="0" i="0" u="none" strike="noStrike" baseline="0" dirty="0">
                <a:latin typeface="+mj-lt"/>
              </a:rPr>
              <a:t> is the ideal weight ratio for our ensemble AI model with the highest accuracy of </a:t>
            </a:r>
            <a:r>
              <a:rPr lang="en-US" b="1" i="0" u="none" strike="noStrike" baseline="0" dirty="0">
                <a:latin typeface="+mj-lt"/>
              </a:rPr>
              <a:t>71.8%</a:t>
            </a:r>
            <a:r>
              <a:rPr lang="en-US" b="0" i="0" u="none" strike="noStrike" baseline="0" dirty="0"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D3371C-D2AC-2F3D-3250-D44923AF3E8F}"/>
              </a:ext>
            </a:extLst>
          </p:cNvPr>
          <p:cNvSpPr txBox="1">
            <a:spLocks/>
          </p:cNvSpPr>
          <p:nvPr/>
        </p:nvSpPr>
        <p:spPr>
          <a:xfrm>
            <a:off x="1670098" y="748690"/>
            <a:ext cx="8911687" cy="7527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Presentation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25933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DF467F-B375-207E-E2A1-8C663D5F4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2" y="5246700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2D1F8-75BA-9BE9-3FDE-BEB220C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312" y="46041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F24E-B388-8E08-C5BA-D252852A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407" y="1639614"/>
            <a:ext cx="9055702" cy="49361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1 – INTRODUCTION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2 – LITERATURE REVIEW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3 – METHODOLOGY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4 – RESULTS AND DISCUSSION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5 – CONCLUSIONS AND RECOMMENDATIONS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4" action="ppaction://hlinksldjump"/>
              </a:rPr>
              <a:t>Conclusion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4" action="ppaction://hlinksldjump"/>
              </a:rPr>
              <a:t>Future Work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5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537580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739" y="92423"/>
            <a:ext cx="10469280" cy="684325"/>
          </a:xfrm>
        </p:spPr>
        <p:txBody>
          <a:bodyPr>
            <a:normAutofit fontScale="90000"/>
          </a:bodyPr>
          <a:lstStyle/>
          <a:p>
            <a:r>
              <a:rPr lang="en-IN" dirty="0"/>
              <a:t>Chapter 5 – CONCLUSION AND RECOMMENDATION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7B273-116A-FE41-4D8F-5344DC2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739" y="1284874"/>
            <a:ext cx="9896529" cy="4796378"/>
          </a:xfrm>
        </p:spPr>
        <p:txBody>
          <a:bodyPr>
            <a:noAutofit/>
          </a:bodyPr>
          <a:lstStyle/>
          <a:p>
            <a:r>
              <a:rPr lang="en-US" dirty="0"/>
              <a:t>The AI model can help doctors and clinicians diagnose prostate cancer reliably and quickly. </a:t>
            </a:r>
          </a:p>
          <a:p>
            <a:endParaRPr lang="en-US" dirty="0"/>
          </a:p>
          <a:p>
            <a:r>
              <a:rPr lang="en-US" dirty="0"/>
              <a:t>It can act as a second opinion for experienced doctors which can confirm their readings. </a:t>
            </a:r>
          </a:p>
          <a:p>
            <a:endParaRPr lang="en-US" dirty="0"/>
          </a:p>
          <a:p>
            <a:r>
              <a:rPr lang="en-US" dirty="0"/>
              <a:t>There can be further improvements in hyperparameters, better deep learning models, and other transfer learning models.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future, new deep learning models for predicting the ISUP grade of Prostate Cancer can be developed and experimented with to enhance their accuracy.</a:t>
            </a:r>
          </a:p>
          <a:p>
            <a:endParaRPr lang="en-US" dirty="0"/>
          </a:p>
          <a:p>
            <a:r>
              <a:rPr lang="en-US" dirty="0"/>
              <a:t>We also can explore using different MRI sequences in combination to achieve better accuracy as required by the project.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4A491-40DD-513F-873E-FFA1CF7ED7B8}"/>
              </a:ext>
            </a:extLst>
          </p:cNvPr>
          <p:cNvSpPr txBox="1"/>
          <p:nvPr/>
        </p:nvSpPr>
        <p:spPr>
          <a:xfrm>
            <a:off x="1626925" y="776748"/>
            <a:ext cx="24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36B52-8AB4-2D3C-250A-C005B02E5CDA}"/>
              </a:ext>
            </a:extLst>
          </p:cNvPr>
          <p:cNvSpPr txBox="1"/>
          <p:nvPr/>
        </p:nvSpPr>
        <p:spPr>
          <a:xfrm>
            <a:off x="1626925" y="4222759"/>
            <a:ext cx="2556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7841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537580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07" y="69068"/>
            <a:ext cx="8911687" cy="752745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7B273-116A-FE41-4D8F-5344DC2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083" y="746235"/>
            <a:ext cx="9896529" cy="5958614"/>
          </a:xfrm>
        </p:spPr>
        <p:txBody>
          <a:bodyPr>
            <a:normAutofit/>
          </a:bodyPr>
          <a:lstStyle/>
          <a:p>
            <a:r>
              <a:rPr lang="en-IN" sz="1600" dirty="0" err="1"/>
              <a:t>Alshuhri</a:t>
            </a:r>
            <a:r>
              <a:rPr lang="en-IN" sz="1600" dirty="0"/>
              <a:t>, M., Al-</a:t>
            </a:r>
            <a:r>
              <a:rPr lang="en-IN" sz="1600" dirty="0" err="1"/>
              <a:t>Musawi</a:t>
            </a:r>
            <a:r>
              <a:rPr lang="en-IN" sz="1600" dirty="0"/>
              <a:t>, S. G., Al-</a:t>
            </a:r>
            <a:r>
              <a:rPr lang="en-IN" sz="1600" dirty="0" err="1"/>
              <a:t>Alwany</a:t>
            </a:r>
            <a:r>
              <a:rPr lang="en-IN" sz="1600" dirty="0"/>
              <a:t>, A. A., </a:t>
            </a:r>
            <a:r>
              <a:rPr lang="en-IN" sz="1600" dirty="0" err="1"/>
              <a:t>Uinarni</a:t>
            </a:r>
            <a:r>
              <a:rPr lang="en-IN" sz="1600" dirty="0"/>
              <a:t>, H., </a:t>
            </a:r>
            <a:r>
              <a:rPr lang="en-IN" sz="1600" dirty="0" err="1"/>
              <a:t>Rasulova</a:t>
            </a:r>
            <a:r>
              <a:rPr lang="en-IN" sz="1600" dirty="0"/>
              <a:t>, I., Rodrigues, P., </a:t>
            </a:r>
            <a:r>
              <a:rPr lang="en-IN" sz="1600" dirty="0" err="1"/>
              <a:t>Alkhafaji</a:t>
            </a:r>
            <a:r>
              <a:rPr lang="en-IN" sz="1600" dirty="0"/>
              <a:t>, A. T., </a:t>
            </a:r>
            <a:r>
              <a:rPr lang="en-IN" sz="1600" dirty="0" err="1"/>
              <a:t>Alshanberi</a:t>
            </a:r>
            <a:r>
              <a:rPr lang="en-IN" sz="1600" dirty="0"/>
              <a:t>, A. M., </a:t>
            </a:r>
            <a:r>
              <a:rPr lang="en-IN" sz="1600" dirty="0" err="1"/>
              <a:t>Alawadi</a:t>
            </a:r>
            <a:r>
              <a:rPr lang="en-IN" sz="1600" dirty="0"/>
              <a:t>, A. H. and Abbas, A. H. (2023), ‘Artificial intelligence in cancer diagnosis: Opportunities and challenges’, Pathology-Research and Practice p. 154996.</a:t>
            </a:r>
          </a:p>
          <a:p>
            <a:r>
              <a:rPr lang="en-IN" sz="1600" dirty="0" err="1"/>
              <a:t>AmericanCancerSociety</a:t>
            </a:r>
            <a:r>
              <a:rPr lang="en-IN" sz="1600" dirty="0"/>
              <a:t> (n.d.), ‘Tests to diagnose and stage prostate cancer’, https://www.cancer.org/cancer/types/prostate-cancer/detection-diagnosis-staging/how-diagnosed.html. Accessed: 02.07.2024. </a:t>
            </a:r>
          </a:p>
          <a:p>
            <a:r>
              <a:rPr lang="en-IN" sz="1600" dirty="0"/>
              <a:t>Bray, F., </a:t>
            </a:r>
            <a:r>
              <a:rPr lang="en-IN" sz="1600" dirty="0" err="1"/>
              <a:t>Laversanne</a:t>
            </a:r>
            <a:r>
              <a:rPr lang="en-IN" sz="1600" dirty="0"/>
              <a:t>, M., Sung, H., </a:t>
            </a:r>
            <a:r>
              <a:rPr lang="en-IN" sz="1600" dirty="0" err="1"/>
              <a:t>Ferlay</a:t>
            </a:r>
            <a:r>
              <a:rPr lang="en-IN" sz="1600" dirty="0"/>
              <a:t>, J., Siegel, R. L., </a:t>
            </a:r>
            <a:r>
              <a:rPr lang="en-IN" sz="1600" dirty="0" err="1"/>
              <a:t>Soerjomataram</a:t>
            </a:r>
            <a:r>
              <a:rPr lang="en-IN" sz="1600" dirty="0"/>
              <a:t>, I. and Jemal, A. (2024), ‘Global cancer statistics 2022: </a:t>
            </a:r>
            <a:r>
              <a:rPr lang="en-IN" sz="1600" dirty="0" err="1"/>
              <a:t>Globocan</a:t>
            </a:r>
            <a:r>
              <a:rPr lang="en-IN" sz="1600" dirty="0"/>
              <a:t> estimates of incidence and mortality worldwide for 36 cancers in 185 countries’, CA: a cancer journal for clinicians 74(3), 229–263.</a:t>
            </a:r>
          </a:p>
          <a:p>
            <a:r>
              <a:rPr lang="en-IN" sz="1600" dirty="0" err="1"/>
              <a:t>Brembilla</a:t>
            </a:r>
            <a:r>
              <a:rPr lang="en-IN" sz="1600" dirty="0"/>
              <a:t>, G., </a:t>
            </a:r>
            <a:r>
              <a:rPr lang="en-IN" sz="1600" dirty="0" err="1"/>
              <a:t>Dell’Oglio</a:t>
            </a:r>
            <a:r>
              <a:rPr lang="en-IN" sz="1600" dirty="0"/>
              <a:t>, P., Stabile, A., </a:t>
            </a:r>
            <a:r>
              <a:rPr lang="en-IN" sz="1600" dirty="0" err="1"/>
              <a:t>Damascelli</a:t>
            </a:r>
            <a:r>
              <a:rPr lang="en-IN" sz="1600" dirty="0"/>
              <a:t>, A., Brunetti, L., </a:t>
            </a:r>
            <a:r>
              <a:rPr lang="en-IN" sz="1600" dirty="0" err="1"/>
              <a:t>Ravelli</a:t>
            </a:r>
            <a:r>
              <a:rPr lang="en-IN" sz="1600" dirty="0"/>
              <a:t>, S., </a:t>
            </a:r>
            <a:r>
              <a:rPr lang="en-IN" sz="1600" dirty="0" err="1"/>
              <a:t>Cristel</a:t>
            </a:r>
            <a:r>
              <a:rPr lang="en-IN" sz="1600" dirty="0"/>
              <a:t>, G., </a:t>
            </a:r>
            <a:r>
              <a:rPr lang="en-IN" sz="1600" dirty="0" err="1"/>
              <a:t>Schiani</a:t>
            </a:r>
            <a:r>
              <a:rPr lang="en-IN" sz="1600" dirty="0"/>
              <a:t>, E., </a:t>
            </a:r>
            <a:r>
              <a:rPr lang="en-IN" sz="1600" dirty="0" err="1"/>
              <a:t>Venturini</a:t>
            </a:r>
            <a:r>
              <a:rPr lang="en-IN" sz="1600" dirty="0"/>
              <a:t>, E., </a:t>
            </a:r>
            <a:r>
              <a:rPr lang="en-IN" sz="1600" dirty="0" err="1"/>
              <a:t>Grippaldi</a:t>
            </a:r>
            <a:r>
              <a:rPr lang="en-IN" sz="1600" dirty="0"/>
              <a:t>, D. et al. (2020), ‘</a:t>
            </a:r>
            <a:r>
              <a:rPr lang="en-IN" sz="1600" dirty="0" err="1"/>
              <a:t>Interreader</a:t>
            </a:r>
            <a:r>
              <a:rPr lang="en-IN" sz="1600" dirty="0"/>
              <a:t> variability in prostate </a:t>
            </a:r>
            <a:r>
              <a:rPr lang="en-IN" sz="1600" dirty="0" err="1"/>
              <a:t>mri</a:t>
            </a:r>
            <a:r>
              <a:rPr lang="en-IN" sz="1600" dirty="0"/>
              <a:t> reporting using prostate imaging reporting and data system version 2.1’, European radiology 30, 3383–3392.</a:t>
            </a:r>
          </a:p>
          <a:p>
            <a:r>
              <a:rPr lang="en-IN" sz="1600" dirty="0" err="1"/>
              <a:t>CancerResearchUK</a:t>
            </a:r>
            <a:r>
              <a:rPr lang="en-IN" sz="1600" dirty="0"/>
              <a:t> (n.d.), ‘Tests for prostate cancer’, https://www.cancerresearchuk.org/about-cancer/prostate-cancer/getting-diagnosed/tests-for-prostate-cancer. Accessed: 02.07.2024.</a:t>
            </a:r>
          </a:p>
          <a:p>
            <a:r>
              <a:rPr lang="en-IN" sz="1600" dirty="0" err="1"/>
              <a:t>Corradini</a:t>
            </a:r>
            <a:r>
              <a:rPr lang="en-IN" sz="1600" dirty="0"/>
              <a:t>, D., </a:t>
            </a:r>
            <a:r>
              <a:rPr lang="en-IN" sz="1600" dirty="0" err="1"/>
              <a:t>Brizi</a:t>
            </a:r>
            <a:r>
              <a:rPr lang="en-IN" sz="1600" dirty="0"/>
              <a:t>, L., </a:t>
            </a:r>
            <a:r>
              <a:rPr lang="en-IN" sz="1600" dirty="0" err="1"/>
              <a:t>Gaudiano</a:t>
            </a:r>
            <a:r>
              <a:rPr lang="en-IN" sz="1600" dirty="0"/>
              <a:t>, C., Bianchi, L., </a:t>
            </a:r>
            <a:r>
              <a:rPr lang="en-IN" sz="1600" dirty="0" err="1"/>
              <a:t>Marcelli</a:t>
            </a:r>
            <a:r>
              <a:rPr lang="en-IN" sz="1600" dirty="0"/>
              <a:t>, E., </a:t>
            </a:r>
            <a:r>
              <a:rPr lang="en-IN" sz="1600" dirty="0" err="1"/>
              <a:t>Golfieri</a:t>
            </a:r>
            <a:r>
              <a:rPr lang="en-IN" sz="1600" dirty="0"/>
              <a:t>, R., </a:t>
            </a:r>
            <a:r>
              <a:rPr lang="en-IN" sz="1600" dirty="0" err="1"/>
              <a:t>Schiavina</a:t>
            </a:r>
            <a:r>
              <a:rPr lang="en-IN" sz="1600" dirty="0"/>
              <a:t>, R., Testa, C. and </a:t>
            </a:r>
            <a:r>
              <a:rPr lang="en-IN" sz="1600" dirty="0" err="1"/>
              <a:t>Remondini</a:t>
            </a:r>
            <a:r>
              <a:rPr lang="en-IN" sz="1600" dirty="0"/>
              <a:t>, D. (2021), ‘Challenges in the use of artificial intelligence for prostate cancer diagnosis from multiparametric imaging data’, Cancers 13(16), 3944.</a:t>
            </a:r>
          </a:p>
        </p:txBody>
      </p:sp>
    </p:spTree>
    <p:extLst>
      <p:ext uri="{BB962C8B-B14F-4D97-AF65-F5344CB8AC3E}">
        <p14:creationId xmlns:p14="http://schemas.microsoft.com/office/powerpoint/2010/main" val="2612157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537580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07" y="69068"/>
            <a:ext cx="8911687" cy="752745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7B273-116A-FE41-4D8F-5344DC2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083" y="746235"/>
            <a:ext cx="9896529" cy="5958614"/>
          </a:xfrm>
        </p:spPr>
        <p:txBody>
          <a:bodyPr>
            <a:normAutofit fontScale="85000" lnSpcReduction="20000"/>
          </a:bodyPr>
          <a:lstStyle/>
          <a:p>
            <a:r>
              <a:rPr lang="en-IN" sz="1600" dirty="0" err="1"/>
              <a:t>Datacamp</a:t>
            </a:r>
            <a:r>
              <a:rPr lang="en-IN" sz="1600" dirty="0"/>
              <a:t> (n.d.), ‘What is machine learning? definition, types, tools more’, https://www.datacamp.com/blog/what-is-machine-learning. Accessed: 10.07.2024.</a:t>
            </a:r>
          </a:p>
          <a:p>
            <a:r>
              <a:rPr lang="en-IN" sz="1600" dirty="0"/>
              <a:t>De Vente, C., Vos, P., </a:t>
            </a:r>
            <a:r>
              <a:rPr lang="en-IN" sz="1600" dirty="0" err="1"/>
              <a:t>Hosseinzadeh</a:t>
            </a:r>
            <a:r>
              <a:rPr lang="en-IN" sz="1600" dirty="0"/>
              <a:t>, M., </a:t>
            </a:r>
            <a:r>
              <a:rPr lang="en-IN" sz="1600" dirty="0" err="1"/>
              <a:t>Pluim</a:t>
            </a:r>
            <a:r>
              <a:rPr lang="en-IN" sz="1600" dirty="0"/>
              <a:t>, J. and Veta, M. (2020), ‘Deep learning regression for prostate cancer detection and grading in bi-parametric </a:t>
            </a:r>
            <a:r>
              <a:rPr lang="en-IN" sz="1600" dirty="0" err="1"/>
              <a:t>mri</a:t>
            </a:r>
            <a:r>
              <a:rPr lang="en-IN" sz="1600" dirty="0"/>
              <a:t>’, IEEE Transactions on Biomedical Engineering 68(2), 374–383.</a:t>
            </a:r>
          </a:p>
          <a:p>
            <a:r>
              <a:rPr lang="en-IN" sz="1600" dirty="0"/>
              <a:t>Deng, J., Dong, W., </a:t>
            </a:r>
            <a:r>
              <a:rPr lang="en-IN" sz="1600" dirty="0" err="1"/>
              <a:t>Socher</a:t>
            </a:r>
            <a:r>
              <a:rPr lang="en-IN" sz="1600" dirty="0"/>
              <a:t>, R., Li, L.-J., Li, K. and Fei-Fei, L. (2009), ImageNet: A Large-Scale Hierarchical Image Database, in ‘CVPR09’.</a:t>
            </a:r>
          </a:p>
          <a:p>
            <a:r>
              <a:rPr lang="en-IN" sz="1600" dirty="0"/>
              <a:t>Gould, M. (2010), ‘</a:t>
            </a:r>
            <a:r>
              <a:rPr lang="en-IN" sz="1600" dirty="0" err="1"/>
              <a:t>Giscience</a:t>
            </a:r>
            <a:r>
              <a:rPr lang="en-IN" sz="1600" dirty="0"/>
              <a:t> grand challenges: How can research and technology in this field address big-picture problems? </a:t>
            </a:r>
            <a:r>
              <a:rPr lang="en-IN" sz="1600" dirty="0" err="1"/>
              <a:t>arcuser</a:t>
            </a:r>
            <a:r>
              <a:rPr lang="en-IN" sz="1600" dirty="0"/>
              <a:t>, 13 (4), 64–65’.</a:t>
            </a:r>
          </a:p>
          <a:p>
            <a:r>
              <a:rPr lang="en-IN" sz="1600" dirty="0"/>
              <a:t>He, K., Zhang, X., Ren, S. and Sun, J. (2016), Deep residual learning for image recognition, in ‘Proceedings of the IEEE conference on computer vision and pattern recognition’, pp. 770–778.</a:t>
            </a:r>
          </a:p>
          <a:p>
            <a:r>
              <a:rPr lang="en-IN" sz="1600" dirty="0"/>
              <a:t>He, M., Cao, Y., Chi, C., Yang, X., Ramin, R., Wang, S., Yang, G., </a:t>
            </a:r>
            <a:r>
              <a:rPr lang="en-IN" sz="1600" dirty="0" err="1"/>
              <a:t>Mukhtorov</a:t>
            </a:r>
            <a:r>
              <a:rPr lang="en-IN" sz="1600" dirty="0"/>
              <a:t>, O., Zhang, L., Kazantsev, A. et al. (2023), ‘Research progress on deep learning in magnetic resonance imaging–based diagnosis and treatment of prostate cancer: a review on the current status and perspectives’, Frontiers in Oncology 13, 1189370.</a:t>
            </a:r>
          </a:p>
          <a:p>
            <a:r>
              <a:rPr lang="en-IN" sz="1600" dirty="0"/>
              <a:t>IBM (</a:t>
            </a:r>
            <a:r>
              <a:rPr lang="en-IN" sz="1600" dirty="0" err="1"/>
              <a:t>n.d.a</a:t>
            </a:r>
            <a:r>
              <a:rPr lang="en-IN" sz="1600" dirty="0"/>
              <a:t>), ‘What are support vector machines (</a:t>
            </a:r>
            <a:r>
              <a:rPr lang="en-IN" sz="1600" dirty="0" err="1"/>
              <a:t>svms</a:t>
            </a:r>
            <a:r>
              <a:rPr lang="en-IN" sz="1600" dirty="0"/>
              <a:t>)?’, https://www.ibm.com/</a:t>
            </a:r>
          </a:p>
          <a:p>
            <a:r>
              <a:rPr lang="en-IN" sz="1600" dirty="0"/>
              <a:t>topics/support-vector-machine. Accessed: 15.07.2024.</a:t>
            </a:r>
          </a:p>
          <a:p>
            <a:r>
              <a:rPr lang="en-IN" sz="1600" dirty="0"/>
              <a:t>IBM (</a:t>
            </a:r>
            <a:r>
              <a:rPr lang="en-IN" sz="1600" dirty="0" err="1"/>
              <a:t>n.d.b</a:t>
            </a:r>
            <a:r>
              <a:rPr lang="en-IN" sz="1600" dirty="0"/>
              <a:t>), ‘What is deep learning?’, https://www.ibm.com/topics/deep-learning. Accessed: 16.07.2024.</a:t>
            </a:r>
          </a:p>
          <a:p>
            <a:r>
              <a:rPr lang="en-IN" sz="1600" dirty="0"/>
              <a:t>IBM (</a:t>
            </a:r>
            <a:r>
              <a:rPr lang="en-IN" sz="1600" dirty="0" err="1"/>
              <a:t>n.d.c</a:t>
            </a:r>
            <a:r>
              <a:rPr lang="en-IN" sz="1600" dirty="0"/>
              <a:t>), ‘What is logistic regression?’, https://www.ibm.com/topics/logistic-regression. Accessed: 13.07.2024.</a:t>
            </a:r>
          </a:p>
          <a:p>
            <a:r>
              <a:rPr lang="en-IN" sz="1600" dirty="0"/>
              <a:t>IBM (</a:t>
            </a:r>
            <a:r>
              <a:rPr lang="en-IN" sz="1600" dirty="0" err="1"/>
              <a:t>n.d.d</a:t>
            </a:r>
            <a:r>
              <a:rPr lang="en-IN" sz="1600" dirty="0"/>
              <a:t>), ‘What is machine learning (ml)?’, https://www.ibm.com/topics/machine-learning. Accessed: 10.07.2024.</a:t>
            </a:r>
          </a:p>
          <a:p>
            <a:r>
              <a:rPr lang="en-IN" sz="1600" dirty="0"/>
              <a:t>Ishioka, J., Matsuoka, Y., Uehara, S., Yasuda, Y., Kijima, T., Yoshida, S., Yokoyama, M., Saito, K., </a:t>
            </a:r>
            <a:r>
              <a:rPr lang="en-IN" sz="1600" dirty="0" err="1"/>
              <a:t>Kihara</a:t>
            </a:r>
            <a:r>
              <a:rPr lang="en-IN" sz="1600" dirty="0"/>
              <a:t>, K., </a:t>
            </a:r>
            <a:r>
              <a:rPr lang="en-IN" sz="1600" dirty="0" err="1"/>
              <a:t>Numao</a:t>
            </a:r>
            <a:r>
              <a:rPr lang="en-IN" sz="1600" dirty="0"/>
              <a:t>, N. et al. (2018), ‘Computer-aided diagnosis of prostate cancer on magnetic resonance imaging using a convolutional neural network algorithm’, BJU international 122(3), 411–417. </a:t>
            </a:r>
          </a:p>
        </p:txBody>
      </p:sp>
    </p:spTree>
    <p:extLst>
      <p:ext uri="{BB962C8B-B14F-4D97-AF65-F5344CB8AC3E}">
        <p14:creationId xmlns:p14="http://schemas.microsoft.com/office/powerpoint/2010/main" val="268741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54AF5C-9B1B-9354-B306-47E9D8DE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63" y="5247905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4294C-F89C-3CEE-09F9-128C479A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98592"/>
            <a:ext cx="8911687" cy="618381"/>
          </a:xfrm>
        </p:spPr>
        <p:txBody>
          <a:bodyPr>
            <a:normAutofit fontScale="90000"/>
          </a:bodyPr>
          <a:lstStyle/>
          <a:p>
            <a:r>
              <a:rPr lang="en-IN" dirty="0"/>
              <a:t>Chapter 1 -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B591-44B7-EE8D-AD27-C8906595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386" y="2221257"/>
            <a:ext cx="10064695" cy="43556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100" b="1" dirty="0">
                <a:latin typeface="+mj-lt"/>
                <a:cs typeface="Arial" panose="020B0604020202020204" pitchFamily="34" charset="0"/>
              </a:rPr>
              <a:t>Prostate Cancer (</a:t>
            </a:r>
            <a:r>
              <a:rPr lang="en-US" sz="2100" b="1" dirty="0" err="1">
                <a:latin typeface="+mj-lt"/>
                <a:cs typeface="Arial" panose="020B0604020202020204" pitchFamily="34" charset="0"/>
              </a:rPr>
              <a:t>PCa</a:t>
            </a:r>
            <a:r>
              <a:rPr lang="en-US" sz="2100" b="1" dirty="0">
                <a:latin typeface="+mj-lt"/>
                <a:cs typeface="Arial" panose="020B0604020202020204" pitchFamily="34" charset="0"/>
              </a:rPr>
              <a:t>) affects a significant percentage of men.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100" b="1" dirty="0">
                <a:latin typeface="+mj-lt"/>
                <a:cs typeface="Arial" panose="020B0604020202020204" pitchFamily="34" charset="0"/>
              </a:rPr>
              <a:t>Identifying Prostate Cancer from MRI scans is challenging.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EF868A-2FB6-9972-830D-FFFC341EA065}"/>
              </a:ext>
            </a:extLst>
          </p:cNvPr>
          <p:cNvSpPr txBox="1">
            <a:spLocks/>
          </p:cNvSpPr>
          <p:nvPr/>
        </p:nvSpPr>
        <p:spPr>
          <a:xfrm>
            <a:off x="1752098" y="841514"/>
            <a:ext cx="8911687" cy="618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5FE2E-0816-AB7B-ABC0-CE967D0C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468" y="3438899"/>
            <a:ext cx="5608806" cy="1920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0C106C-1110-EF14-C997-80BFF4963496}"/>
              </a:ext>
            </a:extLst>
          </p:cNvPr>
          <p:cNvSpPr txBox="1"/>
          <p:nvPr/>
        </p:nvSpPr>
        <p:spPr>
          <a:xfrm>
            <a:off x="4070555" y="5545395"/>
            <a:ext cx="3185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1. Example of Malignant </a:t>
            </a:r>
            <a:r>
              <a:rPr lang="en-IN" sz="1400" b="1" dirty="0" err="1"/>
              <a:t>csPCa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81824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537580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07" y="69068"/>
            <a:ext cx="8911687" cy="752745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7B273-116A-FE41-4D8F-5344DC2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083" y="746235"/>
            <a:ext cx="9896529" cy="5958614"/>
          </a:xfrm>
        </p:spPr>
        <p:txBody>
          <a:bodyPr>
            <a:normAutofit fontScale="92500" lnSpcReduction="20000"/>
          </a:bodyPr>
          <a:lstStyle/>
          <a:p>
            <a:r>
              <a:rPr lang="en-IN" sz="1600" dirty="0" err="1"/>
              <a:t>Leake</a:t>
            </a:r>
            <a:r>
              <a:rPr lang="en-IN" sz="1600" dirty="0"/>
              <a:t>, J. L., Hardman, R., </a:t>
            </a:r>
            <a:r>
              <a:rPr lang="en-IN" sz="1600" dirty="0" err="1"/>
              <a:t>Ojili</a:t>
            </a:r>
            <a:r>
              <a:rPr lang="en-IN" sz="1600" dirty="0"/>
              <a:t>, V., Thompson, I., </a:t>
            </a:r>
            <a:r>
              <a:rPr lang="en-IN" sz="1600" dirty="0" err="1"/>
              <a:t>Shanbhogue</a:t>
            </a:r>
            <a:r>
              <a:rPr lang="en-IN" sz="1600" dirty="0"/>
              <a:t>, A., Hernandez, J. and </a:t>
            </a:r>
            <a:r>
              <a:rPr lang="en-IN" sz="1600" dirty="0" err="1"/>
              <a:t>Barentsz</a:t>
            </a:r>
            <a:r>
              <a:rPr lang="en-IN" sz="1600" dirty="0"/>
              <a:t>, J. (2014), ‘Prostate </a:t>
            </a:r>
            <a:r>
              <a:rPr lang="en-IN" sz="1600" dirty="0" err="1"/>
              <a:t>mri</a:t>
            </a:r>
            <a:r>
              <a:rPr lang="en-IN" sz="1600" dirty="0"/>
              <a:t>: access to and current practice of prostate </a:t>
            </a:r>
            <a:r>
              <a:rPr lang="en-IN" sz="1600" dirty="0" err="1"/>
              <a:t>mri</a:t>
            </a:r>
            <a:r>
              <a:rPr lang="en-IN" sz="1600" dirty="0"/>
              <a:t> in the united states’, Journal of the American College of Radiology 11(2), 156–160.</a:t>
            </a:r>
          </a:p>
          <a:p>
            <a:r>
              <a:rPr lang="en-IN" sz="1600" dirty="0" err="1"/>
              <a:t>MayoClinic</a:t>
            </a:r>
            <a:r>
              <a:rPr lang="en-IN" sz="1600" dirty="0"/>
              <a:t> (n.d.), ‘Prostate gland’, https://www.mayoclinic.org/diseases-conditions/prostate-cancer/multimedia/prostate-gland/img-20006060. Accessed: 01.07.2024.</a:t>
            </a:r>
          </a:p>
          <a:p>
            <a:r>
              <a:rPr lang="en-IN" sz="1600" dirty="0" err="1"/>
              <a:t>Michaely</a:t>
            </a:r>
            <a:r>
              <a:rPr lang="en-IN" sz="1600" dirty="0"/>
              <a:t>, H. J., </a:t>
            </a:r>
            <a:r>
              <a:rPr lang="en-IN" sz="1600" dirty="0" err="1"/>
              <a:t>Aringhieri</a:t>
            </a:r>
            <a:r>
              <a:rPr lang="en-IN" sz="1600" dirty="0"/>
              <a:t>, G., </a:t>
            </a:r>
            <a:r>
              <a:rPr lang="en-IN" sz="1600" dirty="0" err="1"/>
              <a:t>Cioni</a:t>
            </a:r>
            <a:r>
              <a:rPr lang="en-IN" sz="1600" dirty="0"/>
              <a:t>, D. and Neri, E. (2022), ‘Current value of </a:t>
            </a:r>
            <a:r>
              <a:rPr lang="en-IN" sz="1600" dirty="0" err="1"/>
              <a:t>biparametric</a:t>
            </a:r>
            <a:r>
              <a:rPr lang="en-IN" sz="1600" dirty="0"/>
              <a:t> prostate </a:t>
            </a:r>
            <a:r>
              <a:rPr lang="en-IN" sz="1600" dirty="0" err="1"/>
              <a:t>mri</a:t>
            </a:r>
            <a:r>
              <a:rPr lang="en-IN" sz="1600" dirty="0"/>
              <a:t> with machine-learning or deep-learning in the detection, grading, and characterization of prostate cancer: a systematic review’, Diagnostics 12(4), 799.</a:t>
            </a:r>
          </a:p>
          <a:p>
            <a:r>
              <a:rPr lang="en-IN" sz="1600" dirty="0"/>
              <a:t>NIBIB (n.d.), ‘Magnetic resonance imaging (</a:t>
            </a:r>
            <a:r>
              <a:rPr lang="en-IN" sz="1600" dirty="0" err="1"/>
              <a:t>mri</a:t>
            </a:r>
            <a:r>
              <a:rPr lang="en-IN" sz="1600" dirty="0"/>
              <a:t>)’, https://www.nibib.nih.gov/science-education/science-topics/magnetic-resonance-imaging-mri. Accessed: 15.06.2024.</a:t>
            </a:r>
          </a:p>
          <a:p>
            <a:r>
              <a:rPr lang="en-IN" sz="1600" dirty="0" err="1"/>
              <a:t>Opengenus</a:t>
            </a:r>
            <a:r>
              <a:rPr lang="en-IN" sz="1600" dirty="0"/>
              <a:t> (n.d.), ‘Inception v3 model architecture’, https://iq.opengenus.org/inception-v3-model-architecture/. Accessed: 20.07.2024.</a:t>
            </a:r>
          </a:p>
          <a:p>
            <a:r>
              <a:rPr lang="en-IN" sz="1600" dirty="0"/>
              <a:t>Pecoraro, M., Messina, E., </a:t>
            </a:r>
            <a:r>
              <a:rPr lang="en-IN" sz="1600" dirty="0" err="1"/>
              <a:t>Bicchetti</a:t>
            </a:r>
            <a:r>
              <a:rPr lang="en-IN" sz="1600" dirty="0"/>
              <a:t>, M., </a:t>
            </a:r>
            <a:r>
              <a:rPr lang="en-IN" sz="1600" dirty="0" err="1"/>
              <a:t>Carnicelli</a:t>
            </a:r>
            <a:r>
              <a:rPr lang="en-IN" sz="1600" dirty="0"/>
              <a:t>, G., Del Monte, M., </a:t>
            </a:r>
            <a:r>
              <a:rPr lang="en-IN" sz="1600" dirty="0" err="1"/>
              <a:t>Iorio</a:t>
            </a:r>
            <a:r>
              <a:rPr lang="en-IN" sz="1600" dirty="0"/>
              <a:t>, B., La Torre, G., Catalano, C. and </a:t>
            </a:r>
            <a:r>
              <a:rPr lang="en-IN" sz="1600" dirty="0" err="1"/>
              <a:t>Panebianco</a:t>
            </a:r>
            <a:r>
              <a:rPr lang="en-IN" sz="1600" dirty="0"/>
              <a:t>, V. (2021), ‘The future direction of imaging in prostate cancer: </a:t>
            </a:r>
            <a:r>
              <a:rPr lang="en-IN" sz="1600" dirty="0" err="1"/>
              <a:t>Mri</a:t>
            </a:r>
            <a:r>
              <a:rPr lang="en-IN" sz="1600" dirty="0"/>
              <a:t> with or without contrast injection’, Andrology 9(5), 1429–1443.</a:t>
            </a:r>
          </a:p>
          <a:p>
            <a:r>
              <a:rPr lang="en-IN" sz="1600" dirty="0" err="1"/>
              <a:t>Pellicer</a:t>
            </a:r>
            <a:r>
              <a:rPr lang="en-IN" sz="1600" dirty="0"/>
              <a:t>-Valero, O. J., </a:t>
            </a:r>
            <a:r>
              <a:rPr lang="en-IN" sz="1600" dirty="0" err="1"/>
              <a:t>Marenco</a:t>
            </a:r>
            <a:r>
              <a:rPr lang="en-IN" sz="1600" dirty="0"/>
              <a:t> Jimenez, J. L., Gonzalez-Perez, V., Casanova Ramon-Borja, J. L., </a:t>
            </a:r>
            <a:r>
              <a:rPr lang="en-IN" sz="1600" dirty="0" err="1"/>
              <a:t>Mart´ın</a:t>
            </a:r>
            <a:r>
              <a:rPr lang="en-IN" sz="1600" dirty="0"/>
              <a:t> </a:t>
            </a:r>
            <a:r>
              <a:rPr lang="en-IN" sz="1600" dirty="0" err="1"/>
              <a:t>Garc´ıa</a:t>
            </a:r>
            <a:r>
              <a:rPr lang="en-IN" sz="1600" dirty="0"/>
              <a:t>, I., Barrios Benito, M., </a:t>
            </a:r>
            <a:r>
              <a:rPr lang="en-IN" sz="1600" dirty="0" err="1"/>
              <a:t>Pelechano</a:t>
            </a:r>
            <a:r>
              <a:rPr lang="en-IN" sz="1600" dirty="0"/>
              <a:t> Gomez, P., Rubio-Briones, J., </a:t>
            </a:r>
            <a:r>
              <a:rPr lang="en-IN" sz="1600" dirty="0" err="1"/>
              <a:t>Rup´erez</a:t>
            </a:r>
            <a:r>
              <a:rPr lang="en-IN" sz="1600" dirty="0"/>
              <a:t>, M. J. and </a:t>
            </a:r>
            <a:r>
              <a:rPr lang="en-IN" sz="1600" dirty="0" err="1"/>
              <a:t>Mart´ın</a:t>
            </a:r>
            <a:r>
              <a:rPr lang="en-IN" sz="1600" dirty="0"/>
              <a:t>-Guerrero, J. D. (2022), ‘Deep learning for fully automatic detection, segmentation, and </a:t>
            </a:r>
            <a:r>
              <a:rPr lang="en-IN" sz="1600" dirty="0" err="1"/>
              <a:t>gleason</a:t>
            </a:r>
            <a:r>
              <a:rPr lang="en-IN" sz="1600" dirty="0"/>
              <a:t> grade estimation of prostate cancer in multiparametric magnetic resonance images’, Scientific reports 12(1), 2975.</a:t>
            </a:r>
          </a:p>
          <a:p>
            <a:r>
              <a:rPr lang="en-IN" sz="1600" dirty="0"/>
              <a:t>PI-CAI (n.d.), ‘The pi-</a:t>
            </a:r>
            <a:r>
              <a:rPr lang="en-IN" sz="1600" dirty="0" err="1"/>
              <a:t>cai</a:t>
            </a:r>
            <a:r>
              <a:rPr lang="en-IN" sz="1600" dirty="0"/>
              <a:t> challenge’, https://pi-cai.grand-challenge.org/. Accessed: 15.06.2024.</a:t>
            </a:r>
          </a:p>
          <a:p>
            <a:r>
              <a:rPr lang="en-IN" sz="1600" dirty="0" err="1"/>
              <a:t>ProstateX</a:t>
            </a:r>
            <a:r>
              <a:rPr lang="en-IN" sz="1600" dirty="0"/>
              <a:t> (n.d.), ‘</a:t>
            </a:r>
            <a:r>
              <a:rPr lang="en-IN" sz="1600" dirty="0" err="1"/>
              <a:t>Prostatex</a:t>
            </a:r>
            <a:r>
              <a:rPr lang="en-IN" sz="1600" dirty="0"/>
              <a:t>’, https://prostatex.grand-challenge.org/. Accessed:15.06.2024.</a:t>
            </a:r>
          </a:p>
          <a:p>
            <a:r>
              <a:rPr lang="en-IN" sz="1600" dirty="0" err="1"/>
              <a:t>RadiologyAssistant</a:t>
            </a:r>
            <a:r>
              <a:rPr lang="en-IN" sz="1600" dirty="0"/>
              <a:t> (n.d.), ‘Prostate cancer - pi-rads v2.1’, https://radiologyassistant.nl/abdomen/prostate/prostate-cancer-pi-rads-v2-1.Accessed: 03.07.2024. xiii,.</a:t>
            </a:r>
          </a:p>
        </p:txBody>
      </p:sp>
    </p:spTree>
    <p:extLst>
      <p:ext uri="{BB962C8B-B14F-4D97-AF65-F5344CB8AC3E}">
        <p14:creationId xmlns:p14="http://schemas.microsoft.com/office/powerpoint/2010/main" val="981891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537580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07" y="69068"/>
            <a:ext cx="8911687" cy="752745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7B273-116A-FE41-4D8F-5344DC2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083" y="746235"/>
            <a:ext cx="9896529" cy="5958614"/>
          </a:xfrm>
        </p:spPr>
        <p:txBody>
          <a:bodyPr>
            <a:normAutofit fontScale="85000" lnSpcReduction="10000"/>
          </a:bodyPr>
          <a:lstStyle/>
          <a:p>
            <a:r>
              <a:rPr lang="en-IN" sz="1600" dirty="0" err="1"/>
              <a:t>Radiopaedia</a:t>
            </a:r>
            <a:r>
              <a:rPr lang="en-IN" sz="1600" dirty="0"/>
              <a:t> (</a:t>
            </a:r>
            <a:r>
              <a:rPr lang="en-IN" sz="1600" dirty="0" err="1"/>
              <a:t>n.d.a</a:t>
            </a:r>
            <a:r>
              <a:rPr lang="en-IN" sz="1600" dirty="0"/>
              <a:t>), ‘Apparent diffusion coefficient’, https://radiopaedia.org/articles/apparent-diffusion-coefficient-1. Accessed: 04.07.2024.</a:t>
            </a:r>
          </a:p>
          <a:p>
            <a:r>
              <a:rPr lang="en-IN" sz="1600" dirty="0" err="1"/>
              <a:t>Radiopaedia</a:t>
            </a:r>
            <a:r>
              <a:rPr lang="en-IN" sz="1600" dirty="0"/>
              <a:t> (</a:t>
            </a:r>
            <a:r>
              <a:rPr lang="en-IN" sz="1600" dirty="0" err="1"/>
              <a:t>n.d.b</a:t>
            </a:r>
            <a:r>
              <a:rPr lang="en-IN" sz="1600" dirty="0"/>
              <a:t>), ‘Diffusion-weighted imaging’, https://radiopaedia.org/articles/diffusion-weighted-imaging-2. Accessed: 04.07.2024.</a:t>
            </a:r>
          </a:p>
          <a:p>
            <a:r>
              <a:rPr lang="en-IN" sz="1600" dirty="0" err="1"/>
              <a:t>Radiopaedia</a:t>
            </a:r>
            <a:r>
              <a:rPr lang="en-IN" sz="1600" dirty="0"/>
              <a:t> (</a:t>
            </a:r>
            <a:r>
              <a:rPr lang="en-IN" sz="1600" dirty="0" err="1"/>
              <a:t>n.d.c</a:t>
            </a:r>
            <a:r>
              <a:rPr lang="en-IN" sz="1600" dirty="0"/>
              <a:t>), ‘T2 weighted image’, https://radiopaedia.org/articles/t2-weighted-image. Accessed: 04.07.2024.</a:t>
            </a:r>
          </a:p>
          <a:p>
            <a:r>
              <a:rPr lang="en-IN" sz="1600" dirty="0" err="1"/>
              <a:t>Roboflow</a:t>
            </a:r>
            <a:r>
              <a:rPr lang="en-IN" sz="1600" dirty="0"/>
              <a:t> (n.d.), ‘What is resnet-50?’, https://blog.roboflow.com/what-is-resnet-50/. Accessed: 21.07.2024.</a:t>
            </a:r>
          </a:p>
          <a:p>
            <a:r>
              <a:rPr lang="en-IN" sz="1600" dirty="0" err="1"/>
              <a:t>Russakovsky</a:t>
            </a:r>
            <a:r>
              <a:rPr lang="en-IN" sz="1600" dirty="0"/>
              <a:t>, O., Deng, J., Su, H., Krause, J., Satheesh, S., Ma, S., Huang, Z., </a:t>
            </a:r>
            <a:r>
              <a:rPr lang="en-IN" sz="1600" dirty="0" err="1"/>
              <a:t>Karpathy</a:t>
            </a:r>
            <a:r>
              <a:rPr lang="en-IN" sz="1600" dirty="0"/>
              <a:t>, A., Khosla, A., Bernstein, M., Berg, A. C. and Fei-Fei, L. (2015), ‘ImageNet Large Scale Visual Recognition Challenge’, International Journal of Computer Vision (IJCV) 115(3), 211–252.</a:t>
            </a:r>
          </a:p>
          <a:p>
            <a:r>
              <a:rPr lang="en-IN" sz="1600" dirty="0"/>
              <a:t>Saha, A., </a:t>
            </a:r>
            <a:r>
              <a:rPr lang="en-IN" sz="1600" dirty="0" err="1"/>
              <a:t>Bosma</a:t>
            </a:r>
            <a:r>
              <a:rPr lang="en-IN" sz="1600" dirty="0"/>
              <a:t>, J. S., </a:t>
            </a:r>
            <a:r>
              <a:rPr lang="en-IN" sz="1600" dirty="0" err="1"/>
              <a:t>Twilt</a:t>
            </a:r>
            <a:r>
              <a:rPr lang="en-IN" sz="1600" dirty="0"/>
              <a:t>, J. J., van </a:t>
            </a:r>
            <a:r>
              <a:rPr lang="en-IN" sz="1600" dirty="0" err="1"/>
              <a:t>Ginneken</a:t>
            </a:r>
            <a:r>
              <a:rPr lang="en-IN" sz="1600" dirty="0"/>
              <a:t>, B., </a:t>
            </a:r>
            <a:r>
              <a:rPr lang="en-IN" sz="1600" dirty="0" err="1"/>
              <a:t>Bjartell</a:t>
            </a:r>
            <a:r>
              <a:rPr lang="en-IN" sz="1600" dirty="0"/>
              <a:t>, A., </a:t>
            </a:r>
            <a:r>
              <a:rPr lang="en-IN" sz="1600" dirty="0" err="1"/>
              <a:t>Padhani</a:t>
            </a:r>
            <a:r>
              <a:rPr lang="en-IN" sz="1600" dirty="0"/>
              <a:t>, A. R., </a:t>
            </a:r>
            <a:r>
              <a:rPr lang="en-IN" sz="1600" dirty="0" err="1"/>
              <a:t>Bonekamp</a:t>
            </a:r>
            <a:r>
              <a:rPr lang="en-IN" sz="1600" dirty="0"/>
              <a:t>, D., </a:t>
            </a:r>
            <a:r>
              <a:rPr lang="en-IN" sz="1600" dirty="0" err="1"/>
              <a:t>Villeirs</a:t>
            </a:r>
            <a:r>
              <a:rPr lang="en-IN" sz="1600" dirty="0"/>
              <a:t>, G., Salomon, G., </a:t>
            </a:r>
            <a:r>
              <a:rPr lang="en-IN" sz="1600" dirty="0" err="1"/>
              <a:t>Giannarini</a:t>
            </a:r>
            <a:r>
              <a:rPr lang="en-IN" sz="1600" dirty="0"/>
              <a:t>, G. et al. (2024), ‘Artificial intelligence and radiologists in prostate cancer detection on </a:t>
            </a:r>
            <a:r>
              <a:rPr lang="en-IN" sz="1600" dirty="0" err="1"/>
              <a:t>mri</a:t>
            </a:r>
            <a:r>
              <a:rPr lang="en-IN" sz="1600" dirty="0"/>
              <a:t> (pi-</a:t>
            </a:r>
            <a:r>
              <a:rPr lang="en-IN" sz="1600" dirty="0" err="1"/>
              <a:t>cai</a:t>
            </a:r>
            <a:r>
              <a:rPr lang="en-IN" sz="1600" dirty="0"/>
              <a:t>): an international, paired, non-inferiority, confirmatory study’, The Lancet Oncology.</a:t>
            </a:r>
          </a:p>
          <a:p>
            <a:r>
              <a:rPr lang="en-IN" sz="1600" dirty="0" err="1"/>
              <a:t>Sciencedirect</a:t>
            </a:r>
            <a:r>
              <a:rPr lang="en-IN" sz="1600" dirty="0"/>
              <a:t> (n.d.), ‘Inception v3’, https://www.sciencedirect.com/topics/computer-science/inception-v3. Accessed: 20.07.2024.</a:t>
            </a:r>
          </a:p>
          <a:p>
            <a:r>
              <a:rPr lang="en-IN" sz="1600" dirty="0"/>
              <a:t>Simplilearn (</a:t>
            </a:r>
            <a:r>
              <a:rPr lang="en-IN" sz="1600" dirty="0" err="1"/>
              <a:t>n.d.a</a:t>
            </a:r>
            <a:r>
              <a:rPr lang="en-IN" sz="1600" dirty="0"/>
              <a:t>), ‘Convolutional neural network tutorial’, https://www.simplilearn.com/tutorials/deep-learning-tutorial/convolutional-neural-network. Accessed: 17.07.2024.</a:t>
            </a:r>
          </a:p>
          <a:p>
            <a:r>
              <a:rPr lang="en-IN" sz="1600" dirty="0"/>
              <a:t>Simplilearn (</a:t>
            </a:r>
            <a:r>
              <a:rPr lang="en-IN" sz="1600" dirty="0" err="1"/>
              <a:t>n.d.b</a:t>
            </a:r>
            <a:r>
              <a:rPr lang="en-IN" sz="1600" dirty="0"/>
              <a:t>), ‘Top 10 deep learning algorithms you should know in 2024’, https://www.simplilearn.com/tutorials/deep-learning-tutorial/deep-learning-algorithm#how_deep_learning_algorithms_work. Accessed: 16.07.2024.</a:t>
            </a:r>
          </a:p>
          <a:p>
            <a:r>
              <a:rPr lang="en-IN" sz="1600" dirty="0" err="1"/>
              <a:t>spiceworks</a:t>
            </a:r>
            <a:r>
              <a:rPr lang="en-IN" sz="1600" dirty="0"/>
              <a:t> (n.d.), ‘What is logistic regression? equation, assumptions, types, and best practices’, https://www.spiceworks.com/tech/artificial-intelligence/articles/what-is-logistic-regression/. Accessed: 13.07.2024.</a:t>
            </a:r>
          </a:p>
        </p:txBody>
      </p:sp>
    </p:spTree>
    <p:extLst>
      <p:ext uri="{BB962C8B-B14F-4D97-AF65-F5344CB8AC3E}">
        <p14:creationId xmlns:p14="http://schemas.microsoft.com/office/powerpoint/2010/main" val="4175387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537580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07" y="69068"/>
            <a:ext cx="8911687" cy="752745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7B273-116A-FE41-4D8F-5344DC26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083" y="746235"/>
            <a:ext cx="9896529" cy="5958614"/>
          </a:xfrm>
        </p:spPr>
        <p:txBody>
          <a:bodyPr>
            <a:normAutofit/>
          </a:bodyPr>
          <a:lstStyle/>
          <a:p>
            <a:r>
              <a:rPr lang="en-IN" sz="1600" dirty="0"/>
              <a:t>Srigley, J. R., Delahunt, B., </a:t>
            </a:r>
            <a:r>
              <a:rPr lang="en-IN" sz="1600" dirty="0" err="1"/>
              <a:t>Egevad</a:t>
            </a:r>
            <a:r>
              <a:rPr lang="en-IN" sz="1600" dirty="0"/>
              <a:t>, L., </a:t>
            </a:r>
            <a:r>
              <a:rPr lang="en-IN" sz="1600" dirty="0" err="1"/>
              <a:t>Samaratunga</a:t>
            </a:r>
            <a:r>
              <a:rPr lang="en-IN" sz="1600" dirty="0"/>
              <a:t>, H., Yaxley, J. and Evans, A. J. (2016), ‘One is the new six: The international society of urological pathology (</a:t>
            </a:r>
            <a:r>
              <a:rPr lang="en-IN" sz="1600" dirty="0" err="1"/>
              <a:t>isup</a:t>
            </a:r>
            <a:r>
              <a:rPr lang="en-IN" sz="1600" dirty="0"/>
              <a:t>) patient-focused approach to </a:t>
            </a:r>
            <a:r>
              <a:rPr lang="en-IN" sz="1600" dirty="0" err="1"/>
              <a:t>gleason</a:t>
            </a:r>
            <a:r>
              <a:rPr lang="en-IN" sz="1600" dirty="0"/>
              <a:t> grading’, Canadian Urological Association Journal 10(9-10), 339.</a:t>
            </a:r>
          </a:p>
          <a:p>
            <a:r>
              <a:rPr lang="en-IN" sz="1600" dirty="0" err="1"/>
              <a:t>Szegedy</a:t>
            </a:r>
            <a:r>
              <a:rPr lang="en-IN" sz="1600" dirty="0"/>
              <a:t>, C., </a:t>
            </a:r>
            <a:r>
              <a:rPr lang="en-IN" sz="1600" dirty="0" err="1"/>
              <a:t>Vanhoucke</a:t>
            </a:r>
            <a:r>
              <a:rPr lang="en-IN" sz="1600" dirty="0"/>
              <a:t>, V., </a:t>
            </a:r>
            <a:r>
              <a:rPr lang="en-IN" sz="1600" dirty="0" err="1"/>
              <a:t>Ioffe</a:t>
            </a:r>
            <a:r>
              <a:rPr lang="en-IN" sz="1600" dirty="0"/>
              <a:t>, S., </a:t>
            </a:r>
            <a:r>
              <a:rPr lang="en-IN" sz="1600" dirty="0" err="1"/>
              <a:t>Shlens</a:t>
            </a:r>
            <a:r>
              <a:rPr lang="en-IN" sz="1600" dirty="0"/>
              <a:t>, J. and </a:t>
            </a:r>
            <a:r>
              <a:rPr lang="en-IN" sz="1600" dirty="0" err="1"/>
              <a:t>Wojna</a:t>
            </a:r>
            <a:r>
              <a:rPr lang="en-IN" sz="1600" dirty="0"/>
              <a:t>, Z. (2016), Rethinking the inception architecture for computer vision, in ‘Proceedings of the IEEE conference on computer vision and pattern recognition’, pp. 2818–2826.</a:t>
            </a:r>
          </a:p>
          <a:p>
            <a:r>
              <a:rPr lang="en-IN" sz="1600" dirty="0"/>
              <a:t>Talaat, F. M., El-</a:t>
            </a:r>
            <a:r>
              <a:rPr lang="en-IN" sz="1600" dirty="0" err="1"/>
              <a:t>Sappagh</a:t>
            </a:r>
            <a:r>
              <a:rPr lang="en-IN" sz="1600" dirty="0"/>
              <a:t>, S., </a:t>
            </a:r>
            <a:r>
              <a:rPr lang="en-IN" sz="1600" dirty="0" err="1"/>
              <a:t>Alnowaiser</a:t>
            </a:r>
            <a:r>
              <a:rPr lang="en-IN" sz="1600" dirty="0"/>
              <a:t>, K. and Hassan, E. (2024), ‘Improved prostate cancer diagnosis using a modified resnet50-based deep learning architecture’, BMC Medical Informatics and Decision Making 24(1), 23.</a:t>
            </a:r>
          </a:p>
          <a:p>
            <a:r>
              <a:rPr lang="en-IN" sz="1600" dirty="0" err="1"/>
              <a:t>Turkbey</a:t>
            </a:r>
            <a:r>
              <a:rPr lang="en-IN" sz="1600" dirty="0"/>
              <a:t>, B., </a:t>
            </a:r>
            <a:r>
              <a:rPr lang="en-IN" sz="1600" dirty="0" err="1"/>
              <a:t>Rosenkrantz</a:t>
            </a:r>
            <a:r>
              <a:rPr lang="en-IN" sz="1600" dirty="0"/>
              <a:t>, A. B., Haider, M. A., </a:t>
            </a:r>
            <a:r>
              <a:rPr lang="en-IN" sz="1600" dirty="0" err="1"/>
              <a:t>Padhani</a:t>
            </a:r>
            <a:r>
              <a:rPr lang="en-IN" sz="1600" dirty="0"/>
              <a:t>, A. R., </a:t>
            </a:r>
            <a:r>
              <a:rPr lang="en-IN" sz="1600" dirty="0" err="1"/>
              <a:t>Villeirs</a:t>
            </a:r>
            <a:r>
              <a:rPr lang="en-IN" sz="1600" dirty="0"/>
              <a:t>, G., Macura, K. J., </a:t>
            </a:r>
            <a:r>
              <a:rPr lang="en-IN" sz="1600" dirty="0" err="1"/>
              <a:t>Tempany</a:t>
            </a:r>
            <a:r>
              <a:rPr lang="en-IN" sz="1600" dirty="0"/>
              <a:t>, C. M., </a:t>
            </a:r>
            <a:r>
              <a:rPr lang="en-IN" sz="1600" dirty="0" err="1"/>
              <a:t>Choyke</a:t>
            </a:r>
            <a:r>
              <a:rPr lang="en-IN" sz="1600" dirty="0"/>
              <a:t>, P. L., </a:t>
            </a:r>
            <a:r>
              <a:rPr lang="en-IN" sz="1600" dirty="0" err="1"/>
              <a:t>Cornud</a:t>
            </a:r>
            <a:r>
              <a:rPr lang="en-IN" sz="1600" dirty="0"/>
              <a:t>, F., Margolis, D. J. et al. (2019), ‘Prostate imaging reporting and data system version 2.1: 2019 update of prostate imaging reporting and data system version 2’, European urology 76(3), 340–351. </a:t>
            </a:r>
          </a:p>
          <a:p>
            <a:r>
              <a:rPr lang="en-IN" sz="1600" dirty="0"/>
              <a:t>Wang, Z., Liu, C., Cheng, D., Wang, L., Yang, X. and Cheng, K.-T. (2018), ‘Automated detection of clinically significant prostate cancer in </a:t>
            </a:r>
            <a:r>
              <a:rPr lang="en-IN" sz="1600" dirty="0" err="1"/>
              <a:t>mp-mri</a:t>
            </a:r>
            <a:r>
              <a:rPr lang="en-IN" sz="1600" dirty="0"/>
              <a:t> images based on an </a:t>
            </a:r>
            <a:r>
              <a:rPr lang="en-IN" sz="1600" dirty="0" err="1"/>
              <a:t>endto</a:t>
            </a:r>
            <a:r>
              <a:rPr lang="en-IN" sz="1600" dirty="0"/>
              <a:t>-end deep neural network’, IEEE transactions on medical imaging 37(5), 1127–1139.</a:t>
            </a:r>
          </a:p>
        </p:txBody>
      </p:sp>
    </p:spTree>
    <p:extLst>
      <p:ext uri="{BB962C8B-B14F-4D97-AF65-F5344CB8AC3E}">
        <p14:creationId xmlns:p14="http://schemas.microsoft.com/office/powerpoint/2010/main" val="3301589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537580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486" y="1992461"/>
            <a:ext cx="8911687" cy="752745"/>
          </a:xfrm>
        </p:spPr>
        <p:txBody>
          <a:bodyPr>
            <a:noAutofit/>
          </a:bodyPr>
          <a:lstStyle/>
          <a:p>
            <a:r>
              <a:rPr lang="en-IN" sz="6000" dirty="0"/>
              <a:t>Thank You!</a:t>
            </a:r>
            <a:br>
              <a:rPr lang="en-IN" sz="6000" dirty="0"/>
            </a:br>
            <a:br>
              <a:rPr lang="en-IN" sz="6000" dirty="0"/>
            </a:br>
            <a:r>
              <a:rPr lang="en-IN" sz="6000" dirty="0"/>
              <a:t>		Q &amp; A</a:t>
            </a:r>
          </a:p>
        </p:txBody>
      </p:sp>
    </p:spTree>
    <p:extLst>
      <p:ext uri="{BB962C8B-B14F-4D97-AF65-F5344CB8AC3E}">
        <p14:creationId xmlns:p14="http://schemas.microsoft.com/office/powerpoint/2010/main" val="3361583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537580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162" y="0"/>
            <a:ext cx="8911687" cy="752745"/>
          </a:xfrm>
        </p:spPr>
        <p:txBody>
          <a:bodyPr>
            <a:noAutofit/>
          </a:bodyPr>
          <a:lstStyle/>
          <a:p>
            <a:r>
              <a:rPr lang="en-IN" dirty="0"/>
              <a:t>Appendix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7C112-6961-350F-F541-6B6C97EC9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1456503"/>
            <a:ext cx="4210050" cy="2809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C98195-BA88-0A56-F6D1-3F64A6F6F00B}"/>
              </a:ext>
            </a:extLst>
          </p:cNvPr>
          <p:cNvSpPr txBox="1"/>
          <p:nvPr/>
        </p:nvSpPr>
        <p:spPr>
          <a:xfrm>
            <a:off x="3990975" y="4540827"/>
            <a:ext cx="4210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Table: ISUP Grades and Lesion Gleason Score and Gleason Patterns (Source: </a:t>
            </a:r>
            <a:r>
              <a:rPr lang="en-IN" sz="1600" b="1" dirty="0"/>
              <a:t>https://radiopaedia.org/cases/isup-prostate-cancer-grade-groups-table-1#image-45080910</a:t>
            </a:r>
            <a:r>
              <a:rPr lang="en-I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2644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4C67A-E326-3CD0-5AF2-5420A0B4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5375806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9D1AD-89C0-4B31-C020-923C444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162" y="0"/>
            <a:ext cx="8911687" cy="752745"/>
          </a:xfrm>
        </p:spPr>
        <p:txBody>
          <a:bodyPr>
            <a:noAutofit/>
          </a:bodyPr>
          <a:lstStyle/>
          <a:p>
            <a:r>
              <a:rPr lang="en-IN" dirty="0"/>
              <a:t>Appendix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BF726BF-D360-D449-6806-47D2C773F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5" y="1888119"/>
            <a:ext cx="10569856" cy="1463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66A590-3529-1B96-F528-4BB5B1EC07F5}"/>
              </a:ext>
            </a:extLst>
          </p:cNvPr>
          <p:cNvSpPr txBox="1"/>
          <p:nvPr/>
        </p:nvSpPr>
        <p:spPr>
          <a:xfrm>
            <a:off x="4345858" y="3617935"/>
            <a:ext cx="457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Fig. </a:t>
            </a:r>
            <a:r>
              <a:rPr lang="en-IN" sz="1600" b="1" dirty="0" err="1"/>
              <a:t>Dataframe</a:t>
            </a:r>
            <a:r>
              <a:rPr lang="en-IN" sz="1600" b="1" dirty="0"/>
              <a:t> with number of slices</a:t>
            </a:r>
          </a:p>
        </p:txBody>
      </p:sp>
    </p:spTree>
    <p:extLst>
      <p:ext uri="{BB962C8B-B14F-4D97-AF65-F5344CB8AC3E}">
        <p14:creationId xmlns:p14="http://schemas.microsoft.com/office/powerpoint/2010/main" val="377619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DF467F-B375-207E-E2A1-8C663D5F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2" y="5246700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2D1F8-75BA-9BE9-3FDE-BEB220C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F24E-B388-8E08-C5BA-D252852A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an Artificial Intelligence model that can enhance diagnostic accuracy of clinically significant prostate cancer using an ensemble model trained on a multimodal dataset.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2B9282-07B7-CADF-F60A-7274CA3EEB50}"/>
              </a:ext>
            </a:extLst>
          </p:cNvPr>
          <p:cNvSpPr txBox="1">
            <a:spLocks/>
          </p:cNvSpPr>
          <p:nvPr/>
        </p:nvSpPr>
        <p:spPr>
          <a:xfrm>
            <a:off x="2536660" y="4782781"/>
            <a:ext cx="8915400" cy="145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we enhance the accuracy of Artificial Intelligence models for Prostate Cancer Diagnosis using a multimodal dataset, fine-tuning, and ensemble techniques?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FAF048-FFAE-42B1-BA2F-40A1AF8CF60E}"/>
              </a:ext>
            </a:extLst>
          </p:cNvPr>
          <p:cNvSpPr txBox="1">
            <a:spLocks/>
          </p:cNvSpPr>
          <p:nvPr/>
        </p:nvSpPr>
        <p:spPr>
          <a:xfrm>
            <a:off x="2589212" y="358277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Research Question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226AA-C1A5-FCD7-C7A3-66BA84496019}"/>
              </a:ext>
            </a:extLst>
          </p:cNvPr>
          <p:cNvSpPr txBox="1">
            <a:spLocks/>
          </p:cNvSpPr>
          <p:nvPr/>
        </p:nvSpPr>
        <p:spPr>
          <a:xfrm>
            <a:off x="1640156" y="98592"/>
            <a:ext cx="8911687" cy="6183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Chapter 1 -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7482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DF467F-B375-207E-E2A1-8C663D5F4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2" y="5246700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2D1F8-75BA-9BE9-3FDE-BEB220C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312" y="46041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F24E-B388-8E08-C5BA-D252852A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407" y="1639614"/>
            <a:ext cx="9055702" cy="49361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1 – INTRODUCTION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2 – LITERATURE REVIEW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4" action="ppaction://hlinksldjump"/>
              </a:rPr>
              <a:t>State of the Art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5" action="ppaction://hlinksldjump"/>
              </a:rPr>
              <a:t>Current Gaps in Research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3 – METHODOLOGY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4 – RESULTS AND DISCUSSION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5 – 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86963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DF467F-B375-207E-E2A1-8C663D5F4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2" y="5246700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2D1F8-75BA-9BE9-3FDE-BEB220C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State of the Art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FAF048-FFAE-42B1-BA2F-40A1AF8CF60E}"/>
              </a:ext>
            </a:extLst>
          </p:cNvPr>
          <p:cNvSpPr txBox="1">
            <a:spLocks/>
          </p:cNvSpPr>
          <p:nvPr/>
        </p:nvSpPr>
        <p:spPr>
          <a:xfrm>
            <a:off x="2589212" y="358277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226AA-C1A5-FCD7-C7A3-66BA84496019}"/>
              </a:ext>
            </a:extLst>
          </p:cNvPr>
          <p:cNvSpPr txBox="1">
            <a:spLocks/>
          </p:cNvSpPr>
          <p:nvPr/>
        </p:nvSpPr>
        <p:spPr>
          <a:xfrm>
            <a:off x="1640156" y="98592"/>
            <a:ext cx="8911687" cy="6183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Chapter 2 – LITERATURE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809A1-A09E-DBD8-02FB-A7D4F4F84A2F}"/>
              </a:ext>
            </a:extLst>
          </p:cNvPr>
          <p:cNvSpPr txBox="1"/>
          <p:nvPr/>
        </p:nvSpPr>
        <p:spPr>
          <a:xfrm>
            <a:off x="1429406" y="1715457"/>
            <a:ext cx="10762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The Prostate Cancer Detection Model (PCDM) for prostate cancer automatic diagnosis.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PCDM uses a modified ResNet50-based architecture incorporating dual optimizers and a faster R-CNN.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High rates of </a:t>
            </a:r>
            <a:r>
              <a:rPr lang="en-US" b="1" dirty="0"/>
              <a:t>sensitivity, specificity, precision,</a:t>
            </a:r>
            <a:r>
              <a:rPr lang="en-US" dirty="0"/>
              <a:t> and </a:t>
            </a:r>
            <a:r>
              <a:rPr lang="en-US" b="1" dirty="0"/>
              <a:t>accuracy</a:t>
            </a:r>
            <a:r>
              <a:rPr lang="en-US" dirty="0"/>
              <a:t> were attained by the PCDM, which were </a:t>
            </a:r>
            <a:r>
              <a:rPr lang="en-US" b="1" dirty="0"/>
              <a:t>97.40%, 97.09%, 97.56%, </a:t>
            </a:r>
            <a:r>
              <a:rPr lang="en-US" dirty="0"/>
              <a:t>and</a:t>
            </a:r>
            <a:r>
              <a:rPr lang="en-US" b="1" dirty="0"/>
              <a:t> 95.24%</a:t>
            </a:r>
            <a:r>
              <a:rPr lang="en-US" dirty="0"/>
              <a:t>, respectively.</a:t>
            </a:r>
          </a:p>
        </p:txBody>
      </p:sp>
      <p:pic>
        <p:nvPicPr>
          <p:cNvPr id="15" name="Picture 14" descr="A diagram of a network&#10;&#10;Description automatically generated">
            <a:extLst>
              <a:ext uri="{FF2B5EF4-FFF2-40B4-BE49-F238E27FC236}">
                <a16:creationId xmlns:a16="http://schemas.microsoft.com/office/drawing/2014/main" id="{27309B71-4926-2C73-FC08-F31B7720F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693" y="4357399"/>
            <a:ext cx="2972300" cy="1329043"/>
          </a:xfrm>
          <a:prstGeom prst="rect">
            <a:avLst/>
          </a:prstGeom>
        </p:spPr>
      </p:pic>
      <p:pic>
        <p:nvPicPr>
          <p:cNvPr id="17" name="Picture 16" descr="A group of blue rectangular objects with black text&#10;&#10;Description automatically generated">
            <a:extLst>
              <a:ext uri="{FF2B5EF4-FFF2-40B4-BE49-F238E27FC236}">
                <a16:creationId xmlns:a16="http://schemas.microsoft.com/office/drawing/2014/main" id="{A0707300-A7BE-7704-4946-575377DF9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72" y="4351311"/>
            <a:ext cx="3808456" cy="1329043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CECE4685-3842-4751-150E-118CF04BD3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81" y="4290277"/>
            <a:ext cx="3730358" cy="14511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67B562-2665-4D51-D94F-A23E1C03B0CC}"/>
              </a:ext>
            </a:extLst>
          </p:cNvPr>
          <p:cNvSpPr txBox="1"/>
          <p:nvPr/>
        </p:nvSpPr>
        <p:spPr>
          <a:xfrm>
            <a:off x="1490874" y="5797959"/>
            <a:ext cx="3185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2. </a:t>
            </a:r>
            <a:r>
              <a:rPr lang="en-IN" sz="1400" b="1" dirty="0" err="1"/>
              <a:t>ResNet</a:t>
            </a:r>
            <a:r>
              <a:rPr lang="en-IN" sz="1400" b="1" dirty="0"/>
              <a:t> 50 Architecture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D898C8-B86F-3EB8-8909-2E7DD92B6888}"/>
              </a:ext>
            </a:extLst>
          </p:cNvPr>
          <p:cNvSpPr txBox="1"/>
          <p:nvPr/>
        </p:nvSpPr>
        <p:spPr>
          <a:xfrm>
            <a:off x="5129714" y="5801356"/>
            <a:ext cx="3185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3. Inception v3 Architecture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A09446-0B65-AACD-48E2-739C8DFFC9CA}"/>
              </a:ext>
            </a:extLst>
          </p:cNvPr>
          <p:cNvSpPr txBox="1"/>
          <p:nvPr/>
        </p:nvSpPr>
        <p:spPr>
          <a:xfrm>
            <a:off x="9169768" y="5804047"/>
            <a:ext cx="3185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4. 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567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DF467F-B375-207E-E2A1-8C663D5F4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2" y="5246700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2D1F8-75BA-9BE9-3FDE-BEB220C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Current Gaps in Research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2B9282-07B7-CADF-F60A-7274CA3EEB50}"/>
              </a:ext>
            </a:extLst>
          </p:cNvPr>
          <p:cNvSpPr txBox="1">
            <a:spLocks/>
          </p:cNvSpPr>
          <p:nvPr/>
        </p:nvSpPr>
        <p:spPr>
          <a:xfrm>
            <a:off x="2536660" y="4782781"/>
            <a:ext cx="8915400" cy="145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FAF048-FFAE-42B1-BA2F-40A1AF8CF60E}"/>
              </a:ext>
            </a:extLst>
          </p:cNvPr>
          <p:cNvSpPr txBox="1">
            <a:spLocks/>
          </p:cNvSpPr>
          <p:nvPr/>
        </p:nvSpPr>
        <p:spPr>
          <a:xfrm>
            <a:off x="2589212" y="358277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226AA-C1A5-FCD7-C7A3-66BA84496019}"/>
              </a:ext>
            </a:extLst>
          </p:cNvPr>
          <p:cNvSpPr txBox="1">
            <a:spLocks/>
          </p:cNvSpPr>
          <p:nvPr/>
        </p:nvSpPr>
        <p:spPr>
          <a:xfrm>
            <a:off x="1640156" y="98592"/>
            <a:ext cx="8911687" cy="6183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Chapter 2 – LITERATURE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809A1-A09E-DBD8-02FB-A7D4F4F84A2F}"/>
              </a:ext>
            </a:extLst>
          </p:cNvPr>
          <p:cNvSpPr txBox="1"/>
          <p:nvPr/>
        </p:nvSpPr>
        <p:spPr>
          <a:xfrm>
            <a:off x="1355834" y="1242491"/>
            <a:ext cx="107625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AI algorithms can find distinguishing between benign and malignant tumors difficult.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Enhancing CNN architectures may make DL Algorithms more computationally capable.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/>
              <a:t>Addressing By </a:t>
            </a:r>
            <a:r>
              <a:rPr lang="en-US" b="1" dirty="0"/>
              <a:t>Fine-tuning our DL models to achieve better performance.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CNNs are known for being a ’black box’ about how decisions are made.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Due to using tiny datasets, AI techniques exhibit</a:t>
            </a:r>
            <a:r>
              <a:rPr lang="en-IN" dirty="0"/>
              <a:t> </a:t>
            </a:r>
            <a:r>
              <a:rPr lang="en-US"/>
              <a:t>difficulty of </a:t>
            </a:r>
            <a:r>
              <a:rPr lang="en-US" dirty="0"/>
              <a:t>overfitting.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/>
              <a:t>Addressing By </a:t>
            </a:r>
            <a:r>
              <a:rPr lang="en-US" b="1" dirty="0"/>
              <a:t>using a large multimodal dataset with annotated data.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The utility of Deep Learning for </a:t>
            </a:r>
            <a:r>
              <a:rPr lang="en-US" dirty="0" err="1"/>
              <a:t>PCa</a:t>
            </a:r>
            <a:r>
              <a:rPr lang="en-US" dirty="0"/>
              <a:t> diagnosis and therapy will be improved by model and algorithm optimization, the addition of multi-omics data, and the growth of medical database resources.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/>
              <a:t>Addressing By </a:t>
            </a:r>
            <a:r>
              <a:rPr lang="en-US" b="1" dirty="0"/>
              <a:t>using a large multimodal dataset, fine-tuning, transfer learning, and ensemble techniques to enhance the AI model’s diagnostic accuracy.</a:t>
            </a:r>
          </a:p>
        </p:txBody>
      </p:sp>
    </p:spTree>
    <p:extLst>
      <p:ext uri="{BB962C8B-B14F-4D97-AF65-F5344CB8AC3E}">
        <p14:creationId xmlns:p14="http://schemas.microsoft.com/office/powerpoint/2010/main" val="318235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DF467F-B375-207E-E2A1-8C663D5F4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2" y="5246700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2D1F8-75BA-9BE9-3FDE-BEB220C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312" y="46041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F24E-B388-8E08-C5BA-D252852A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331" y="756745"/>
            <a:ext cx="9055702" cy="605521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1 – INTRODUCTION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2 – LITERATURE REVIEW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3 – METHODOLOGY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4" action="ppaction://hlinksldjump"/>
              </a:rPr>
              <a:t>Data Collection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5" action="ppaction://hlinksldjump"/>
              </a:rPr>
              <a:t>Methodology Step 1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6" action="ppaction://hlinksldjump"/>
              </a:rPr>
              <a:t>Methodology Step 2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7" action="ppaction://hlinksldjump"/>
              </a:rPr>
              <a:t>MRI Cancer Imaging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8" action="ppaction://hlinksldjump"/>
              </a:rPr>
              <a:t>Logistic Regression Notebook Results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9" action="ppaction://hlinksldjump"/>
              </a:rPr>
              <a:t>Support Vector Machine Notebook Results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10" action="ppaction://hlinksldjump"/>
              </a:rPr>
              <a:t>Convolutional Neural Network Notebook Results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  <a:latin typeface="+mj-lt"/>
                <a:hlinkClick r:id="rId11" action="ppaction://hlinksldjump"/>
              </a:rPr>
              <a:t>Ensemble Model Building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4 – RESULTS AND DISCUSSION</a:t>
            </a:r>
          </a:p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Chapter 5 – 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80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3395EE-E910-840C-F67E-43514772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2" y="5399713"/>
            <a:ext cx="1066892" cy="1329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BD56BF-1B52-456D-288C-782E5EE5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268" y="746180"/>
            <a:ext cx="8911687" cy="584775"/>
          </a:xfrm>
        </p:spPr>
        <p:txBody>
          <a:bodyPr>
            <a:normAutofit fontScale="90000"/>
          </a:bodyPr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0BE0-CBAC-88C8-1818-D7E2C321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34" y="2377418"/>
            <a:ext cx="5169310" cy="4351338"/>
          </a:xfrm>
        </p:spPr>
        <p:txBody>
          <a:bodyPr>
            <a:noAutofit/>
          </a:bodyPr>
          <a:lstStyle/>
          <a:p>
            <a:r>
              <a:rPr lang="en-US" dirty="0"/>
              <a:t>The dataset used for this thesis was taken from the </a:t>
            </a:r>
            <a:r>
              <a:rPr lang="en-US" b="1" dirty="0"/>
              <a:t>PI-CAI (Prostate Imaging: Cancer AI) challenge</a:t>
            </a:r>
            <a:r>
              <a:rPr lang="en-US" dirty="0"/>
              <a:t> </a:t>
            </a:r>
            <a:r>
              <a:rPr lang="en-US" b="1" i="1" dirty="0"/>
              <a:t>(https://pi-cai.grand-challenge.org/)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Each patient case includes three standard imaging sequences: axial T2W,</a:t>
            </a:r>
            <a:br>
              <a:rPr lang="en-US" dirty="0"/>
            </a:br>
            <a:r>
              <a:rPr lang="en-US" dirty="0"/>
              <a:t>axial DWI, and axial ADC scans. In addition to these, patients may also have sagittal and coronal T2W scans, but they are not mandatory.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CCBBC-B58F-2C52-2F15-1953A2421B98}"/>
              </a:ext>
            </a:extLst>
          </p:cNvPr>
          <p:cNvSpPr txBox="1"/>
          <p:nvPr/>
        </p:nvSpPr>
        <p:spPr>
          <a:xfrm>
            <a:off x="1701123" y="149136"/>
            <a:ext cx="805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Chapter 3 - 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975A4-1F80-747D-7B51-45EB04603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768" y="2331897"/>
            <a:ext cx="4365804" cy="3375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3CA4E1-8577-6455-8D55-C2FD1B51F6D1}"/>
              </a:ext>
            </a:extLst>
          </p:cNvPr>
          <p:cNvSpPr txBox="1"/>
          <p:nvPr/>
        </p:nvSpPr>
        <p:spPr>
          <a:xfrm>
            <a:off x="7659328" y="5957931"/>
            <a:ext cx="374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Fig 5. Class Imbalance for total cases</a:t>
            </a:r>
          </a:p>
        </p:txBody>
      </p:sp>
    </p:spTree>
    <p:extLst>
      <p:ext uri="{BB962C8B-B14F-4D97-AF65-F5344CB8AC3E}">
        <p14:creationId xmlns:p14="http://schemas.microsoft.com/office/powerpoint/2010/main" val="13615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1932</TotalTime>
  <Words>4220</Words>
  <Application>Microsoft Office PowerPoint</Application>
  <PresentationFormat>Widescreen</PresentationFormat>
  <Paragraphs>361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Arial</vt:lpstr>
      <vt:lpstr>Century Gothic</vt:lpstr>
      <vt:lpstr>Wingdings</vt:lpstr>
      <vt:lpstr>Wingdings 3</vt:lpstr>
      <vt:lpstr>Wisp</vt:lpstr>
      <vt:lpstr>Enhancing Prostate Cancer Diagnosis Accuracy with Artificial Intelligence: A Multimodal Approach Using Ensemble Techniques</vt:lpstr>
      <vt:lpstr>Contents</vt:lpstr>
      <vt:lpstr>Chapter 1 - INTRODUCTION</vt:lpstr>
      <vt:lpstr>Problem Statement</vt:lpstr>
      <vt:lpstr>Contents</vt:lpstr>
      <vt:lpstr>State of the Art</vt:lpstr>
      <vt:lpstr>Current Gaps in Research</vt:lpstr>
      <vt:lpstr>Contents</vt:lpstr>
      <vt:lpstr>Data Collection</vt:lpstr>
      <vt:lpstr>Data Visualisations</vt:lpstr>
      <vt:lpstr>Data Visualisations</vt:lpstr>
      <vt:lpstr>Chapter 3 - METHODOLOGY </vt:lpstr>
      <vt:lpstr>Chapter 3 - METHODOLOGY</vt:lpstr>
      <vt:lpstr>MRI Cancer Imaging</vt:lpstr>
      <vt:lpstr>Logistic Regression Notebook</vt:lpstr>
      <vt:lpstr>Evaluating Performance of Logistic Regression Classifier</vt:lpstr>
      <vt:lpstr>Support Vector Machines Notebook</vt:lpstr>
      <vt:lpstr>Evaluating Performance of Support Vector Machines Classifier</vt:lpstr>
      <vt:lpstr>Convolutional Neural Networks Used</vt:lpstr>
      <vt:lpstr>Convolutional Neural Network Notebook</vt:lpstr>
      <vt:lpstr>Evaluating the Performance of the 4 ConvNets</vt:lpstr>
      <vt:lpstr>Ensemble Model Building</vt:lpstr>
      <vt:lpstr>Ensemble Model Accuracy</vt:lpstr>
      <vt:lpstr>Contents</vt:lpstr>
      <vt:lpstr>Chapter 4 – RESULTS AND DISCUSSION</vt:lpstr>
      <vt:lpstr>Contents</vt:lpstr>
      <vt:lpstr>Chapter 5 – CONCLUSION AND RECOMMENDATION</vt:lpstr>
      <vt:lpstr>References</vt:lpstr>
      <vt:lpstr>References</vt:lpstr>
      <vt:lpstr>References</vt:lpstr>
      <vt:lpstr>References</vt:lpstr>
      <vt:lpstr>References</vt:lpstr>
      <vt:lpstr>Thank You!    Q &amp; A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Mihir Sontake</dc:creator>
  <cp:lastModifiedBy>Mihir Sontake</cp:lastModifiedBy>
  <cp:revision>609</cp:revision>
  <dcterms:created xsi:type="dcterms:W3CDTF">2024-07-27T16:25:01Z</dcterms:created>
  <dcterms:modified xsi:type="dcterms:W3CDTF">2024-08-30T14:58:04Z</dcterms:modified>
</cp:coreProperties>
</file>