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4" r:id="rId1"/>
  </p:sldMasterIdLst>
  <p:sldIdLst>
    <p:sldId id="256" r:id="rId2"/>
    <p:sldId id="303" r:id="rId3"/>
    <p:sldId id="257" r:id="rId4"/>
    <p:sldId id="258" r:id="rId5"/>
    <p:sldId id="260" r:id="rId6"/>
    <p:sldId id="261" r:id="rId7"/>
    <p:sldId id="262" r:id="rId8"/>
    <p:sldId id="26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5" r:id="rId17"/>
    <p:sldId id="311" r:id="rId18"/>
    <p:sldId id="312" r:id="rId19"/>
    <p:sldId id="313" r:id="rId20"/>
    <p:sldId id="317" r:id="rId21"/>
    <p:sldId id="316" r:id="rId22"/>
    <p:sldId id="314" r:id="rId23"/>
    <p:sldId id="325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6" r:id="rId32"/>
    <p:sldId id="32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1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1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42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4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5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0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39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5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3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4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8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9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4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5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5B97-89BC-4731-96EA-9912073AB23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88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  <p:sldLayoutId id="2147484247" r:id="rId13"/>
    <p:sldLayoutId id="2147484248" r:id="rId14"/>
    <p:sldLayoutId id="2147484249" r:id="rId15"/>
    <p:sldLayoutId id="2147484250" r:id="rId16"/>
    <p:sldLayoutId id="214748425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ABB1-4EC2-8B6E-CE8D-D3F06BDD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054" y="1066315"/>
            <a:ext cx="8748695" cy="48065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Bankruptcy classification project</a:t>
            </a:r>
            <a:endParaRPr lang="en-IN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E4275-1A8D-F2AE-1278-921BD5D11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7144" y="3954400"/>
            <a:ext cx="3462517" cy="2720799"/>
          </a:xfrm>
        </p:spPr>
        <p:txBody>
          <a:bodyPr>
            <a:norm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 descr="A black and white street sign&#10;&#10;Description automatically generated">
            <a:extLst>
              <a:ext uri="{FF2B5EF4-FFF2-40B4-BE49-F238E27FC236}">
                <a16:creationId xmlns:a16="http://schemas.microsoft.com/office/drawing/2014/main" id="{91FFEAD0-330B-6C33-D6A1-9AFC0770C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4" y="1806464"/>
            <a:ext cx="8748695" cy="39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AE034-A955-38EB-0334-A2C51E92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ABED-1A0D-9E62-8C62-049C9171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Variables with high correlation with bankruptcy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4D710-83A5-BC36-032A-DFB7DBDD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381956"/>
            <a:ext cx="10353761" cy="38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76DB7-73FE-D700-E0C4-E8F35A70A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27B3-E268-289C-315D-C45B1414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Correlation matrix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A9D0F-D0B6-148C-C279-F327DB3A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1705826"/>
            <a:ext cx="10353761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7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992EC-56AF-0F64-3555-0E245A5F7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5181-D61F-CA46-24A4-8E425788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Scatter plots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45FB7-6343-4586-E98D-A3AC8195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2023930"/>
            <a:ext cx="10353761" cy="43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90BB7-1B20-0164-F214-EFA3223E0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14D0-79E2-54DC-FE1A-F8D98784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Scatter plots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9BA6-304B-318D-00CB-EF8B6EA4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1935921"/>
            <a:ext cx="10353760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0BC5-511E-15AE-52F1-56BD56CAE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1100-78AF-36DD-08F9-6646179D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Scatter plots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FFA50-AFAF-50AC-E6C8-CB6C6633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1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1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B175-7E4C-E955-EC52-8F5106835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B424-C9E9-1C2F-A53E-F378B50C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Scatter plots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6E3C0-E4B3-3B0E-37A8-DCE2E432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43112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9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3C49C-CA67-9BAD-3048-106D9913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1833-223F-E0CC-B481-374BD8E5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Scatter plot insights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4C967-12E5-C2F4-41B4-2F8F99F98C09}"/>
              </a:ext>
            </a:extLst>
          </p:cNvPr>
          <p:cNvSpPr txBox="1"/>
          <p:nvPr/>
        </p:nvSpPr>
        <p:spPr>
          <a:xfrm>
            <a:off x="913795" y="1935921"/>
            <a:ext cx="10353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Higher the ROA(A) before interest and % after tax, less chances are the company will be bankrupt.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Higher the ROA(B) before interest and depreciation after tax, less chances are the company will be bankrupt.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Higher the Net Income to Total Assets, less chances are the company will be bankrupt.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Higher the Debt ratio %, more chances are the company will be bankrupt.</a:t>
            </a:r>
          </a:p>
        </p:txBody>
      </p:sp>
    </p:spTree>
    <p:extLst>
      <p:ext uri="{BB962C8B-B14F-4D97-AF65-F5344CB8AC3E}">
        <p14:creationId xmlns:p14="http://schemas.microsoft.com/office/powerpoint/2010/main" val="215891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62F9B-0C46-274A-7118-9EDCD34D6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6A07-FEF1-0BB1-7860-4AF0909E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histograms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8684E-1053-FEFD-1A7B-D3E7B4CD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2"/>
            <a:ext cx="10353761" cy="112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9E9EA-8B62-BA05-11E5-4AA343BA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135550"/>
            <a:ext cx="10364410" cy="112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7B8060-9EB5-092A-3854-4638CD585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4" y="4335179"/>
            <a:ext cx="10364410" cy="1123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6CC20B-1029-CF33-ED06-35CB6E464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44" y="5534808"/>
            <a:ext cx="3711262" cy="9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6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2130D-6789-F41B-6BE7-9BA424479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9261-0F3C-BB80-BDEE-6DD6D937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skewness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23A00-985D-F41C-71C3-C8281E3A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43112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CE7FE-FBDE-5E41-D99B-C38E753BC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F566-BEC7-C67C-0B31-3D427F26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Accounting magnitude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B50C1-90AE-681B-9E1F-5C4B9F67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1"/>
            <a:ext cx="10353761" cy="43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3E4275-1A8D-F2AE-1278-921BD5D11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022" y="964022"/>
            <a:ext cx="7969955" cy="4929955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>
                <a:latin typeface="Verdana" panose="020B0604030504040204" pitchFamily="34" charset="0"/>
                <a:ea typeface="Verdana" panose="020B0604030504040204" pitchFamily="34" charset="0"/>
              </a:rPr>
              <a:t>PROJECT TEAM GROUP 3</a:t>
            </a:r>
          </a:p>
          <a:p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</a:rPr>
              <a:t>Mentors </a:t>
            </a:r>
          </a:p>
          <a:p>
            <a:r>
              <a:rPr lang="en-US" sz="5500" dirty="0">
                <a:latin typeface="Verdana" panose="020B0604030504040204" pitchFamily="34" charset="0"/>
                <a:ea typeface="Verdana" panose="020B0604030504040204" pitchFamily="34" charset="0"/>
              </a:rPr>
              <a:t>Neha</a:t>
            </a:r>
          </a:p>
          <a:p>
            <a:r>
              <a:rPr lang="en-US" sz="5500" dirty="0" err="1">
                <a:latin typeface="Verdana" panose="020B0604030504040204" pitchFamily="34" charset="0"/>
                <a:ea typeface="Verdana" panose="020B0604030504040204" pitchFamily="34" charset="0"/>
              </a:rPr>
              <a:t>Sunkarapelli</a:t>
            </a:r>
            <a:r>
              <a:rPr lang="en-US" sz="5500" dirty="0">
                <a:latin typeface="Verdana" panose="020B0604030504040204" pitchFamily="34" charset="0"/>
                <a:ea typeface="Verdana" panose="020B0604030504040204" pitchFamily="34" charset="0"/>
              </a:rPr>
              <a:t> Mounika</a:t>
            </a:r>
          </a:p>
          <a:p>
            <a:endParaRPr lang="en-US" sz="5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</a:rPr>
              <a:t>Team members </a:t>
            </a: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Siddharth Subhash </a:t>
            </a:r>
            <a:r>
              <a:rPr lang="en-US" sz="5600" dirty="0" err="1">
                <a:latin typeface="Verdana" panose="020B0604030504040204" pitchFamily="34" charset="0"/>
                <a:ea typeface="Verdana" panose="020B0604030504040204" pitchFamily="34" charset="0"/>
              </a:rPr>
              <a:t>Galande</a:t>
            </a:r>
            <a:endParaRPr lang="en-US" sz="5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Pratik Ashok Patil</a:t>
            </a: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Basava Pavan Sri Ram</a:t>
            </a: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Saranya Prasad L</a:t>
            </a: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Ashish Kumar Pankaj</a:t>
            </a: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Shubham Dilip </a:t>
            </a:r>
            <a:r>
              <a:rPr lang="en-US" sz="5600" dirty="0" err="1">
                <a:latin typeface="Verdana" panose="020B0604030504040204" pitchFamily="34" charset="0"/>
                <a:ea typeface="Verdana" panose="020B0604030504040204" pitchFamily="34" charset="0"/>
              </a:rPr>
              <a:t>Fulzele</a:t>
            </a:r>
            <a:endParaRPr lang="en-US" sz="5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Mihir Atul Humnabadkar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1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B8AD4-6401-097B-1FB2-C85464EC6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2440-1DB8-CBF4-0A4A-06915453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Magnitude insights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4F5F3-9919-5145-93AC-B966D8352109}"/>
              </a:ext>
            </a:extLst>
          </p:cNvPr>
          <p:cNvSpPr txBox="1"/>
          <p:nvPr/>
        </p:nvSpPr>
        <p:spPr>
          <a:xfrm>
            <a:off x="913795" y="1935921"/>
            <a:ext cx="103537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series of bar plots visually compares the accounting magnitudes for each of the selected variables between two groups: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bankrupt firms (represented by the color 0) and firms that are not bankrupt (represented by the color 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By examining the bars for each variable, we can observe how the accounting magnitude differs between bankrupt and non-bankrupt firms for the selected variables. If the bars for a particular variable show a significant difference between the two groups, it may suggest that the variable is important in distinguishing bankrupt and non-bankrupt firms based on accounting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Overall, this visualization provides valuable insights into the relationship between the selected accounting variables and the likelihood of bankruptcy for the analyzed firms.</a:t>
            </a:r>
          </a:p>
        </p:txBody>
      </p:sp>
    </p:spTree>
    <p:extLst>
      <p:ext uri="{BB962C8B-B14F-4D97-AF65-F5344CB8AC3E}">
        <p14:creationId xmlns:p14="http://schemas.microsoft.com/office/powerpoint/2010/main" val="212099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D23EB-9FEB-1831-8AA1-7D2945AD3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91AF-4DFF-CA7D-E2E9-E18D0DAA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Descriptive statistics for selected variables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C79CA-8D72-B716-5B72-5DE66265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90550"/>
            <a:ext cx="10353761" cy="41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2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4CF7-EE33-BB26-4E08-3223CF412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F33F-9C74-6C0D-7F3E-EC39A1C1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statistics insights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26F71-6790-D021-6B7F-D6AD0A1EA108}"/>
              </a:ext>
            </a:extLst>
          </p:cNvPr>
          <p:cNvSpPr txBox="1"/>
          <p:nvPr/>
        </p:nvSpPr>
        <p:spPr>
          <a:xfrm>
            <a:off x="913794" y="1935921"/>
            <a:ext cx="103537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 the descriptive statistics, we can observe that all the variables appear to have been scaled between 0 and 1, but they are not standardized with a mean of 0 and a standard deviation of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mean and standard deviation values are specific to each variable, and they provide information about the central tendency and spread of the data for each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minimum and maximum values also show the range of values each variable can take.</a:t>
            </a:r>
          </a:p>
        </p:txBody>
      </p:sp>
    </p:spTree>
    <p:extLst>
      <p:ext uri="{BB962C8B-B14F-4D97-AF65-F5344CB8AC3E}">
        <p14:creationId xmlns:p14="http://schemas.microsoft.com/office/powerpoint/2010/main" val="4029822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E052D-D14C-254F-377B-BC471D220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AD97-61C3-B938-21F6-A8F3904C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Handling class imbalance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4CD7E-9123-8B31-10B9-BB1499B3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E70A3-21B6-B012-6DF8-2E354204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A212-0A78-007D-31AA-E8D7E85C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Model building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89B93-4BDE-A982-E420-5AADDC15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1"/>
            <a:ext cx="3296961" cy="1326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1E497-B49F-579B-1CED-935C24EA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94" y="1932111"/>
            <a:ext cx="3296961" cy="1326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29349-6924-6C98-3652-768AABEB4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593" y="1935921"/>
            <a:ext cx="3296961" cy="1322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DBDF3F-0AAE-CB79-B552-BA600D862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95" y="3344603"/>
            <a:ext cx="3296961" cy="1577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98A0EF-9FD1-06E8-CAC6-4ABC36A65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194" y="3344603"/>
            <a:ext cx="3296961" cy="1577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4B2D6-3A68-CEAC-9EA2-CEFA8A884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593" y="3344603"/>
            <a:ext cx="3307612" cy="1577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DFAC4-68FE-BFC0-045D-FC79A049C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795" y="5004441"/>
            <a:ext cx="3296960" cy="1678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1A86D6-16D7-F80C-75F1-04881ABD67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2194" y="5004441"/>
            <a:ext cx="6825360" cy="16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44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5AD1C-EE14-FA3F-BC28-7C3F1B3E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7A23-D550-3D94-137A-276EBC28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Best hyperparameters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F03CB-047F-EBD4-9321-E6A62B52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44388"/>
            <a:ext cx="10353761" cy="43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00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9DD47-BA1D-0491-5A51-C659B4081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0495-A308-0433-224A-A7FB82A7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Model performance evaluation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B206E-CE5E-7182-A725-0A03FFAC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62317"/>
            <a:ext cx="10353761" cy="41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3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21E7B-379F-7442-A84D-109226A3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C565-3F25-9FFF-CC7A-226685AB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Performance conclusions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0264F-347C-DDD2-C1CE-6583E48D20BF}"/>
              </a:ext>
            </a:extLst>
          </p:cNvPr>
          <p:cNvSpPr txBox="1"/>
          <p:nvPr/>
        </p:nvSpPr>
        <p:spPr>
          <a:xfrm>
            <a:off x="924444" y="1935921"/>
            <a:ext cx="103431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model has been built and evaluated using 7 different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Random Forest and XG Boost are the 2 best algorithms with highest accuracy score and lowest errors.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Out of them Random Forest has the highest accuracy score and the best fit for this dataset.</a:t>
            </a:r>
          </a:p>
        </p:txBody>
      </p:sp>
    </p:spTree>
    <p:extLst>
      <p:ext uri="{BB962C8B-B14F-4D97-AF65-F5344CB8AC3E}">
        <p14:creationId xmlns:p14="http://schemas.microsoft.com/office/powerpoint/2010/main" val="558657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7F17E-0147-2E09-CE09-519353560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B604-F90F-99F0-C2C0-11FFBCA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DA511-BAC2-FB09-6BE0-7CDA5F92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0"/>
            <a:ext cx="10364409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0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C123C-82B2-E990-2A51-F59E1A59D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DA18-FE32-41F3-9F18-EDEA74D2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4F0783-E5FA-D78C-3B54-148AB5C6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0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2DF6-9FF3-DC1E-D901-216C7892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INDEX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3DEE-DC72-8F1B-C426-657DA58E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749778"/>
            <a:ext cx="10353762" cy="4498622"/>
          </a:xfrm>
        </p:spPr>
        <p:txBody>
          <a:bodyPr>
            <a:normAutofit fontScale="70000" lnSpcReduction="20000"/>
          </a:bodyPr>
          <a:lstStyle/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Project objective and dataset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Variable description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Histograms, Boxplots and Scatter plots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Bar charts and Density plots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Skewness and Kurtosis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Heatmap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Outlier detection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Scaling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Model building : Linear, Lasso, Ridge, Decision Tree, Random Forest, ADA Boost, XG Boost and SVR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Model evaluation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Model Performance and Evaluation Parameter matrix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Final Insights and Observations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Deployment Interface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Challenges and Solutions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632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1C7A5-270B-C1A5-4DB6-0FE5896F0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7480-3A82-A5DE-18D6-1F65AE8A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8E6763-C5B2-5B28-B57F-767A5CBE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43112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1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336C7-7294-6D5C-E8D7-670AA1C62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E70E-7330-1993-7DAD-4290D99A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Challenges and solutions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B12B6-A3C1-33DE-41BB-6AE52FAB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There were 96 columns in the dataset which is a large number of inputs.</a:t>
            </a:r>
          </a:p>
          <a:p>
            <a:pPr marL="0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Using threshold value method, we reduced the number to 10 variables which had the highest absolute correlation with the target variable Bankruptcy.</a:t>
            </a:r>
          </a:p>
          <a:p>
            <a:pPr marL="0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Class imbalance had to be handled using sampling method.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82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68B930-91C8-E30D-DD4B-2F3A7A8BE88C}"/>
              </a:ext>
            </a:extLst>
          </p:cNvPr>
          <p:cNvSpPr txBox="1"/>
          <p:nvPr/>
        </p:nvSpPr>
        <p:spPr>
          <a:xfrm>
            <a:off x="2701994" y="2228671"/>
            <a:ext cx="6788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n-IN" sz="7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4802-D48D-8538-1617-ED301C8D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Project objective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CCA1-97C8-1AB2-7896-1F30F2E1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85447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variable to be predicted is Bankruptcy.</a:t>
            </a:r>
          </a:p>
          <a:p>
            <a:pPr marL="0" indent="0">
              <a:buNone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primary goal is to model bankruptcy as a function of environmental variables using classification.</a:t>
            </a:r>
          </a:p>
          <a:p>
            <a:pPr marL="0" indent="0">
              <a:buNone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dataset Bankruptcy Prediction.csv has been provided for the project.</a:t>
            </a:r>
          </a:p>
          <a:p>
            <a:pPr marL="0" indent="0">
              <a:buNone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It contains 96 variables and 6819 rows.</a:t>
            </a:r>
          </a:p>
        </p:txBody>
      </p:sp>
    </p:spTree>
    <p:extLst>
      <p:ext uri="{BB962C8B-B14F-4D97-AF65-F5344CB8AC3E}">
        <p14:creationId xmlns:p14="http://schemas.microsoft.com/office/powerpoint/2010/main" val="180901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C7F-B5BF-8BF7-59E6-3B54895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D51C-817F-7693-05B6-A4B15353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EDA has been done using pandas,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numpy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, seaborn and matplotlib.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96D3F-E288-08D4-53B0-EDAF5F14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109422"/>
            <a:ext cx="10353761" cy="31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1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C7F-B5BF-8BF7-59E6-3B54895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ECD40-29A2-5537-AAA7-30C84EF4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2026345"/>
            <a:ext cx="10353761" cy="2229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DA671-B06B-8E08-262A-7AC8E5C8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295953"/>
            <a:ext cx="10353761" cy="22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C7F-B5BF-8BF7-59E6-3B54895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7192E-D493-40D5-3B37-B9E77EDF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1935921"/>
            <a:ext cx="10353760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C7F-B5BF-8BF7-59E6-3B54895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809F6-2F69-747C-3BCE-D59BED1B7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69078"/>
            <a:ext cx="5666703" cy="297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C7A4E-C611-67D9-A3F0-D2E0C5AF2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08" y="2908466"/>
            <a:ext cx="4459397" cy="693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379A3-DF55-943E-3DAC-7E27E8062A92}"/>
              </a:ext>
            </a:extLst>
          </p:cNvPr>
          <p:cNvSpPr txBox="1"/>
          <p:nvPr/>
        </p:nvSpPr>
        <p:spPr>
          <a:xfrm>
            <a:off x="913794" y="5068430"/>
            <a:ext cx="103537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There are no null values in the dataset.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There are no categorical variables in the dataset so one hot encoding or label encoding has not been done.</a:t>
            </a:r>
          </a:p>
        </p:txBody>
      </p:sp>
    </p:spTree>
    <p:extLst>
      <p:ext uri="{BB962C8B-B14F-4D97-AF65-F5344CB8AC3E}">
        <p14:creationId xmlns:p14="http://schemas.microsoft.com/office/powerpoint/2010/main" val="152665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43DB4-003D-291B-B905-FC4D9821D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035D-7337-3208-EBA6-F1ED929A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Bankruptcy count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F167A-F77B-B2CA-005E-C2DF9554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5" y="1935921"/>
            <a:ext cx="10343112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68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1131</TotalTime>
  <Words>643</Words>
  <Application>Microsoft Office PowerPoint</Application>
  <PresentationFormat>Widescreen</PresentationFormat>
  <Paragraphs>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Bookman Old Style</vt:lpstr>
      <vt:lpstr>Rockwell</vt:lpstr>
      <vt:lpstr>Verdana</vt:lpstr>
      <vt:lpstr>Damask</vt:lpstr>
      <vt:lpstr>Bankruptcy classification project</vt:lpstr>
      <vt:lpstr>PowerPoint Presentation</vt:lpstr>
      <vt:lpstr>INDEX</vt:lpstr>
      <vt:lpstr>Project objective and dataset</vt:lpstr>
      <vt:lpstr>Exploratory data analysis</vt:lpstr>
      <vt:lpstr>Exploratory data analysis</vt:lpstr>
      <vt:lpstr>Exploratory data analysis</vt:lpstr>
      <vt:lpstr>Exploratory data analysis</vt:lpstr>
      <vt:lpstr>Bankruptcy count</vt:lpstr>
      <vt:lpstr>Variables with high correlation with bankruptcy</vt:lpstr>
      <vt:lpstr>Correlation matrix</vt:lpstr>
      <vt:lpstr>Scatter plots</vt:lpstr>
      <vt:lpstr>Scatter plots</vt:lpstr>
      <vt:lpstr>Scatter plots</vt:lpstr>
      <vt:lpstr>Scatter plots</vt:lpstr>
      <vt:lpstr>Scatter plot insights</vt:lpstr>
      <vt:lpstr>histograms</vt:lpstr>
      <vt:lpstr>skewness</vt:lpstr>
      <vt:lpstr>Accounting magnitude</vt:lpstr>
      <vt:lpstr>Magnitude insights</vt:lpstr>
      <vt:lpstr>Descriptive statistics for selected variables</vt:lpstr>
      <vt:lpstr>statistics insights</vt:lpstr>
      <vt:lpstr>Handling class imbalance</vt:lpstr>
      <vt:lpstr>Model building</vt:lpstr>
      <vt:lpstr>Best hyperparameters</vt:lpstr>
      <vt:lpstr>Model performance evaluation</vt:lpstr>
      <vt:lpstr>Performance conclusions</vt:lpstr>
      <vt:lpstr>Deployment</vt:lpstr>
      <vt:lpstr>Deployment</vt:lpstr>
      <vt:lpstr>Deployment</vt:lpstr>
      <vt:lpstr>Challenges and 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A0358</dc:creator>
  <cp:lastModifiedBy>A0358</cp:lastModifiedBy>
  <cp:revision>243</cp:revision>
  <dcterms:created xsi:type="dcterms:W3CDTF">2024-08-22T07:25:56Z</dcterms:created>
  <dcterms:modified xsi:type="dcterms:W3CDTF">2024-10-20T17:29:27Z</dcterms:modified>
</cp:coreProperties>
</file>