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1.xml" ContentType="application/vnd.openxmlformats-officedocument.presentationml.notesSlide+xml"/>
  <Override PartName="/ppt/tags/tag37.xml" ContentType="application/vnd.openxmlformats-officedocument.presentationml.tags+xml"/>
  <Override PartName="/ppt/notesSlides/notesSlide32.xml" ContentType="application/vnd.openxmlformats-officedocument.presentationml.notesSlide+xml"/>
  <Override PartName="/ppt/tags/tag38.xml" ContentType="application/vnd.openxmlformats-officedocument.presentationml.tags+xml"/>
  <Override PartName="/ppt/notesSlides/notesSlide33.xml" ContentType="application/vnd.openxmlformats-officedocument.presentationml.notesSlide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tags/tag40.xml" ContentType="application/vnd.openxmlformats-officedocument.presentationml.tags+xml"/>
  <Override PartName="/ppt/notesSlides/notesSlide35.xml" ContentType="application/vnd.openxmlformats-officedocument.presentationml.notesSlide+xml"/>
  <Override PartName="/ppt/tags/tag41.xml" ContentType="application/vnd.openxmlformats-officedocument.presentationml.tags+xml"/>
  <Override PartName="/ppt/notesSlides/notesSlide3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7.xml" ContentType="application/vnd.openxmlformats-officedocument.presentationml.notesSlide+xml"/>
  <Override PartName="/ppt/tags/tag44.xml" ContentType="application/vnd.openxmlformats-officedocument.presentationml.tags+xml"/>
  <Override PartName="/ppt/notesSlides/notesSlide38.xml" ContentType="application/vnd.openxmlformats-officedocument.presentationml.notesSlide+xml"/>
  <Override PartName="/ppt/tags/tag45.xml" ContentType="application/vnd.openxmlformats-officedocument.presentationml.tags+xml"/>
  <Override PartName="/ppt/notesSlides/notesSlide39.xml" ContentType="application/vnd.openxmlformats-officedocument.presentationml.notesSlide+xml"/>
  <Override PartName="/ppt/tags/tag46.xml" ContentType="application/vnd.openxmlformats-officedocument.presentationml.tags+xml"/>
  <Override PartName="/ppt/notesSlides/notesSlide40.xml" ContentType="application/vnd.openxmlformats-officedocument.presentationml.notesSlide+xml"/>
  <Override PartName="/ppt/tags/tag47.xml" ContentType="application/vnd.openxmlformats-officedocument.presentationml.tags+xml"/>
  <Override PartName="/ppt/notesSlides/notesSlide41.xml" ContentType="application/vnd.openxmlformats-officedocument.presentationml.notesSlide+xml"/>
  <Override PartName="/ppt/tags/tag48.xml" ContentType="application/vnd.openxmlformats-officedocument.presentationml.tags+xml"/>
  <Override PartName="/ppt/notesSlides/notesSlide42.xml" ContentType="application/vnd.openxmlformats-officedocument.presentationml.notesSlide+xml"/>
  <Override PartName="/ppt/tags/tag49.xml" ContentType="application/vnd.openxmlformats-officedocument.presentationml.tags+xml"/>
  <Override PartName="/ppt/notesSlides/notesSlide4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8" r:id="rId2"/>
    <p:sldId id="3041" r:id="rId3"/>
    <p:sldId id="3019" r:id="rId4"/>
    <p:sldId id="3076" r:id="rId5"/>
    <p:sldId id="3093" r:id="rId6"/>
    <p:sldId id="3078" r:id="rId7"/>
    <p:sldId id="3094" r:id="rId8"/>
    <p:sldId id="3099" r:id="rId9"/>
    <p:sldId id="3104" r:id="rId10"/>
    <p:sldId id="3057" r:id="rId11"/>
    <p:sldId id="3052" r:id="rId12"/>
    <p:sldId id="3053" r:id="rId13"/>
    <p:sldId id="3050" r:id="rId14"/>
    <p:sldId id="3054" r:id="rId15"/>
    <p:sldId id="3056" r:id="rId16"/>
    <p:sldId id="3045" r:id="rId17"/>
    <p:sldId id="3075" r:id="rId18"/>
    <p:sldId id="3055" r:id="rId19"/>
    <p:sldId id="3047" r:id="rId20"/>
    <p:sldId id="3074" r:id="rId21"/>
    <p:sldId id="3095" r:id="rId22"/>
    <p:sldId id="3096" r:id="rId23"/>
    <p:sldId id="3097" r:id="rId24"/>
    <p:sldId id="3085" r:id="rId25"/>
    <p:sldId id="3086" r:id="rId26"/>
    <p:sldId id="3106" r:id="rId27"/>
    <p:sldId id="3087" r:id="rId28"/>
    <p:sldId id="3088" r:id="rId29"/>
    <p:sldId id="3089" r:id="rId30"/>
    <p:sldId id="3081" r:id="rId31"/>
    <p:sldId id="3071" r:id="rId32"/>
    <p:sldId id="3100" r:id="rId33"/>
    <p:sldId id="3082" r:id="rId34"/>
    <p:sldId id="3079" r:id="rId35"/>
    <p:sldId id="3101" r:id="rId36"/>
    <p:sldId id="3063" r:id="rId37"/>
    <p:sldId id="3062" r:id="rId38"/>
    <p:sldId id="3102" r:id="rId39"/>
    <p:sldId id="3064" r:id="rId40"/>
    <p:sldId id="3103" r:id="rId41"/>
    <p:sldId id="3065" r:id="rId42"/>
    <p:sldId id="3068" r:id="rId43"/>
    <p:sldId id="3067" r:id="rId44"/>
    <p:sldId id="3070" r:id="rId45"/>
    <p:sldId id="3090" r:id="rId46"/>
    <p:sldId id="3105" r:id="rId47"/>
    <p:sldId id="3073" r:id="rId48"/>
    <p:sldId id="3092" r:id="rId49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170FB505-24C6-4C4B-98B6-AFBAD6E0C770}">
          <p14:sldIdLst>
            <p14:sldId id="268"/>
          </p14:sldIdLst>
        </p14:section>
        <p14:section name="软件界面布局" id="{051A7D8D-12FB-4ED0-A704-C6701F611CBA}">
          <p14:sldIdLst>
            <p14:sldId id="3041"/>
            <p14:sldId id="3019"/>
            <p14:sldId id="3076"/>
            <p14:sldId id="3093"/>
            <p14:sldId id="3078"/>
            <p14:sldId id="3094"/>
            <p14:sldId id="3099"/>
            <p14:sldId id="3104"/>
          </p14:sldIdLst>
        </p14:section>
        <p14:section name="材料库" id="{026E02D2-A98D-482C-A34F-8B9D9D8C1199}">
          <p14:sldIdLst>
            <p14:sldId id="3057"/>
            <p14:sldId id="3052"/>
            <p14:sldId id="3053"/>
            <p14:sldId id="3050"/>
            <p14:sldId id="3054"/>
            <p14:sldId id="3056"/>
          </p14:sldIdLst>
        </p14:section>
        <p14:section name="设备库" id="{AA7E07E4-35B2-4FAE-8577-F35E598274EE}">
          <p14:sldIdLst>
            <p14:sldId id="3045"/>
            <p14:sldId id="3075"/>
            <p14:sldId id="3055"/>
            <p14:sldId id="3047"/>
            <p14:sldId id="3074"/>
          </p14:sldIdLst>
        </p14:section>
        <p14:section name="工艺库" id="{C34D3148-D8D6-4B05-A2B8-BCDA014469C6}">
          <p14:sldIdLst>
            <p14:sldId id="3095"/>
            <p14:sldId id="3096"/>
            <p14:sldId id="3097"/>
          </p14:sldIdLst>
        </p14:section>
        <p14:section name="程序库" id="{BDBC0796-CBD4-44DD-B9C5-5A4F8E9E9AD0}">
          <p14:sldIdLst>
            <p14:sldId id="3085"/>
            <p14:sldId id="3086"/>
            <p14:sldId id="3106"/>
            <p14:sldId id="3087"/>
            <p14:sldId id="3088"/>
            <p14:sldId id="3089"/>
          </p14:sldIdLst>
        </p14:section>
        <p14:section name="模型库" id="{B4D4FEEA-D49A-406C-B126-76D907A51C30}">
          <p14:sldIdLst>
            <p14:sldId id="3081"/>
            <p14:sldId id="3071"/>
            <p14:sldId id="3100"/>
            <p14:sldId id="3082"/>
            <p14:sldId id="3079"/>
            <p14:sldId id="3101"/>
          </p14:sldIdLst>
        </p14:section>
        <p14:section name="项目库" id="{17734A5E-43B1-435F-AE55-48C87B998440}">
          <p14:sldIdLst>
            <p14:sldId id="3063"/>
            <p14:sldId id="3062"/>
            <p14:sldId id="3102"/>
            <p14:sldId id="3064"/>
            <p14:sldId id="3103"/>
            <p14:sldId id="3065"/>
            <p14:sldId id="3068"/>
            <p14:sldId id="3067"/>
            <p14:sldId id="3070"/>
            <p14:sldId id="3090"/>
            <p14:sldId id="3105"/>
            <p14:sldId id="3073"/>
            <p14:sldId id="30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456" userDrawn="1">
          <p15:clr>
            <a:srgbClr val="A4A3A4"/>
          </p15:clr>
        </p15:guide>
        <p15:guide id="4" orient="horz" pos="3966" userDrawn="1">
          <p15:clr>
            <a:srgbClr val="A4A3A4"/>
          </p15:clr>
        </p15:guide>
        <p15:guide id="5" pos="208" userDrawn="1">
          <p15:clr>
            <a:srgbClr val="A4A3A4"/>
          </p15:clr>
        </p15:guide>
        <p15:guide id="6" pos="7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D93F9"/>
    <a:srgbClr val="6272A4"/>
    <a:srgbClr val="ED6D00"/>
    <a:srgbClr val="ED6C00"/>
    <a:srgbClr val="D7CD81"/>
    <a:srgbClr val="FFB584"/>
    <a:srgbClr val="FFFFFF"/>
    <a:srgbClr val="F0F0F0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6" autoAdjust="0"/>
    <p:restoredTop sz="95441" autoAdjust="0"/>
  </p:normalViewPr>
  <p:slideViewPr>
    <p:cSldViewPr snapToGrid="0" showGuides="1">
      <p:cViewPr varScale="1">
        <p:scale>
          <a:sx n="62" d="100"/>
          <a:sy n="62" d="100"/>
        </p:scale>
        <p:origin x="40" y="68"/>
      </p:cViewPr>
      <p:guideLst>
        <p:guide orient="horz" pos="2162"/>
        <p:guide pos="3816"/>
        <p:guide orient="horz" pos="456"/>
        <p:guide orient="horz" pos="3966"/>
        <p:guide pos="208"/>
        <p:guide pos="7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D9E2-4C41-4AE3-84F6-D801726341E4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0899-6085-4D54-B557-1CC899BBEC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86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7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47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1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3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83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64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45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88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87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49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82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4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61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63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77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7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4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4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39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81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20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71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08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80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6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981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27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07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838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401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66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245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9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3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7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6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数据勾选，二次处理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00899-6085-4D54-B557-1CC899BBEC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01.png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0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6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3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3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60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60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5" Type="http://schemas.openxmlformats.org/officeDocument/2006/relationships/image" Target="../media/image60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6" Type="http://schemas.openxmlformats.org/officeDocument/2006/relationships/image" Target="../media/image22.png"/><Relationship Id="rId5" Type="http://schemas.openxmlformats.org/officeDocument/2006/relationships/image" Target="../media/image60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6" Type="http://schemas.openxmlformats.org/officeDocument/2006/relationships/image" Target="../media/image23.png"/><Relationship Id="rId5" Type="http://schemas.openxmlformats.org/officeDocument/2006/relationships/image" Target="../media/image60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5" Type="http://schemas.openxmlformats.org/officeDocument/2006/relationships/image" Target="../media/image60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6" Type="http://schemas.openxmlformats.org/officeDocument/2006/relationships/image" Target="../media/image210.png"/><Relationship Id="rId5" Type="http://schemas.openxmlformats.org/officeDocument/2006/relationships/image" Target="../media/image130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6" Type="http://schemas.openxmlformats.org/officeDocument/2006/relationships/image" Target="../media/image24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6" Type="http://schemas.openxmlformats.org/officeDocument/2006/relationships/image" Target="../media/image260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Relationship Id="rId5" Type="http://schemas.openxmlformats.org/officeDocument/2006/relationships/image" Target="../media/image130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5" Type="http://schemas.openxmlformats.org/officeDocument/2006/relationships/image" Target="../media/image130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5" Type="http://schemas.openxmlformats.org/officeDocument/2006/relationships/image" Target="../media/image130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5" Type="http://schemas.openxmlformats.org/officeDocument/2006/relationships/image" Target="../media/image130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1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30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30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rot="10800000">
            <a:off x="0" y="-3"/>
            <a:ext cx="12192000" cy="323256"/>
          </a:xfrm>
          <a:custGeom>
            <a:avLst/>
            <a:gdLst>
              <a:gd name="connsiteX0" fmla="*/ 12192000 w 12192000"/>
              <a:gd name="connsiteY0" fmla="*/ 0 h 2806502"/>
              <a:gd name="connsiteX1" fmla="*/ 12192000 w 12192000"/>
              <a:gd name="connsiteY1" fmla="*/ 2806502 h 2806502"/>
              <a:gd name="connsiteX2" fmla="*/ 0 w 12192000"/>
              <a:gd name="connsiteY2" fmla="*/ 2806502 h 2806502"/>
              <a:gd name="connsiteX3" fmla="*/ 0 w 12192000"/>
              <a:gd name="connsiteY3" fmla="*/ 1 h 2806502"/>
              <a:gd name="connsiteX4" fmla="*/ 213360 w 12192000"/>
              <a:gd name="connsiteY4" fmla="*/ 93931 h 2806502"/>
              <a:gd name="connsiteX5" fmla="*/ 6095999 w 12192000"/>
              <a:gd name="connsiteY5" fmla="*/ 930468 h 2806502"/>
              <a:gd name="connsiteX6" fmla="*/ 11978638 w 12192000"/>
              <a:gd name="connsiteY6" fmla="*/ 93931 h 280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06502">
                <a:moveTo>
                  <a:pt x="12192000" y="0"/>
                </a:moveTo>
                <a:lnTo>
                  <a:pt x="12192000" y="2806502"/>
                </a:lnTo>
                <a:lnTo>
                  <a:pt x="0" y="2806502"/>
                </a:lnTo>
                <a:lnTo>
                  <a:pt x="0" y="1"/>
                </a:lnTo>
                <a:lnTo>
                  <a:pt x="213360" y="93931"/>
                </a:lnTo>
                <a:cubicBezTo>
                  <a:pt x="1488243" y="598638"/>
                  <a:pt x="3647231" y="930468"/>
                  <a:pt x="6095999" y="930468"/>
                </a:cubicBezTo>
                <a:cubicBezTo>
                  <a:pt x="8544768" y="930468"/>
                  <a:pt x="10703755" y="598638"/>
                  <a:pt x="11978638" y="93931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697875"/>
            <a:ext cx="12192000" cy="2171700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096000" y="2815315"/>
            <a:ext cx="5099113" cy="37651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6256" y="1097617"/>
            <a:ext cx="77594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软件终端界面设计</a:t>
            </a:r>
            <a:r>
              <a:rPr kumimoji="0" lang="en-US" altLang="zh-CN" sz="4000" b="0" i="0" u="none" strike="noStrike" kern="1200" cap="none" spc="300" normalizeH="0" baseline="0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2.0</a:t>
            </a:r>
            <a:endParaRPr kumimoji="0" lang="zh-CN" altLang="en-US" sz="4000" b="0" i="0" u="none" strike="noStrike" kern="1200" cap="none" spc="300" normalizeH="0" baseline="0" noProof="0">
              <a:ln>
                <a:noFill/>
              </a:ln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2987" y="2942179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7780" b="-4653"/>
          <a:stretch>
            <a:fillRect/>
          </a:stretch>
        </p:blipFill>
        <p:spPr>
          <a:xfrm>
            <a:off x="567685" y="5522777"/>
            <a:ext cx="3263170" cy="7859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82988" y="3147860"/>
            <a:ext cx="3110354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导 师：王  罡</a:t>
            </a:r>
            <a:endParaRPr lang="en-US" altLang="zh-CN" sz="200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latin typeface="+mn-ea"/>
              </a:rPr>
              <a:t>汇 报</a:t>
            </a:r>
            <a:r>
              <a:rPr lang="zh-CN" altLang="en-US" sz="2000" dirty="0">
                <a:latin typeface="+mn-ea"/>
              </a:rPr>
              <a:t>：刘俐超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时 间：</a:t>
            </a:r>
            <a:fld id="{CA159ABA-7034-4AD4-988A-606AEA14702D}" type="datetime2">
              <a:rPr lang="zh-CN" altLang="en-US" sz="2000" smtClean="0">
                <a:latin typeface="+mn-ea"/>
              </a:rPr>
              <a:t>2024年9月10日</a:t>
            </a:fld>
            <a:endParaRPr lang="en-US" altLang="zh-CN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DD646F-9411-018A-ED29-C5BA8B99F0D0}"/>
              </a:ext>
            </a:extLst>
          </p:cNvPr>
          <p:cNvSpPr txBox="1"/>
          <p:nvPr/>
        </p:nvSpPr>
        <p:spPr>
          <a:xfrm>
            <a:off x="3433233" y="1976735"/>
            <a:ext cx="532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/>
              <a:t>材料库设计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85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文本&#10;&#10;中度可信度描述已自动生成">
            <a:extLst>
              <a:ext uri="{FF2B5EF4-FFF2-40B4-BE49-F238E27FC236}">
                <a16:creationId xmlns:a16="http://schemas.microsoft.com/office/drawing/2014/main" id="{3F97AB67-A48E-5F33-112D-5B2F7F0EF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6" y="1936701"/>
            <a:ext cx="2296646" cy="4158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材料库导引（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912BFBE0-C69C-DE5A-4043-88B3F98C8DFD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460D2A-A227-ADD7-F8F7-08D25FC0244F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6ECB18-A904-9279-DB57-3585A7C514F3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7EC1F5-5CA8-12D1-3915-F641CCFD095B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7C16EA-99EE-2852-AC75-F1FB7AB4CAF7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36365A9-DA8C-2608-9D07-1FD4B0CA49FD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B552B0-EDF6-8390-3EF8-51DCA3A058BE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736D05-BF35-7AAB-96AE-94B4D0DE4CA4}"/>
              </a:ext>
            </a:extLst>
          </p:cNvPr>
          <p:cNvSpPr txBox="1"/>
          <p:nvPr/>
        </p:nvSpPr>
        <p:spPr>
          <a:xfrm>
            <a:off x="3619979" y="1897743"/>
            <a:ext cx="822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/>
              <a:t>一级（材料库）、二级（类型）、三级（材料）</a:t>
            </a:r>
            <a:r>
              <a:rPr lang="zh-CN" altLang="en-US" sz="1600"/>
              <a:t>；材料库中预设左图所示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右击“材料库”，显示下拉菜单，包括</a:t>
            </a:r>
            <a:r>
              <a:rPr lang="zh-CN" altLang="en-US" sz="1600" b="1"/>
              <a:t>打开材料库、刷新材料库、新建材料类型、展开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4D8DDF-9BBE-F22D-D96B-44C4E13B6114}"/>
              </a:ext>
            </a:extLst>
          </p:cNvPr>
          <p:cNvSpPr txBox="1"/>
          <p:nvPr/>
        </p:nvSpPr>
        <p:spPr>
          <a:xfrm>
            <a:off x="3948028" y="2797921"/>
            <a:ext cx="7437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打开材料库：</a:t>
            </a:r>
            <a:r>
              <a:rPr lang="zh-CN" altLang="en-US" sz="1400"/>
              <a:t>打开材料库文件夹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刷新材料库：</a:t>
            </a:r>
            <a:r>
              <a:rPr lang="zh-CN" altLang="en-US" sz="1400"/>
              <a:t>更新导引树显示，实现导引树与数据库同步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新建材料类型：</a:t>
            </a:r>
            <a:r>
              <a:rPr lang="zh-CN" altLang="en-US" sz="1400"/>
              <a:t>点击，弹出新建类型对话框，填写名称，确定后，在导引树中显示。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收起整个材料库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B8193F7-C242-B5F3-FD34-8051C622A5DE}"/>
              </a:ext>
            </a:extLst>
          </p:cNvPr>
          <p:cNvSpPr/>
          <p:nvPr/>
        </p:nvSpPr>
        <p:spPr>
          <a:xfrm>
            <a:off x="1120384" y="1928582"/>
            <a:ext cx="115993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337A1294-5C69-7B30-774A-38D7B8ADCE9A}"/>
              </a:ext>
            </a:extLst>
          </p:cNvPr>
          <p:cNvSpPr/>
          <p:nvPr/>
        </p:nvSpPr>
        <p:spPr>
          <a:xfrm>
            <a:off x="7427685" y="3926541"/>
            <a:ext cx="3673942" cy="332443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新建材料类型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2D1C45-35B3-6DFD-F66E-5BC21D32FF3B}"/>
              </a:ext>
            </a:extLst>
          </p:cNvPr>
          <p:cNvSpPr/>
          <p:nvPr/>
        </p:nvSpPr>
        <p:spPr>
          <a:xfrm>
            <a:off x="7427685" y="4258984"/>
            <a:ext cx="3673942" cy="148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734355-EF6B-3BCB-63FB-C089FAA94CE7}"/>
              </a:ext>
            </a:extLst>
          </p:cNvPr>
          <p:cNvSpPr/>
          <p:nvPr/>
        </p:nvSpPr>
        <p:spPr>
          <a:xfrm>
            <a:off x="8025446" y="4506736"/>
            <a:ext cx="705513" cy="4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ADBDBF-01CE-29C1-FB23-176EC146C53B}"/>
              </a:ext>
            </a:extLst>
          </p:cNvPr>
          <p:cNvSpPr/>
          <p:nvPr/>
        </p:nvSpPr>
        <p:spPr>
          <a:xfrm>
            <a:off x="8882699" y="4499216"/>
            <a:ext cx="1612574" cy="423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330CF1B-3E79-1775-CA17-63FCBC9E3569}"/>
              </a:ext>
            </a:extLst>
          </p:cNvPr>
          <p:cNvSpPr/>
          <p:nvPr/>
        </p:nvSpPr>
        <p:spPr>
          <a:xfrm>
            <a:off x="8025446" y="5133870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CE93282-6C00-9603-FFC3-B3C0EE2F1BBD}"/>
              </a:ext>
            </a:extLst>
          </p:cNvPr>
          <p:cNvSpPr/>
          <p:nvPr/>
        </p:nvSpPr>
        <p:spPr>
          <a:xfrm>
            <a:off x="9440203" y="5133869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11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12B10F-1D7A-CE79-2343-E58E7E8E9D1C}"/>
              </a:ext>
            </a:extLst>
          </p:cNvPr>
          <p:cNvSpPr txBox="1"/>
          <p:nvPr/>
        </p:nvSpPr>
        <p:spPr>
          <a:xfrm>
            <a:off x="2677361" y="196338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37CC6C-2CD4-7F40-068C-C72C45D988E9}"/>
              </a:ext>
            </a:extLst>
          </p:cNvPr>
          <p:cNvSpPr txBox="1"/>
          <p:nvPr/>
        </p:nvSpPr>
        <p:spPr>
          <a:xfrm>
            <a:off x="2677361" y="253778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BBF946-E1C5-6B1C-B88D-51BC1BB90D8D}"/>
              </a:ext>
            </a:extLst>
          </p:cNvPr>
          <p:cNvSpPr txBox="1"/>
          <p:nvPr/>
        </p:nvSpPr>
        <p:spPr>
          <a:xfrm>
            <a:off x="2682734" y="29501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B5AC1E-0018-41B7-FD18-007F628EDF8F}"/>
              </a:ext>
            </a:extLst>
          </p:cNvPr>
          <p:cNvSpPr txBox="1"/>
          <p:nvPr/>
        </p:nvSpPr>
        <p:spPr>
          <a:xfrm>
            <a:off x="4241942" y="4059452"/>
            <a:ext cx="89971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材料库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B8512-801B-4C93-19D7-10EF19AB7217}"/>
              </a:ext>
            </a:extLst>
          </p:cNvPr>
          <p:cNvSpPr txBox="1"/>
          <p:nvPr/>
        </p:nvSpPr>
        <p:spPr>
          <a:xfrm>
            <a:off x="4927288" y="4468694"/>
            <a:ext cx="1354979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打开材料库</a:t>
            </a:r>
            <a:endParaRPr lang="en-US" altLang="zh-CN" sz="1400"/>
          </a:p>
          <a:p>
            <a:pPr algn="ctr"/>
            <a:r>
              <a:rPr lang="zh-CN" altLang="en-US" sz="1400"/>
              <a:t>刷新材料库</a:t>
            </a:r>
            <a:endParaRPr lang="en-US" altLang="zh-CN" sz="1400"/>
          </a:p>
          <a:p>
            <a:pPr algn="ctr"/>
            <a:r>
              <a:rPr lang="zh-CN" altLang="en-US" sz="1400"/>
              <a:t>新建材料类型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EBFED84-DFDF-BF0A-8F29-D1BC5E4D710E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 rot="16200000" flipH="1">
            <a:off x="4535673" y="4554133"/>
            <a:ext cx="547742" cy="2354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A52261-AA31-22A3-F799-AFCF25DB2153}"/>
                  </a:ext>
                </a:extLst>
              </p:cNvPr>
              <p:cNvSpPr txBox="1"/>
              <p:nvPr/>
            </p:nvSpPr>
            <p:spPr>
              <a:xfrm>
                <a:off x="10634984" y="3908096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A52261-AA31-22A3-F799-AFCF25DB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984" y="3908096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13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9434FF4A-76A8-8B41-41B8-0308C3C2F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6" y="1936701"/>
            <a:ext cx="2296646" cy="4158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材料库导引（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12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912BFBE0-C69C-DE5A-4043-88B3F98C8DFD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460D2A-A227-ADD7-F8F7-08D25FC0244F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6ECB18-A904-9279-DB57-3585A7C514F3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7EC1F5-5CA8-12D1-3915-F641CCFD095B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7C16EA-99EE-2852-AC75-F1FB7AB4CAF7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36365A9-DA8C-2608-9D07-1FD4B0CA49FD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B552B0-EDF6-8390-3EF8-51DCA3A058BE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3BAB52-3925-954D-F5E5-B33D4DD2E182}"/>
              </a:ext>
            </a:extLst>
          </p:cNvPr>
          <p:cNvSpPr/>
          <p:nvPr/>
        </p:nvSpPr>
        <p:spPr>
          <a:xfrm>
            <a:off x="0" y="6226826"/>
            <a:ext cx="4546600" cy="631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B8193F7-C242-B5F3-FD34-8051C622A5DE}"/>
              </a:ext>
            </a:extLst>
          </p:cNvPr>
          <p:cNvSpPr/>
          <p:nvPr/>
        </p:nvSpPr>
        <p:spPr>
          <a:xfrm>
            <a:off x="1390051" y="2517125"/>
            <a:ext cx="74083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EAC13C-A7E7-DD11-7D52-1309F834A4B9}"/>
              </a:ext>
            </a:extLst>
          </p:cNvPr>
          <p:cNvSpPr txBox="1"/>
          <p:nvPr/>
        </p:nvSpPr>
        <p:spPr>
          <a:xfrm>
            <a:off x="3635527" y="2113888"/>
            <a:ext cx="790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3.</a:t>
            </a:r>
            <a:r>
              <a:rPr lang="zh-CN" altLang="en-US" sz="1600"/>
              <a:t>右击类型（二级），显示下拉菜单，包括</a:t>
            </a:r>
            <a:r>
              <a:rPr lang="zh-CN" altLang="en-US" sz="1600" b="1"/>
              <a:t>打开、重命名、新建材料，展开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52795A-E7A2-E9C0-491D-6FAC843189BD}"/>
              </a:ext>
            </a:extLst>
          </p:cNvPr>
          <p:cNvSpPr txBox="1"/>
          <p:nvPr/>
        </p:nvSpPr>
        <p:spPr>
          <a:xfrm>
            <a:off x="4227432" y="2571717"/>
            <a:ext cx="5085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打开：</a:t>
            </a:r>
            <a:r>
              <a:rPr lang="zh-CN" altLang="en-US" sz="1400"/>
              <a:t>打开该类型所在文件夹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弹出重命名对话框，修改该类型名称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新建材料：</a:t>
            </a:r>
            <a:r>
              <a:rPr lang="zh-CN" altLang="en-US" sz="1400"/>
              <a:t>弹出新建材料对话框，填写材料具体参数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收起整个该类型</a:t>
            </a:r>
            <a:endParaRPr lang="en-US" altLang="zh-CN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BA503A-B063-C4BF-ED39-0069D5E07476}"/>
              </a:ext>
            </a:extLst>
          </p:cNvPr>
          <p:cNvSpPr/>
          <p:nvPr/>
        </p:nvSpPr>
        <p:spPr>
          <a:xfrm>
            <a:off x="7202302" y="4174225"/>
            <a:ext cx="2603235" cy="1164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E8D515-455E-D32F-4AE0-FBBBA4A34260}"/>
              </a:ext>
            </a:extLst>
          </p:cNvPr>
          <p:cNvSpPr txBox="1"/>
          <p:nvPr/>
        </p:nvSpPr>
        <p:spPr>
          <a:xfrm>
            <a:off x="7267630" y="4216857"/>
            <a:ext cx="177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修改</a:t>
            </a:r>
            <a:r>
              <a:rPr lang="zh-CN" altLang="en-US" sz="1200" u="sng"/>
              <a:t>粉末</a:t>
            </a:r>
            <a:r>
              <a:rPr lang="zh-CN" altLang="en-US" sz="1200"/>
              <a:t>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AFA2E4-1315-3407-FE8E-EC1F624258AA}"/>
              </a:ext>
            </a:extLst>
          </p:cNvPr>
          <p:cNvSpPr/>
          <p:nvPr/>
        </p:nvSpPr>
        <p:spPr>
          <a:xfrm>
            <a:off x="7310633" y="4564522"/>
            <a:ext cx="2292087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9267DFB-A02D-18E2-6E43-F2E1FC49BC38}"/>
              </a:ext>
            </a:extLst>
          </p:cNvPr>
          <p:cNvSpPr/>
          <p:nvPr/>
        </p:nvSpPr>
        <p:spPr>
          <a:xfrm>
            <a:off x="7619339" y="4978787"/>
            <a:ext cx="539172" cy="259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2F761B3-842B-3D5A-878E-ECD4D14EB376}"/>
              </a:ext>
            </a:extLst>
          </p:cNvPr>
          <p:cNvSpPr/>
          <p:nvPr/>
        </p:nvSpPr>
        <p:spPr>
          <a:xfrm>
            <a:off x="8929597" y="4982853"/>
            <a:ext cx="539172" cy="259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1F538C6-3EFA-7A8C-12EF-9B62CCCAFF36}"/>
              </a:ext>
            </a:extLst>
          </p:cNvPr>
          <p:cNvSpPr/>
          <p:nvPr/>
        </p:nvSpPr>
        <p:spPr>
          <a:xfrm>
            <a:off x="1390051" y="3704261"/>
            <a:ext cx="74083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FB35BF7-AF63-614A-F7AB-6C5FC74D74A5}"/>
              </a:ext>
            </a:extLst>
          </p:cNvPr>
          <p:cNvSpPr/>
          <p:nvPr/>
        </p:nvSpPr>
        <p:spPr>
          <a:xfrm>
            <a:off x="1392572" y="4545643"/>
            <a:ext cx="74083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15AEF-7D0D-AE35-2057-341BA91A54B9}"/>
              </a:ext>
            </a:extLst>
          </p:cNvPr>
          <p:cNvSpPr txBox="1"/>
          <p:nvPr/>
        </p:nvSpPr>
        <p:spPr>
          <a:xfrm>
            <a:off x="4370675" y="3975364"/>
            <a:ext cx="72004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粉末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989426-B265-3335-E68C-DC92DDD24E39}"/>
              </a:ext>
            </a:extLst>
          </p:cNvPr>
          <p:cNvSpPr txBox="1"/>
          <p:nvPr/>
        </p:nvSpPr>
        <p:spPr>
          <a:xfrm>
            <a:off x="4876347" y="4384606"/>
            <a:ext cx="1166151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新建材料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B30D921-CD0A-FDBC-3948-17DA7C83FEE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4529650" y="4514963"/>
            <a:ext cx="547742" cy="1456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50427BC-40F9-51DC-DA50-735343070AC6}"/>
              </a:ext>
            </a:extLst>
          </p:cNvPr>
          <p:cNvSpPr txBox="1"/>
          <p:nvPr/>
        </p:nvSpPr>
        <p:spPr>
          <a:xfrm>
            <a:off x="7655816" y="5443942"/>
            <a:ext cx="160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重命名对话框</a:t>
            </a:r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2EF618F4-1BB2-55D9-F1C7-B7AA43BB7185}"/>
              </a:ext>
            </a:extLst>
          </p:cNvPr>
          <p:cNvSpPr/>
          <p:nvPr/>
        </p:nvSpPr>
        <p:spPr>
          <a:xfrm>
            <a:off x="7202302" y="3975364"/>
            <a:ext cx="2603236" cy="19886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AC590C-F766-3FE2-8933-D16D102EA013}"/>
              </a:ext>
            </a:extLst>
          </p:cNvPr>
          <p:cNvSpPr txBox="1"/>
          <p:nvPr/>
        </p:nvSpPr>
        <p:spPr>
          <a:xfrm>
            <a:off x="7202301" y="3942999"/>
            <a:ext cx="177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重命名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7">
                <a:extLst>
                  <a:ext uri="{FF2B5EF4-FFF2-40B4-BE49-F238E27FC236}">
                    <a16:creationId xmlns:a16="http://schemas.microsoft.com/office/drawing/2014/main" id="{1A4873E5-3467-2411-B327-FD6B855BA30E}"/>
                  </a:ext>
                </a:extLst>
              </p:cNvPr>
              <p:cNvSpPr txBox="1"/>
              <p:nvPr/>
            </p:nvSpPr>
            <p:spPr>
              <a:xfrm>
                <a:off x="9494812" y="3928850"/>
                <a:ext cx="3222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6" name="文本框 7">
                <a:extLst>
                  <a:ext uri="{FF2B5EF4-FFF2-40B4-BE49-F238E27FC236}">
                    <a16:creationId xmlns:a16="http://schemas.microsoft.com/office/drawing/2014/main" id="{1A4873E5-3467-2411-B327-FD6B855B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812" y="3928850"/>
                <a:ext cx="32229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8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材料库导引（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2.1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新建材料对话框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13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B16206CD-9328-0202-2F00-984D03D13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986" y="915947"/>
            <a:ext cx="3814344" cy="5472153"/>
          </a:xfrm>
          <a:prstGeom prst="rect">
            <a:avLst/>
          </a:prstGeom>
        </p:spPr>
      </p:pic>
      <p:sp>
        <p:nvSpPr>
          <p:cNvPr id="54" name="矩形: 圆顶角 53">
            <a:extLst>
              <a:ext uri="{FF2B5EF4-FFF2-40B4-BE49-F238E27FC236}">
                <a16:creationId xmlns:a16="http://schemas.microsoft.com/office/drawing/2014/main" id="{923B2446-B694-B2B6-398A-F768A28B6D0C}"/>
              </a:ext>
            </a:extLst>
          </p:cNvPr>
          <p:cNvSpPr/>
          <p:nvPr/>
        </p:nvSpPr>
        <p:spPr>
          <a:xfrm>
            <a:off x="392585" y="1092202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编辑材料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C5157CC-1861-09BA-7F24-A07713780217}"/>
              </a:ext>
            </a:extLst>
          </p:cNvPr>
          <p:cNvSpPr/>
          <p:nvPr/>
        </p:nvSpPr>
        <p:spPr>
          <a:xfrm>
            <a:off x="392585" y="1402038"/>
            <a:ext cx="6234532" cy="5255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A297448-61C1-2631-FA9F-B491BAFD6AAD}"/>
              </a:ext>
            </a:extLst>
          </p:cNvPr>
          <p:cNvSpPr/>
          <p:nvPr/>
        </p:nvSpPr>
        <p:spPr>
          <a:xfrm>
            <a:off x="475848" y="1536338"/>
            <a:ext cx="705513" cy="29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6A47674-2A1A-A7D1-EADC-7329A70A34E3}"/>
              </a:ext>
            </a:extLst>
          </p:cNvPr>
          <p:cNvSpPr/>
          <p:nvPr/>
        </p:nvSpPr>
        <p:spPr>
          <a:xfrm>
            <a:off x="1103389" y="1536338"/>
            <a:ext cx="1612574" cy="2920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5245F6B3-9EC8-B56D-047D-668AC2381149}"/>
              </a:ext>
            </a:extLst>
          </p:cNvPr>
          <p:cNvSpPr/>
          <p:nvPr/>
        </p:nvSpPr>
        <p:spPr>
          <a:xfrm>
            <a:off x="667412" y="1976281"/>
            <a:ext cx="5684875" cy="1139342"/>
          </a:xfrm>
          <a:prstGeom prst="roundRect">
            <a:avLst>
              <a:gd name="adj" fmla="val 484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525E44B-1396-1B62-DB1F-5A59071A19EB}"/>
              </a:ext>
            </a:extLst>
          </p:cNvPr>
          <p:cNvSpPr/>
          <p:nvPr/>
        </p:nvSpPr>
        <p:spPr>
          <a:xfrm>
            <a:off x="1136213" y="1842359"/>
            <a:ext cx="905237" cy="29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材料成分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E60D81C9-5A68-13F6-380A-0B9FADD8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43381"/>
              </p:ext>
            </p:extLst>
          </p:nvPr>
        </p:nvGraphicFramePr>
        <p:xfrm>
          <a:off x="968669" y="2202304"/>
          <a:ext cx="5082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48">
                  <a:extLst>
                    <a:ext uri="{9D8B030D-6E8A-4147-A177-3AD203B41FA5}">
                      <a16:colId xmlns:a16="http://schemas.microsoft.com/office/drawing/2014/main" val="2118596827"/>
                    </a:ext>
                  </a:extLst>
                </a:gridCol>
                <a:gridCol w="467124">
                  <a:extLst>
                    <a:ext uri="{9D8B030D-6E8A-4147-A177-3AD203B41FA5}">
                      <a16:colId xmlns:a16="http://schemas.microsoft.com/office/drawing/2014/main" val="3553898157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705046298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759220670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1510672761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545627753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959061853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179133518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214820234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322525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Wt.%</a:t>
                      </a:r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5753"/>
                  </a:ext>
                </a:extLst>
              </a:tr>
            </a:tbl>
          </a:graphicData>
        </a:graphic>
      </p:graphicFrame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43B47FD-BE93-7E36-62C8-85041D997472}"/>
              </a:ext>
            </a:extLst>
          </p:cNvPr>
          <p:cNvSpPr/>
          <p:nvPr/>
        </p:nvSpPr>
        <p:spPr>
          <a:xfrm>
            <a:off x="667412" y="3249545"/>
            <a:ext cx="5684875" cy="2788430"/>
          </a:xfrm>
          <a:prstGeom prst="roundRect">
            <a:avLst>
              <a:gd name="adj" fmla="val 67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82DC8F0-2007-07E8-7CE7-5CFB58057EA0}"/>
              </a:ext>
            </a:extLst>
          </p:cNvPr>
          <p:cNvSpPr/>
          <p:nvPr/>
        </p:nvSpPr>
        <p:spPr>
          <a:xfrm>
            <a:off x="1136214" y="3129277"/>
            <a:ext cx="905237" cy="29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材料属性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6FEB7D0-4E40-DB37-413C-435034C448EA}"/>
              </a:ext>
            </a:extLst>
          </p:cNvPr>
          <p:cNvSpPr/>
          <p:nvPr/>
        </p:nvSpPr>
        <p:spPr>
          <a:xfrm>
            <a:off x="874499" y="3527122"/>
            <a:ext cx="1576058" cy="2376989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E4C669-1726-DA7C-D6FA-F2C56BD713B8}"/>
              </a:ext>
            </a:extLst>
          </p:cNvPr>
          <p:cNvSpPr txBox="1"/>
          <p:nvPr/>
        </p:nvSpPr>
        <p:spPr>
          <a:xfrm>
            <a:off x="898205" y="3598580"/>
            <a:ext cx="117201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密度</a:t>
            </a:r>
            <a:endParaRPr lang="en-US" altLang="zh-CN" sz="1050"/>
          </a:p>
          <a:p>
            <a:r>
              <a:rPr lang="zh-CN" altLang="en-US" sz="1050"/>
              <a:t>比热</a:t>
            </a:r>
            <a:endParaRPr lang="en-US" altLang="zh-CN" sz="1050"/>
          </a:p>
          <a:p>
            <a:r>
              <a:rPr lang="zh-CN" altLang="en-US" sz="1050"/>
              <a:t>热导率</a:t>
            </a:r>
            <a:endParaRPr lang="en-US" altLang="zh-CN" sz="1050"/>
          </a:p>
          <a:p>
            <a:r>
              <a:rPr lang="zh-CN" altLang="en-US" sz="1050"/>
              <a:t>电阻率</a:t>
            </a:r>
            <a:endParaRPr lang="en-US" altLang="zh-CN" sz="1050"/>
          </a:p>
          <a:p>
            <a:r>
              <a:rPr lang="zh-CN" altLang="en-US" sz="1050"/>
              <a:t>热膨胀系数</a:t>
            </a:r>
            <a:endParaRPr lang="en-US" altLang="zh-CN" sz="1050"/>
          </a:p>
          <a:p>
            <a:r>
              <a:rPr lang="zh-CN" altLang="en-US" sz="1050"/>
              <a:t>潜热</a:t>
            </a:r>
            <a:endParaRPr lang="en-US" altLang="zh-CN" sz="1050"/>
          </a:p>
          <a:p>
            <a:r>
              <a:rPr lang="zh-CN" altLang="en-US" sz="1050"/>
              <a:t>弹性</a:t>
            </a:r>
            <a:endParaRPr lang="en-US" altLang="zh-CN" sz="1050"/>
          </a:p>
          <a:p>
            <a:r>
              <a:rPr lang="zh-CN" altLang="en-US" sz="1050"/>
              <a:t>塑性</a:t>
            </a:r>
            <a:endParaRPr lang="en-US" altLang="zh-CN" sz="1050"/>
          </a:p>
          <a:p>
            <a:endParaRPr lang="en-US" altLang="zh-CN" sz="105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5AFC1A9-A4D3-457A-FEE9-5A6F374E0772}"/>
              </a:ext>
            </a:extLst>
          </p:cNvPr>
          <p:cNvSpPr/>
          <p:nvPr/>
        </p:nvSpPr>
        <p:spPr>
          <a:xfrm>
            <a:off x="2298157" y="3527122"/>
            <a:ext cx="152400" cy="237698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D01D1623-2905-4581-CE9E-1914AF3E400E}"/>
              </a:ext>
            </a:extLst>
          </p:cNvPr>
          <p:cNvSpPr/>
          <p:nvPr/>
        </p:nvSpPr>
        <p:spPr>
          <a:xfrm>
            <a:off x="2336665" y="3598580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3A1D790A-F94E-F23E-1F3C-C1809D5734C9}"/>
              </a:ext>
            </a:extLst>
          </p:cNvPr>
          <p:cNvSpPr/>
          <p:nvPr/>
        </p:nvSpPr>
        <p:spPr>
          <a:xfrm rot="10800000">
            <a:off x="2336665" y="5793903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A0ABBF-7804-98D0-4520-93FFB70C71CE}"/>
              </a:ext>
            </a:extLst>
          </p:cNvPr>
          <p:cNvSpPr/>
          <p:nvPr/>
        </p:nvSpPr>
        <p:spPr>
          <a:xfrm>
            <a:off x="874498" y="5702171"/>
            <a:ext cx="767987" cy="20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39ED0D1-4499-BA0E-551E-D9736EA315FA}"/>
              </a:ext>
            </a:extLst>
          </p:cNvPr>
          <p:cNvSpPr/>
          <p:nvPr/>
        </p:nvSpPr>
        <p:spPr>
          <a:xfrm>
            <a:off x="1642487" y="5702171"/>
            <a:ext cx="655669" cy="20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删除</a:t>
            </a:r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D095680F-EA54-E8E1-8DE9-4BCD2582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90715"/>
              </p:ext>
            </p:extLst>
          </p:nvPr>
        </p:nvGraphicFramePr>
        <p:xfrm>
          <a:off x="3050790" y="3557155"/>
          <a:ext cx="2755398" cy="229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699">
                  <a:extLst>
                    <a:ext uri="{9D8B030D-6E8A-4147-A177-3AD203B41FA5}">
                      <a16:colId xmlns:a16="http://schemas.microsoft.com/office/drawing/2014/main" val="1938103438"/>
                    </a:ext>
                  </a:extLst>
                </a:gridCol>
                <a:gridCol w="1377699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温度（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属性值（单位）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4658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18029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2212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66916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4315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1830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75E19518-D674-3633-F6BA-42DC1175F5AC}"/>
              </a:ext>
            </a:extLst>
          </p:cNvPr>
          <p:cNvSpPr/>
          <p:nvPr/>
        </p:nvSpPr>
        <p:spPr>
          <a:xfrm>
            <a:off x="2922401" y="1549890"/>
            <a:ext cx="705513" cy="29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3C8E6F7-3F5C-69D1-71CA-4EDE54A96C2F}"/>
              </a:ext>
            </a:extLst>
          </p:cNvPr>
          <p:cNvSpPr/>
          <p:nvPr/>
        </p:nvSpPr>
        <p:spPr>
          <a:xfrm>
            <a:off x="3549942" y="1549890"/>
            <a:ext cx="1612574" cy="2920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54B4AD4-8D8A-0788-8BEB-556221F9D47A}"/>
              </a:ext>
            </a:extLst>
          </p:cNvPr>
          <p:cNvSpPr/>
          <p:nvPr/>
        </p:nvSpPr>
        <p:spPr>
          <a:xfrm>
            <a:off x="2070223" y="6143729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9C1C5A6-0027-770D-9375-E95E74D92C9D}"/>
              </a:ext>
            </a:extLst>
          </p:cNvPr>
          <p:cNvSpPr/>
          <p:nvPr/>
        </p:nvSpPr>
        <p:spPr>
          <a:xfrm>
            <a:off x="3484980" y="6143728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3C24DE-76FF-CCF5-68BA-13057C3D799F}"/>
                  </a:ext>
                </a:extLst>
              </p:cNvPr>
              <p:cNvSpPr txBox="1"/>
              <p:nvPr/>
            </p:nvSpPr>
            <p:spPr>
              <a:xfrm>
                <a:off x="6118965" y="1080610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3C24DE-76FF-CCF5-68BA-13057C3D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65" y="1080610"/>
                <a:ext cx="4666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F3B3AE-A931-4054-CFF5-AFA133826D51}"/>
              </a:ext>
            </a:extLst>
          </p:cNvPr>
          <p:cNvSpPr/>
          <p:nvPr/>
        </p:nvSpPr>
        <p:spPr>
          <a:xfrm>
            <a:off x="4946651" y="1549890"/>
            <a:ext cx="215866" cy="2920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A9F289C-4176-115D-4B60-555E22C64165}"/>
              </a:ext>
            </a:extLst>
          </p:cNvPr>
          <p:cNvSpPr/>
          <p:nvPr/>
        </p:nvSpPr>
        <p:spPr>
          <a:xfrm flipV="1">
            <a:off x="4983692" y="1625847"/>
            <a:ext cx="141783" cy="1303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68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材料库导引（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2.2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新建材料对话框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14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矩形: 圆顶角 21">
            <a:extLst>
              <a:ext uri="{FF2B5EF4-FFF2-40B4-BE49-F238E27FC236}">
                <a16:creationId xmlns:a16="http://schemas.microsoft.com/office/drawing/2014/main" id="{255FF9F4-9FD6-725F-E6E8-B4E4160CC476}"/>
              </a:ext>
            </a:extLst>
          </p:cNvPr>
          <p:cNvSpPr/>
          <p:nvPr/>
        </p:nvSpPr>
        <p:spPr>
          <a:xfrm>
            <a:off x="392585" y="1092202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新建材料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60EE98-6238-DAE8-DA98-D2127B8D2852}"/>
              </a:ext>
            </a:extLst>
          </p:cNvPr>
          <p:cNvSpPr/>
          <p:nvPr/>
        </p:nvSpPr>
        <p:spPr>
          <a:xfrm>
            <a:off x="392585" y="1402038"/>
            <a:ext cx="6234532" cy="5255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2246C9-9A02-EC50-FAD5-9930454CF99B}"/>
              </a:ext>
            </a:extLst>
          </p:cNvPr>
          <p:cNvSpPr/>
          <p:nvPr/>
        </p:nvSpPr>
        <p:spPr>
          <a:xfrm>
            <a:off x="475848" y="1536338"/>
            <a:ext cx="705513" cy="29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74043BB-122F-3587-E1A1-F990FF467A0B}"/>
              </a:ext>
            </a:extLst>
          </p:cNvPr>
          <p:cNvSpPr/>
          <p:nvPr/>
        </p:nvSpPr>
        <p:spPr>
          <a:xfrm>
            <a:off x="1103389" y="1536338"/>
            <a:ext cx="1612574" cy="2920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A0C1C65-CC29-7931-A738-DD44BA8DCDBD}"/>
              </a:ext>
            </a:extLst>
          </p:cNvPr>
          <p:cNvSpPr/>
          <p:nvPr/>
        </p:nvSpPr>
        <p:spPr>
          <a:xfrm>
            <a:off x="667412" y="1976281"/>
            <a:ext cx="5684875" cy="1139342"/>
          </a:xfrm>
          <a:prstGeom prst="roundRect">
            <a:avLst>
              <a:gd name="adj" fmla="val 484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E52904-F290-3BEC-F53B-58077D64CF7C}"/>
              </a:ext>
            </a:extLst>
          </p:cNvPr>
          <p:cNvSpPr/>
          <p:nvPr/>
        </p:nvSpPr>
        <p:spPr>
          <a:xfrm>
            <a:off x="1136213" y="1842359"/>
            <a:ext cx="905237" cy="29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材料成分</a:t>
            </a: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9B4905FE-9D4F-7609-B4BA-A59EAB5C0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91089"/>
              </p:ext>
            </p:extLst>
          </p:nvPr>
        </p:nvGraphicFramePr>
        <p:xfrm>
          <a:off x="968669" y="2202304"/>
          <a:ext cx="50823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48">
                  <a:extLst>
                    <a:ext uri="{9D8B030D-6E8A-4147-A177-3AD203B41FA5}">
                      <a16:colId xmlns:a16="http://schemas.microsoft.com/office/drawing/2014/main" val="2118596827"/>
                    </a:ext>
                  </a:extLst>
                </a:gridCol>
                <a:gridCol w="467124">
                  <a:extLst>
                    <a:ext uri="{9D8B030D-6E8A-4147-A177-3AD203B41FA5}">
                      <a16:colId xmlns:a16="http://schemas.microsoft.com/office/drawing/2014/main" val="3553898157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705046298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759220670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1510672761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545627753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959061853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179133518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2214820234"/>
                    </a:ext>
                  </a:extLst>
                </a:gridCol>
                <a:gridCol w="508236">
                  <a:extLst>
                    <a:ext uri="{9D8B030D-6E8A-4147-A177-3AD203B41FA5}">
                      <a16:colId xmlns:a16="http://schemas.microsoft.com/office/drawing/2014/main" val="322525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元素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Wt.%</a:t>
                      </a:r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75753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DD615A5-2144-422E-2D06-48805BD5BA2A}"/>
              </a:ext>
            </a:extLst>
          </p:cNvPr>
          <p:cNvSpPr/>
          <p:nvPr/>
        </p:nvSpPr>
        <p:spPr>
          <a:xfrm>
            <a:off x="667413" y="3249545"/>
            <a:ext cx="5684874" cy="2788430"/>
          </a:xfrm>
          <a:prstGeom prst="roundRect">
            <a:avLst>
              <a:gd name="adj" fmla="val 37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84F888-D3BF-709B-69BA-977DA327AAE7}"/>
              </a:ext>
            </a:extLst>
          </p:cNvPr>
          <p:cNvSpPr/>
          <p:nvPr/>
        </p:nvSpPr>
        <p:spPr>
          <a:xfrm>
            <a:off x="1136214" y="3129277"/>
            <a:ext cx="905237" cy="292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材料属性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480EF89-1945-C687-CADD-134505E13657}"/>
              </a:ext>
            </a:extLst>
          </p:cNvPr>
          <p:cNvSpPr/>
          <p:nvPr/>
        </p:nvSpPr>
        <p:spPr>
          <a:xfrm>
            <a:off x="874499" y="3527122"/>
            <a:ext cx="1576058" cy="2376989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F4EDCE2-0E81-3DDF-2E05-E07B1F62FC2A}"/>
              </a:ext>
            </a:extLst>
          </p:cNvPr>
          <p:cNvSpPr txBox="1"/>
          <p:nvPr/>
        </p:nvSpPr>
        <p:spPr>
          <a:xfrm>
            <a:off x="898205" y="3598580"/>
            <a:ext cx="117201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密度</a:t>
            </a:r>
            <a:endParaRPr lang="en-US" altLang="zh-CN" sz="1050"/>
          </a:p>
          <a:p>
            <a:r>
              <a:rPr lang="zh-CN" altLang="en-US" sz="1050"/>
              <a:t>比热</a:t>
            </a:r>
            <a:endParaRPr lang="en-US" altLang="zh-CN" sz="1050"/>
          </a:p>
          <a:p>
            <a:r>
              <a:rPr lang="zh-CN" altLang="en-US" sz="1050"/>
              <a:t>热导率</a:t>
            </a:r>
            <a:endParaRPr lang="en-US" altLang="zh-CN" sz="1050"/>
          </a:p>
          <a:p>
            <a:r>
              <a:rPr lang="zh-CN" altLang="en-US" sz="1050"/>
              <a:t>电阻率</a:t>
            </a:r>
            <a:endParaRPr lang="en-US" altLang="zh-CN" sz="1050"/>
          </a:p>
          <a:p>
            <a:r>
              <a:rPr lang="zh-CN" altLang="en-US" sz="1050"/>
              <a:t>热膨胀系数</a:t>
            </a:r>
            <a:endParaRPr lang="en-US" altLang="zh-CN" sz="1050"/>
          </a:p>
          <a:p>
            <a:r>
              <a:rPr lang="zh-CN" altLang="en-US" sz="1050"/>
              <a:t>潜热</a:t>
            </a:r>
            <a:endParaRPr lang="en-US" altLang="zh-CN" sz="1050"/>
          </a:p>
          <a:p>
            <a:r>
              <a:rPr lang="zh-CN" altLang="en-US" sz="1050"/>
              <a:t>弹性</a:t>
            </a:r>
            <a:endParaRPr lang="en-US" altLang="zh-CN" sz="1050"/>
          </a:p>
          <a:p>
            <a:r>
              <a:rPr lang="zh-CN" altLang="en-US" sz="1050"/>
              <a:t>塑性</a:t>
            </a:r>
            <a:endParaRPr lang="en-US" altLang="zh-CN" sz="1050"/>
          </a:p>
          <a:p>
            <a:endParaRPr lang="en-US" altLang="zh-CN" sz="105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F263BB5-0F7D-F3C7-019C-F27E0A6F4DFC}"/>
              </a:ext>
            </a:extLst>
          </p:cNvPr>
          <p:cNvSpPr/>
          <p:nvPr/>
        </p:nvSpPr>
        <p:spPr>
          <a:xfrm>
            <a:off x="2298157" y="3527122"/>
            <a:ext cx="152400" cy="237698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B07837F2-950E-AF6F-DA94-80B594F2DA09}"/>
              </a:ext>
            </a:extLst>
          </p:cNvPr>
          <p:cNvSpPr/>
          <p:nvPr/>
        </p:nvSpPr>
        <p:spPr>
          <a:xfrm>
            <a:off x="2336665" y="3598580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D6F22D0D-F373-AA6A-BB00-F0EE60117DC5}"/>
              </a:ext>
            </a:extLst>
          </p:cNvPr>
          <p:cNvSpPr/>
          <p:nvPr/>
        </p:nvSpPr>
        <p:spPr>
          <a:xfrm rot="10800000">
            <a:off x="2336665" y="5793903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DC4271-4560-2111-FCBD-E6B8BFCBE350}"/>
              </a:ext>
            </a:extLst>
          </p:cNvPr>
          <p:cNvSpPr/>
          <p:nvPr/>
        </p:nvSpPr>
        <p:spPr>
          <a:xfrm>
            <a:off x="874498" y="5702171"/>
            <a:ext cx="767987" cy="20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58ADE78-2DE9-F87C-8DF5-B112D23727C7}"/>
              </a:ext>
            </a:extLst>
          </p:cNvPr>
          <p:cNvSpPr/>
          <p:nvPr/>
        </p:nvSpPr>
        <p:spPr>
          <a:xfrm>
            <a:off x="1642487" y="5702171"/>
            <a:ext cx="655669" cy="20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删除</a:t>
            </a: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94B3251-AE21-3BF6-B4DA-3ACE1A0EA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18591"/>
              </p:ext>
            </p:extLst>
          </p:nvPr>
        </p:nvGraphicFramePr>
        <p:xfrm>
          <a:off x="3050790" y="3557155"/>
          <a:ext cx="2755398" cy="229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699">
                  <a:extLst>
                    <a:ext uri="{9D8B030D-6E8A-4147-A177-3AD203B41FA5}">
                      <a16:colId xmlns:a16="http://schemas.microsoft.com/office/drawing/2014/main" val="1938103438"/>
                    </a:ext>
                  </a:extLst>
                </a:gridCol>
                <a:gridCol w="1377699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温度（</a:t>
                      </a:r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chemeClr val="tx1"/>
                          </a:solidFill>
                        </a:rPr>
                        <a:t>属性值（单位）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4658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18029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2212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66916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4315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18307"/>
                  </a:ext>
                </a:extLst>
              </a:tr>
            </a:tbl>
          </a:graphicData>
        </a:graphic>
      </p:graphicFrame>
      <p:sp>
        <p:nvSpPr>
          <p:cNvPr id="53" name="文本框 52">
            <a:extLst>
              <a:ext uri="{FF2B5EF4-FFF2-40B4-BE49-F238E27FC236}">
                <a16:creationId xmlns:a16="http://schemas.microsoft.com/office/drawing/2014/main" id="{245A400F-4F28-075F-3C66-41B83C6A98D6}"/>
              </a:ext>
            </a:extLst>
          </p:cNvPr>
          <p:cNvSpPr txBox="1"/>
          <p:nvPr/>
        </p:nvSpPr>
        <p:spPr>
          <a:xfrm>
            <a:off x="7145860" y="4536375"/>
            <a:ext cx="4653555" cy="199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类型从已存在材料类型中选择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单击属性名称，可删除，可显示具体属性值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预设</a:t>
            </a:r>
            <a:r>
              <a:rPr lang="en-US" altLang="zh-CN" sz="1400"/>
              <a:t>8</a:t>
            </a:r>
            <a:r>
              <a:rPr lang="zh-CN" altLang="en-US" sz="1400"/>
              <a:t>个属性，新添加属性具体指自定义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一种材料一个</a:t>
            </a:r>
            <a:r>
              <a:rPr lang="en-US" altLang="zh-CN" sz="1400"/>
              <a:t>Excel</a:t>
            </a:r>
            <a:r>
              <a:rPr lang="zh-CN" altLang="en-US" sz="1400"/>
              <a:t>文件保存，名称</a:t>
            </a:r>
            <a:r>
              <a:rPr lang="en-US" altLang="zh-CN" sz="1400"/>
              <a:t>/</a:t>
            </a:r>
            <a:r>
              <a:rPr lang="zh-CN" altLang="en-US" sz="1400"/>
              <a:t>类型</a:t>
            </a:r>
            <a:r>
              <a:rPr lang="en-US" altLang="zh-CN" sz="1400"/>
              <a:t>/</a:t>
            </a:r>
            <a:r>
              <a:rPr lang="zh-CN" altLang="en-US" sz="1400"/>
              <a:t>成分一个工作表，其余一个属性一个工作表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确定或取消或关闭时设置提示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AE7D280-581A-B142-D0F6-3E739A6E5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144222"/>
                  </p:ext>
                </p:extLst>
              </p:nvPr>
            </p:nvGraphicFramePr>
            <p:xfrm>
              <a:off x="7327469" y="327168"/>
              <a:ext cx="4349130" cy="176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4565">
                      <a:extLst>
                        <a:ext uri="{9D8B030D-6E8A-4147-A177-3AD203B41FA5}">
                          <a16:colId xmlns:a16="http://schemas.microsoft.com/office/drawing/2014/main" val="1938103438"/>
                        </a:ext>
                      </a:extLst>
                    </a:gridCol>
                    <a:gridCol w="2174565">
                      <a:extLst>
                        <a:ext uri="{9D8B030D-6E8A-4147-A177-3AD203B41FA5}">
                          <a16:colId xmlns:a16="http://schemas.microsoft.com/office/drawing/2014/main" val="1638110863"/>
                        </a:ext>
                      </a:extLst>
                    </a:gridCol>
                  </a:tblGrid>
                  <a:tr h="2320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温度（</a:t>
                          </a: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密度（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kg/m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631677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比热 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J/g/K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00925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热导率（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W/m/K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952097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电阻率（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1072098"/>
                      </a:ext>
                    </a:extLst>
                  </a:tr>
                  <a:tr h="27850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热膨胀系数（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7556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AE7D280-581A-B142-D0F6-3E739A6E53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144222"/>
                  </p:ext>
                </p:extLst>
              </p:nvPr>
            </p:nvGraphicFramePr>
            <p:xfrm>
              <a:off x="7327469" y="327168"/>
              <a:ext cx="4349130" cy="1767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4565">
                      <a:extLst>
                        <a:ext uri="{9D8B030D-6E8A-4147-A177-3AD203B41FA5}">
                          <a16:colId xmlns:a16="http://schemas.microsoft.com/office/drawing/2014/main" val="1938103438"/>
                        </a:ext>
                      </a:extLst>
                    </a:gridCol>
                    <a:gridCol w="2174565">
                      <a:extLst>
                        <a:ext uri="{9D8B030D-6E8A-4147-A177-3AD203B41FA5}">
                          <a16:colId xmlns:a16="http://schemas.microsoft.com/office/drawing/2014/main" val="163811086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温度（</a:t>
                          </a:r>
                          <a:r>
                            <a:rPr lang="en-US" altLang="zh-CN" sz="14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zh-CN" altLang="en-US" sz="14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密度（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kg/m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6316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比热 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J/g/K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21009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热导率（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W/m/K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39520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60" t="-290000" r="-560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10720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热膨胀系数（</a:t>
                          </a:r>
                          <a:r>
                            <a:rPr lang="en-US" altLang="zh-CN" sz="120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r>
                            <a:rPr lang="en-US" altLang="zh-CN" sz="1200" baseline="3000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r>
                            <a:rPr lang="zh-CN" altLang="en-US" sz="1200">
                              <a:solidFill>
                                <a:schemeClr val="tx1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75568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D0366D-C75D-914B-5D2B-C00187D8E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07298"/>
              </p:ext>
            </p:extLst>
          </p:nvPr>
        </p:nvGraphicFramePr>
        <p:xfrm>
          <a:off x="7327469" y="2228876"/>
          <a:ext cx="4349130" cy="572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10">
                  <a:extLst>
                    <a:ext uri="{9D8B030D-6E8A-4147-A177-3AD203B41FA5}">
                      <a16:colId xmlns:a16="http://schemas.microsoft.com/office/drawing/2014/main" val="1938103438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2473251229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潜热（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J/kg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固相温度（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液相温度（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969882-3C7C-163B-A16D-B120EA228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89634"/>
              </p:ext>
            </p:extLst>
          </p:nvPr>
        </p:nvGraphicFramePr>
        <p:xfrm>
          <a:off x="7327469" y="2935710"/>
          <a:ext cx="2899420" cy="65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10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2473251229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弹性模量（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MPa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泊松比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6E86F7-53AA-5306-E898-F0992B0F1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0440"/>
              </p:ext>
            </p:extLst>
          </p:nvPr>
        </p:nvGraphicFramePr>
        <p:xfrm>
          <a:off x="7327469" y="3721821"/>
          <a:ext cx="2899420" cy="65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10">
                  <a:extLst>
                    <a:ext uri="{9D8B030D-6E8A-4147-A177-3AD203B41FA5}">
                      <a16:colId xmlns:a16="http://schemas.microsoft.com/office/drawing/2014/main" val="1638110863"/>
                    </a:ext>
                  </a:extLst>
                </a:gridCol>
                <a:gridCol w="1449710">
                  <a:extLst>
                    <a:ext uri="{9D8B030D-6E8A-4147-A177-3AD203B41FA5}">
                      <a16:colId xmlns:a16="http://schemas.microsoft.com/office/drawing/2014/main" val="2473251229"/>
                    </a:ext>
                  </a:extLst>
                </a:gridCol>
              </a:tblGrid>
              <a:tr h="2864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屈服应力（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MPa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塑形应变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31677"/>
                  </a:ext>
                </a:extLst>
              </a:tr>
              <a:tr h="286483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00925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735A3F87-55E6-7B13-E564-EC0EE417F8E2}"/>
              </a:ext>
            </a:extLst>
          </p:cNvPr>
          <p:cNvSpPr/>
          <p:nvPr/>
        </p:nvSpPr>
        <p:spPr>
          <a:xfrm>
            <a:off x="5806188" y="397871"/>
            <a:ext cx="1376389" cy="3908883"/>
          </a:xfrm>
          <a:prstGeom prst="leftBrace">
            <a:avLst>
              <a:gd name="adj1" fmla="val 9941"/>
              <a:gd name="adj2" fmla="val 929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0228F11-0227-251F-0A7E-BF366DF147D8}"/>
              </a:ext>
            </a:extLst>
          </p:cNvPr>
          <p:cNvSpPr/>
          <p:nvPr/>
        </p:nvSpPr>
        <p:spPr>
          <a:xfrm>
            <a:off x="2070223" y="6143729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224CF71-42E5-4BB3-493E-FB806D8FA7F3}"/>
              </a:ext>
            </a:extLst>
          </p:cNvPr>
          <p:cNvSpPr/>
          <p:nvPr/>
        </p:nvSpPr>
        <p:spPr>
          <a:xfrm>
            <a:off x="3484980" y="6143728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E288E7-7ABF-60D9-76E0-ED549BB0E515}"/>
                  </a:ext>
                </a:extLst>
              </p:cNvPr>
              <p:cNvSpPr txBox="1"/>
              <p:nvPr/>
            </p:nvSpPr>
            <p:spPr>
              <a:xfrm>
                <a:off x="6118965" y="1080610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E288E7-7ABF-60D9-76E0-ED549BB0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65" y="1080610"/>
                <a:ext cx="4666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8392C39-530C-F7E5-1F30-7015F016D6B8}"/>
              </a:ext>
            </a:extLst>
          </p:cNvPr>
          <p:cNvSpPr/>
          <p:nvPr/>
        </p:nvSpPr>
        <p:spPr>
          <a:xfrm>
            <a:off x="2922401" y="1549890"/>
            <a:ext cx="705513" cy="29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923A96-7FA1-6A1F-DC58-4F51DB94C3E7}"/>
              </a:ext>
            </a:extLst>
          </p:cNvPr>
          <p:cNvSpPr/>
          <p:nvPr/>
        </p:nvSpPr>
        <p:spPr>
          <a:xfrm>
            <a:off x="3549942" y="1549890"/>
            <a:ext cx="1612574" cy="2920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E02AA56-2DB3-2744-7BFC-080B0C76156A}"/>
              </a:ext>
            </a:extLst>
          </p:cNvPr>
          <p:cNvSpPr/>
          <p:nvPr/>
        </p:nvSpPr>
        <p:spPr>
          <a:xfrm>
            <a:off x="4946651" y="1549890"/>
            <a:ext cx="215866" cy="29209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CD1901C3-5112-01A4-0F70-E68DF9C9A816}"/>
              </a:ext>
            </a:extLst>
          </p:cNvPr>
          <p:cNvSpPr/>
          <p:nvPr/>
        </p:nvSpPr>
        <p:spPr>
          <a:xfrm flipV="1">
            <a:off x="4983692" y="1625847"/>
            <a:ext cx="141783" cy="1303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125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0C72FDBE-C6EF-48C2-D5F9-03068C7F2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6" y="1936701"/>
            <a:ext cx="2296646" cy="41587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材料库导引（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15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912BFBE0-C69C-DE5A-4043-88B3F98C8DFD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460D2A-A227-ADD7-F8F7-08D25FC0244F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6ECB18-A904-9279-DB57-3585A7C514F3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7EC1F5-5CA8-12D1-3915-F641CCFD095B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7C16EA-99EE-2852-AC75-F1FB7AB4CAF7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36365A9-DA8C-2608-9D07-1FD4B0CA49FD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B552B0-EDF6-8390-3EF8-51DCA3A058BE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3BAB52-3925-954D-F5E5-B33D4DD2E182}"/>
              </a:ext>
            </a:extLst>
          </p:cNvPr>
          <p:cNvSpPr/>
          <p:nvPr/>
        </p:nvSpPr>
        <p:spPr>
          <a:xfrm>
            <a:off x="468280" y="6226825"/>
            <a:ext cx="3050613" cy="2747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B8193F7-C242-B5F3-FD34-8051C622A5DE}"/>
              </a:ext>
            </a:extLst>
          </p:cNvPr>
          <p:cNvSpPr/>
          <p:nvPr/>
        </p:nvSpPr>
        <p:spPr>
          <a:xfrm>
            <a:off x="1730563" y="2999256"/>
            <a:ext cx="971549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EAC13C-A7E7-DD11-7D52-1309F834A4B9}"/>
              </a:ext>
            </a:extLst>
          </p:cNvPr>
          <p:cNvSpPr txBox="1"/>
          <p:nvPr/>
        </p:nvSpPr>
        <p:spPr>
          <a:xfrm>
            <a:off x="3650487" y="1937781"/>
            <a:ext cx="790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4. </a:t>
            </a:r>
            <a:r>
              <a:rPr lang="zh-CN" altLang="en-US" sz="1600"/>
              <a:t>双击材料，弹出材料对话框，以作修改；右击材料，显示下拉菜单，包括</a:t>
            </a:r>
            <a:r>
              <a:rPr lang="zh-CN" altLang="en-US" sz="1600" b="1"/>
              <a:t>编辑、复制、重命名、删除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52795A-E7A2-E9C0-491D-6FAC843189BD}"/>
              </a:ext>
            </a:extLst>
          </p:cNvPr>
          <p:cNvSpPr txBox="1"/>
          <p:nvPr/>
        </p:nvSpPr>
        <p:spPr>
          <a:xfrm>
            <a:off x="3928243" y="2554181"/>
            <a:ext cx="7712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编辑：</a:t>
            </a:r>
            <a:r>
              <a:rPr lang="zh-CN" altLang="en-US" sz="1400"/>
              <a:t>弹出材料对话框，修改材料参数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复制：</a:t>
            </a:r>
            <a:r>
              <a:rPr lang="zh-CN" altLang="en-US" sz="1400"/>
              <a:t>复制当前材料，并命名为新材料，并选择材料类型（粉末</a:t>
            </a:r>
            <a:r>
              <a:rPr lang="en-US" altLang="zh-CN" sz="1400"/>
              <a:t>/</a:t>
            </a:r>
            <a:r>
              <a:rPr lang="zh-CN" altLang="en-US" sz="1400"/>
              <a:t>丝材</a:t>
            </a:r>
            <a:r>
              <a:rPr lang="en-US" altLang="zh-CN" sz="1400"/>
              <a:t>/</a:t>
            </a:r>
            <a:r>
              <a:rPr lang="zh-CN" altLang="en-US" sz="1400"/>
              <a:t>板材）。确定后显示在对应的材料类型下，以备进行材料参数修改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弹出重命名对话框，修改该材料名称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删除：</a:t>
            </a:r>
            <a:r>
              <a:rPr lang="zh-CN" altLang="en-US" sz="1400"/>
              <a:t>删除材料；设置删除提示，防止误删</a:t>
            </a:r>
            <a:endParaRPr lang="en-US" altLang="zh-CN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1F538C6-3EFA-7A8C-12EF-9B62CCCAFF36}"/>
              </a:ext>
            </a:extLst>
          </p:cNvPr>
          <p:cNvSpPr/>
          <p:nvPr/>
        </p:nvSpPr>
        <p:spPr>
          <a:xfrm>
            <a:off x="1714407" y="4201897"/>
            <a:ext cx="1090083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FB35BF7-AF63-614A-F7AB-6C5FC74D74A5}"/>
              </a:ext>
            </a:extLst>
          </p:cNvPr>
          <p:cNvSpPr/>
          <p:nvPr/>
        </p:nvSpPr>
        <p:spPr>
          <a:xfrm>
            <a:off x="1714407" y="5047776"/>
            <a:ext cx="971549" cy="3089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EB737670-747A-841A-E6F0-F73BFA4769CA}"/>
              </a:ext>
            </a:extLst>
          </p:cNvPr>
          <p:cNvSpPr/>
          <p:nvPr/>
        </p:nvSpPr>
        <p:spPr>
          <a:xfrm>
            <a:off x="8206581" y="3918483"/>
            <a:ext cx="2603235" cy="1813450"/>
          </a:xfrm>
          <a:prstGeom prst="round2SameRect">
            <a:avLst>
              <a:gd name="adj1" fmla="val 765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4F9066-6D48-3A16-A4E3-6F9C533D726A}"/>
              </a:ext>
            </a:extLst>
          </p:cNvPr>
          <p:cNvSpPr txBox="1"/>
          <p:nvPr/>
        </p:nvSpPr>
        <p:spPr>
          <a:xfrm>
            <a:off x="8278626" y="4262591"/>
            <a:ext cx="1395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复制</a:t>
            </a:r>
            <a:r>
              <a:rPr lang="en-US" altLang="zh-CN" sz="1200" u="sng"/>
              <a:t>T15</a:t>
            </a:r>
            <a:r>
              <a:rPr lang="zh-CN" altLang="en-US" sz="1200" u="sng"/>
              <a:t>高速钢</a:t>
            </a:r>
            <a:r>
              <a:rPr lang="zh-CN" altLang="en-US" sz="1200"/>
              <a:t>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CD5CDF-486C-D7F3-44EE-446EE5227612}"/>
              </a:ext>
            </a:extLst>
          </p:cNvPr>
          <p:cNvSpPr/>
          <p:nvPr/>
        </p:nvSpPr>
        <p:spPr>
          <a:xfrm>
            <a:off x="8432608" y="4539591"/>
            <a:ext cx="1995051" cy="217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5F1BC2B-9E7D-CBA6-473D-7D3391F968A7}"/>
              </a:ext>
            </a:extLst>
          </p:cNvPr>
          <p:cNvSpPr/>
          <p:nvPr/>
        </p:nvSpPr>
        <p:spPr>
          <a:xfrm>
            <a:off x="8611948" y="5387251"/>
            <a:ext cx="539172" cy="259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E1C2F51-FE81-51D2-AA66-9ED2178A9B6E}"/>
              </a:ext>
            </a:extLst>
          </p:cNvPr>
          <p:cNvSpPr/>
          <p:nvPr/>
        </p:nvSpPr>
        <p:spPr>
          <a:xfrm>
            <a:off x="9944328" y="5387250"/>
            <a:ext cx="539172" cy="259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取消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2D0CEE-0EE4-8723-1479-6493BEB3B9EA}"/>
              </a:ext>
            </a:extLst>
          </p:cNvPr>
          <p:cNvCxnSpPr>
            <a:cxnSpLocks/>
          </p:cNvCxnSpPr>
          <p:nvPr/>
        </p:nvCxnSpPr>
        <p:spPr>
          <a:xfrm>
            <a:off x="8206581" y="4153191"/>
            <a:ext cx="260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E1B9EB-3828-7748-333B-D8264A69D9AC}"/>
              </a:ext>
            </a:extLst>
          </p:cNvPr>
          <p:cNvSpPr txBox="1"/>
          <p:nvPr/>
        </p:nvSpPr>
        <p:spPr>
          <a:xfrm>
            <a:off x="8278626" y="3926144"/>
            <a:ext cx="809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复制材料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1027F9-E7C2-C189-35BB-B1016C00EB23}"/>
                  </a:ext>
                </a:extLst>
              </p:cNvPr>
              <p:cNvSpPr txBox="1"/>
              <p:nvPr/>
            </p:nvSpPr>
            <p:spPr>
              <a:xfrm>
                <a:off x="10427658" y="3879977"/>
                <a:ext cx="3821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1027F9-E7C2-C189-35BB-B1016C00E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658" y="3879977"/>
                <a:ext cx="38215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0D0AE5B8-5393-0D0E-852E-13CD2148793F}"/>
              </a:ext>
            </a:extLst>
          </p:cNvPr>
          <p:cNvSpPr txBox="1"/>
          <p:nvPr/>
        </p:nvSpPr>
        <p:spPr>
          <a:xfrm>
            <a:off x="8366440" y="4892987"/>
            <a:ext cx="49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类型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DEA2B2D-BE3E-8EEB-2116-C4EC9AEB54B0}"/>
              </a:ext>
            </a:extLst>
          </p:cNvPr>
          <p:cNvSpPr/>
          <p:nvPr/>
        </p:nvSpPr>
        <p:spPr>
          <a:xfrm>
            <a:off x="8930005" y="4908498"/>
            <a:ext cx="1497653" cy="217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CB32E245-B6D0-8DDA-108E-071E66CD16DC}"/>
              </a:ext>
            </a:extLst>
          </p:cNvPr>
          <p:cNvSpPr/>
          <p:nvPr/>
        </p:nvSpPr>
        <p:spPr>
          <a:xfrm rot="10800000">
            <a:off x="10300660" y="4977791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F5809ED-3385-6328-6D4B-6410AFDDCF1D}"/>
              </a:ext>
            </a:extLst>
          </p:cNvPr>
          <p:cNvSpPr txBox="1"/>
          <p:nvPr/>
        </p:nvSpPr>
        <p:spPr>
          <a:xfrm>
            <a:off x="8849473" y="5759957"/>
            <a:ext cx="149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复制对话框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8F6890-7B28-878E-178E-496B42A284C7}"/>
              </a:ext>
            </a:extLst>
          </p:cNvPr>
          <p:cNvSpPr txBox="1"/>
          <p:nvPr/>
        </p:nvSpPr>
        <p:spPr>
          <a:xfrm>
            <a:off x="3924565" y="3975364"/>
            <a:ext cx="11661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/>
              <a:t>T15</a:t>
            </a:r>
            <a:r>
              <a:rPr lang="zh-CN" altLang="en-US" sz="1600" b="1"/>
              <a:t>高速钢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6619E0-E04B-66B0-8174-775F95438CE2}"/>
              </a:ext>
            </a:extLst>
          </p:cNvPr>
          <p:cNvSpPr txBox="1"/>
          <p:nvPr/>
        </p:nvSpPr>
        <p:spPr>
          <a:xfrm>
            <a:off x="4876347" y="4384606"/>
            <a:ext cx="1166151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编辑</a:t>
            </a:r>
            <a:endParaRPr lang="en-US" altLang="zh-CN" sz="1400"/>
          </a:p>
          <a:p>
            <a:pPr algn="ctr"/>
            <a:r>
              <a:rPr lang="zh-CN" altLang="en-US" sz="1400"/>
              <a:t>复制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删除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AF3BE38-D8E9-2B89-FC83-973E1B816F9E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4418123" y="4403436"/>
            <a:ext cx="547742" cy="368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5435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DD646F-9411-018A-ED29-C5BA8B99F0D0}"/>
              </a:ext>
            </a:extLst>
          </p:cNvPr>
          <p:cNvSpPr txBox="1"/>
          <p:nvPr/>
        </p:nvSpPr>
        <p:spPr>
          <a:xfrm>
            <a:off x="3433233" y="1976735"/>
            <a:ext cx="532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/>
              <a:t>设备库设计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090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BD7A39-0E4A-5D5C-A111-EFDD7EA124EA}"/>
              </a:ext>
            </a:extLst>
          </p:cNvPr>
          <p:cNvSpPr txBox="1"/>
          <p:nvPr/>
        </p:nvSpPr>
        <p:spPr>
          <a:xfrm>
            <a:off x="330200" y="20068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设备库导引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D1F4A2-F669-2167-6867-ABC38AE31C90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F0618FDF-C440-32DF-8380-C44F2B998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35" y="867937"/>
            <a:ext cx="2596805" cy="5789383"/>
          </a:xfrm>
          <a:prstGeom prst="rect">
            <a:avLst/>
          </a:prstGeom>
        </p:spPr>
      </p:pic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ECE3280B-3D06-972A-3455-FA70EF711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51" y="1380068"/>
            <a:ext cx="2461116" cy="43084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0117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B4952814-A12C-D8E2-D38E-8B776F960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"/>
          <a:stretch/>
        </p:blipFill>
        <p:spPr>
          <a:xfrm>
            <a:off x="509979" y="1916829"/>
            <a:ext cx="2894586" cy="115460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18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3280A0-3C0B-DC3C-DC43-002EFD05645A}"/>
              </a:ext>
            </a:extLst>
          </p:cNvPr>
          <p:cNvGrpSpPr/>
          <p:nvPr/>
        </p:nvGrpSpPr>
        <p:grpSpPr>
          <a:xfrm>
            <a:off x="551729" y="970767"/>
            <a:ext cx="11151025" cy="5163334"/>
            <a:chOff x="551729" y="970767"/>
            <a:chExt cx="11151025" cy="5163334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912BFBE0-C69C-DE5A-4043-88B3F98C8DFD}"/>
                </a:ext>
              </a:extLst>
            </p:cNvPr>
            <p:cNvSpPr/>
            <p:nvPr/>
          </p:nvSpPr>
          <p:spPr>
            <a:xfrm>
              <a:off x="551730" y="1024589"/>
              <a:ext cx="11151024" cy="305712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标题栏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60D2A-A227-ADD7-F8F7-08D25FC0244F}"/>
                </a:ext>
              </a:extLst>
            </p:cNvPr>
            <p:cNvSpPr/>
            <p:nvPr/>
          </p:nvSpPr>
          <p:spPr>
            <a:xfrm>
              <a:off x="551729" y="1330301"/>
              <a:ext cx="11151025" cy="4803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6ECB18-A904-9279-DB57-3585A7C514F3}"/>
                </a:ext>
              </a:extLst>
            </p:cNvPr>
            <p:cNvGrpSpPr/>
            <p:nvPr/>
          </p:nvGrpSpPr>
          <p:grpSpPr>
            <a:xfrm>
              <a:off x="10758238" y="970767"/>
              <a:ext cx="882032" cy="372618"/>
              <a:chOff x="5648241" y="318669"/>
              <a:chExt cx="882032" cy="37261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7EC1F5-5CA8-12D1-3915-F641CCFD095B}"/>
                  </a:ext>
                </a:extLst>
              </p:cNvPr>
              <p:cNvSpPr txBox="1"/>
              <p:nvPr/>
            </p:nvSpPr>
            <p:spPr>
              <a:xfrm>
                <a:off x="5648241" y="318669"/>
                <a:ext cx="372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— </a:t>
                </a:r>
                <a:endParaRPr lang="zh-CN" altLang="en-US" b="1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C16EA-99EE-2852-AC75-F1FB7AB4CAF7}"/>
                  </a:ext>
                </a:extLst>
              </p:cNvPr>
              <p:cNvSpPr/>
              <p:nvPr/>
            </p:nvSpPr>
            <p:spPr>
              <a:xfrm>
                <a:off x="5991630" y="441477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⊠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6365A9-DA8C-2608-9D07-1FD4B0CA49FD}"/>
                </a:ext>
              </a:extLst>
            </p:cNvPr>
            <p:cNvSpPr/>
            <p:nvPr/>
          </p:nvSpPr>
          <p:spPr>
            <a:xfrm>
              <a:off x="551729" y="1330301"/>
              <a:ext cx="11151025" cy="486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文件   材料   设备   工艺  程序  模型   项目     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B552B0-EDF6-8390-3EF8-51DCA3A058BE}"/>
                </a:ext>
              </a:extLst>
            </p:cNvPr>
            <p:cNvSpPr/>
            <p:nvPr/>
          </p:nvSpPr>
          <p:spPr>
            <a:xfrm>
              <a:off x="551729" y="1816628"/>
              <a:ext cx="2980948" cy="431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设备库导引（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3AF3520-1447-7D2C-070F-9A3ABFFB705A}"/>
              </a:ext>
            </a:extLst>
          </p:cNvPr>
          <p:cNvSpPr txBox="1"/>
          <p:nvPr/>
        </p:nvSpPr>
        <p:spPr>
          <a:xfrm>
            <a:off x="3616216" y="1916829"/>
            <a:ext cx="771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/>
              <a:t>一级（设备库）、二级（设备类型）、三级（设备）</a:t>
            </a:r>
            <a:r>
              <a:rPr lang="zh-CN" altLang="en-US" sz="1600"/>
              <a:t>；设备库中预设左图所示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右击“设备库”，显示下拉菜单，包括</a:t>
            </a:r>
            <a:r>
              <a:rPr lang="zh-CN" altLang="en-US" sz="1600" b="1"/>
              <a:t>打开设备库、刷新设备库、新建设备类型、展开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0BBD542-BFCD-1BC1-B53E-89416D32507E}"/>
              </a:ext>
            </a:extLst>
          </p:cNvPr>
          <p:cNvSpPr txBox="1"/>
          <p:nvPr/>
        </p:nvSpPr>
        <p:spPr>
          <a:xfrm>
            <a:off x="4120234" y="2801793"/>
            <a:ext cx="6308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打开设备库：</a:t>
            </a:r>
            <a:r>
              <a:rPr lang="zh-CN" altLang="en-US" sz="1400"/>
              <a:t>打开设备库文件夹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刷新设备库：</a:t>
            </a:r>
            <a:r>
              <a:rPr lang="zh-CN" altLang="en-US" sz="1400"/>
              <a:t>更新导引树显示，实现导引树与数据库同步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新建设备类型：</a:t>
            </a:r>
            <a:r>
              <a:rPr lang="zh-CN" altLang="en-US" sz="1400"/>
              <a:t>弹出新建类型对话框，填写名称，并确定。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收起整个设备库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B046398-9331-7B94-FF2F-821081084276}"/>
              </a:ext>
            </a:extLst>
          </p:cNvPr>
          <p:cNvSpPr/>
          <p:nvPr/>
        </p:nvSpPr>
        <p:spPr>
          <a:xfrm>
            <a:off x="863599" y="1887358"/>
            <a:ext cx="115993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35EAC0-D810-1218-B0F6-A79BBD260124}"/>
              </a:ext>
            </a:extLst>
          </p:cNvPr>
          <p:cNvSpPr txBox="1"/>
          <p:nvPr/>
        </p:nvSpPr>
        <p:spPr>
          <a:xfrm>
            <a:off x="3620240" y="3843649"/>
            <a:ext cx="7873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3.</a:t>
            </a:r>
            <a:r>
              <a:rPr lang="zh-CN" altLang="en-US" sz="1600"/>
              <a:t>右击设备类型，显示下拉菜单，包括</a:t>
            </a:r>
            <a:r>
              <a:rPr lang="zh-CN" altLang="en-US" sz="1600" b="1"/>
              <a:t>打开、重命名、新建设备，展开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FD633D-2818-79F9-A811-8348EB18E880}"/>
              </a:ext>
            </a:extLst>
          </p:cNvPr>
          <p:cNvSpPr txBox="1"/>
          <p:nvPr/>
        </p:nvSpPr>
        <p:spPr>
          <a:xfrm>
            <a:off x="2729029" y="19489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4E7163-2CCA-34D4-654B-3FB3993C014D}"/>
              </a:ext>
            </a:extLst>
          </p:cNvPr>
          <p:cNvSpPr txBox="1"/>
          <p:nvPr/>
        </p:nvSpPr>
        <p:spPr>
          <a:xfrm>
            <a:off x="2729029" y="24471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D79594-A44A-6ADB-3F4D-49AA7D57C9E2}"/>
              </a:ext>
            </a:extLst>
          </p:cNvPr>
          <p:cNvSpPr txBox="1"/>
          <p:nvPr/>
        </p:nvSpPr>
        <p:spPr>
          <a:xfrm>
            <a:off x="2930208" y="29815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1AA832-175D-FD1B-9E00-AF0810083C37}"/>
              </a:ext>
            </a:extLst>
          </p:cNvPr>
          <p:cNvSpPr txBox="1"/>
          <p:nvPr/>
        </p:nvSpPr>
        <p:spPr>
          <a:xfrm>
            <a:off x="3826256" y="4362300"/>
            <a:ext cx="3730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打开：</a:t>
            </a:r>
            <a:r>
              <a:rPr lang="zh-CN" altLang="en-US" sz="1400"/>
              <a:t>打开该设备类型文件夹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重命名该设备类型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新建设备：</a:t>
            </a:r>
            <a:r>
              <a:rPr lang="zh-CN" altLang="en-US" sz="1400"/>
              <a:t>弹出新建设备对话框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收起整个设备类型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0E7AD27-0D88-8542-BE94-D3C8EE1A19C0}"/>
              </a:ext>
            </a:extLst>
          </p:cNvPr>
          <p:cNvSpPr/>
          <p:nvPr/>
        </p:nvSpPr>
        <p:spPr>
          <a:xfrm>
            <a:off x="1139286" y="2447905"/>
            <a:ext cx="685800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5BE7DD4-3DA5-826C-26A9-F95D2055E902}"/>
              </a:ext>
            </a:extLst>
          </p:cNvPr>
          <p:cNvSpPr/>
          <p:nvPr/>
        </p:nvSpPr>
        <p:spPr>
          <a:xfrm>
            <a:off x="1139286" y="3350834"/>
            <a:ext cx="685800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7A87BDC-5114-0C30-EC20-31E038266BA8}"/>
              </a:ext>
            </a:extLst>
          </p:cNvPr>
          <p:cNvSpPr/>
          <p:nvPr/>
        </p:nvSpPr>
        <p:spPr>
          <a:xfrm>
            <a:off x="1183084" y="4543762"/>
            <a:ext cx="685800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5E1A968-F160-4924-C482-EB0E4C74DB17}"/>
              </a:ext>
            </a:extLst>
          </p:cNvPr>
          <p:cNvSpPr/>
          <p:nvPr/>
        </p:nvSpPr>
        <p:spPr>
          <a:xfrm>
            <a:off x="1263627" y="5833411"/>
            <a:ext cx="861505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76601D9A-A888-C420-E8A2-FEEB45B2BC7C}"/>
              </a:ext>
            </a:extLst>
          </p:cNvPr>
          <p:cNvSpPr/>
          <p:nvPr/>
        </p:nvSpPr>
        <p:spPr>
          <a:xfrm>
            <a:off x="7654460" y="4269952"/>
            <a:ext cx="3673942" cy="332443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新建设备类型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1EF1FE-8E89-6B5A-2E76-DCC72BEA035F}"/>
              </a:ext>
            </a:extLst>
          </p:cNvPr>
          <p:cNvSpPr/>
          <p:nvPr/>
        </p:nvSpPr>
        <p:spPr>
          <a:xfrm>
            <a:off x="7654460" y="4602395"/>
            <a:ext cx="3673942" cy="1485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A7D0BD-7377-5F87-CA98-3553B5552763}"/>
              </a:ext>
            </a:extLst>
          </p:cNvPr>
          <p:cNvSpPr/>
          <p:nvPr/>
        </p:nvSpPr>
        <p:spPr>
          <a:xfrm>
            <a:off x="8252221" y="4850147"/>
            <a:ext cx="705513" cy="4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C0A461-91D9-4E11-9A31-7DAD4AFF6742}"/>
              </a:ext>
            </a:extLst>
          </p:cNvPr>
          <p:cNvSpPr/>
          <p:nvPr/>
        </p:nvSpPr>
        <p:spPr>
          <a:xfrm>
            <a:off x="9109474" y="4842627"/>
            <a:ext cx="1612574" cy="4238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F0C43E8-49CA-CE2B-D19D-E5A9F4C993D1}"/>
              </a:ext>
            </a:extLst>
          </p:cNvPr>
          <p:cNvSpPr/>
          <p:nvPr/>
        </p:nvSpPr>
        <p:spPr>
          <a:xfrm>
            <a:off x="8252221" y="5477281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586E5C5-F12C-48D6-2F00-98EFF981FFD6}"/>
              </a:ext>
            </a:extLst>
          </p:cNvPr>
          <p:cNvSpPr/>
          <p:nvPr/>
        </p:nvSpPr>
        <p:spPr>
          <a:xfrm>
            <a:off x="9666978" y="5477280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969B6A-957C-D5F5-85DC-CFF011B36C72}"/>
                  </a:ext>
                </a:extLst>
              </p:cNvPr>
              <p:cNvSpPr txBox="1"/>
              <p:nvPr/>
            </p:nvSpPr>
            <p:spPr>
              <a:xfrm>
                <a:off x="10861759" y="4251507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B969B6A-957C-D5F5-85DC-CFF011B3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759" y="4251507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442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19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3081D-F154-A64F-291B-362F245A4FFC}"/>
              </a:ext>
            </a:extLst>
          </p:cNvPr>
          <p:cNvSpPr txBox="1"/>
          <p:nvPr/>
        </p:nvSpPr>
        <p:spPr>
          <a:xfrm>
            <a:off x="330200" y="200680"/>
            <a:ext cx="532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设备库导引（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设备对话框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F0D08742-DF0B-6400-EC25-B1B4481F248B}"/>
              </a:ext>
            </a:extLst>
          </p:cNvPr>
          <p:cNvSpPr/>
          <p:nvPr/>
        </p:nvSpPr>
        <p:spPr>
          <a:xfrm>
            <a:off x="330200" y="1023037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编辑设备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9BA762-5257-A96F-C99E-D6C8BCEE2AF2}"/>
              </a:ext>
            </a:extLst>
          </p:cNvPr>
          <p:cNvSpPr/>
          <p:nvPr/>
        </p:nvSpPr>
        <p:spPr>
          <a:xfrm>
            <a:off x="330200" y="1332873"/>
            <a:ext cx="6234532" cy="5255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04A5A1-B2F1-EE63-D7C1-DD8BBA94D103}"/>
              </a:ext>
            </a:extLst>
          </p:cNvPr>
          <p:cNvSpPr/>
          <p:nvPr/>
        </p:nvSpPr>
        <p:spPr>
          <a:xfrm>
            <a:off x="413463" y="1467173"/>
            <a:ext cx="705513" cy="29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2386EF-0319-F7D6-ADBD-79844DA885DF}"/>
              </a:ext>
            </a:extLst>
          </p:cNvPr>
          <p:cNvSpPr/>
          <p:nvPr/>
        </p:nvSpPr>
        <p:spPr>
          <a:xfrm>
            <a:off x="1118972" y="1442095"/>
            <a:ext cx="2101746" cy="355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807E00-7A3A-5FED-376C-A0FA68ED9DA1}"/>
              </a:ext>
            </a:extLst>
          </p:cNvPr>
          <p:cNvSpPr/>
          <p:nvPr/>
        </p:nvSpPr>
        <p:spPr>
          <a:xfrm>
            <a:off x="1118973" y="2069101"/>
            <a:ext cx="5253307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1B315-3709-79BC-BFCA-43F845A8DCDE}"/>
              </a:ext>
            </a:extLst>
          </p:cNvPr>
          <p:cNvSpPr/>
          <p:nvPr/>
        </p:nvSpPr>
        <p:spPr>
          <a:xfrm>
            <a:off x="472811" y="2277119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设备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描述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176B6C-B192-1910-C2E2-DE3A6D9FD4E1}"/>
              </a:ext>
            </a:extLst>
          </p:cNvPr>
          <p:cNvSpPr/>
          <p:nvPr/>
        </p:nvSpPr>
        <p:spPr>
          <a:xfrm>
            <a:off x="1118972" y="3318155"/>
            <a:ext cx="4474339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6F3C5F8-BE42-5F27-3D0C-A7726BEFA758}"/>
              </a:ext>
            </a:extLst>
          </p:cNvPr>
          <p:cNvSpPr/>
          <p:nvPr/>
        </p:nvSpPr>
        <p:spPr>
          <a:xfrm>
            <a:off x="1984973" y="5851080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82CE45A-6B8A-29CC-FF6C-84D8904E357F}"/>
              </a:ext>
            </a:extLst>
          </p:cNvPr>
          <p:cNvSpPr/>
          <p:nvPr/>
        </p:nvSpPr>
        <p:spPr>
          <a:xfrm>
            <a:off x="3952644" y="5851079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143733E-3A7A-38FC-774C-4AD792805DA4}"/>
                  </a:ext>
                </a:extLst>
              </p:cNvPr>
              <p:cNvSpPr txBox="1"/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143733E-3A7A-38FC-774C-4AD79280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05667E90-A2DD-E118-F14C-8250FE668131}"/>
              </a:ext>
            </a:extLst>
          </p:cNvPr>
          <p:cNvGrpSpPr/>
          <p:nvPr/>
        </p:nvGrpSpPr>
        <p:grpSpPr>
          <a:xfrm>
            <a:off x="6128866" y="2069102"/>
            <a:ext cx="243414" cy="974034"/>
            <a:chOff x="6191251" y="2138267"/>
            <a:chExt cx="243414" cy="974034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30F05B4-BF52-BE6C-1CF0-A0BDCDE636E6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74A72B01-6E04-3D0B-5850-F858B45175E7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A4EC6A5A-D200-5B36-1105-7297D26E7F43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ADD8F2A-D8E3-5B79-2ED2-5FD64CD62952}"/>
              </a:ext>
            </a:extLst>
          </p:cNvPr>
          <p:cNvSpPr/>
          <p:nvPr/>
        </p:nvSpPr>
        <p:spPr>
          <a:xfrm>
            <a:off x="5772149" y="3389860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4C179E-F345-76C2-6FFF-8AE7A5D18D5A}"/>
              </a:ext>
            </a:extLst>
          </p:cNvPr>
          <p:cNvSpPr txBox="1"/>
          <p:nvPr/>
        </p:nvSpPr>
        <p:spPr>
          <a:xfrm>
            <a:off x="1272976" y="3375444"/>
            <a:ext cx="98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照片</a:t>
            </a:r>
            <a:r>
              <a:rPr lang="en-US" altLang="zh-CN" sz="1200"/>
              <a:t>1.png</a:t>
            </a:r>
          </a:p>
          <a:p>
            <a:r>
              <a:rPr lang="zh-CN" altLang="en-US" sz="1200"/>
              <a:t>照片</a:t>
            </a:r>
            <a:r>
              <a:rPr lang="en-US" altLang="zh-CN" sz="1200"/>
              <a:t>2.png</a:t>
            </a:r>
          </a:p>
          <a:p>
            <a:r>
              <a:rPr lang="zh-CN" altLang="en-US" sz="1200"/>
              <a:t>照片</a:t>
            </a:r>
            <a:r>
              <a:rPr lang="en-US" altLang="zh-CN" sz="1200"/>
              <a:t>3.png</a:t>
            </a:r>
            <a:endParaRPr lang="zh-CN" altLang="en-US" sz="12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6D5C49-28D4-ECCF-C120-9D7EFE8E0AAF}"/>
              </a:ext>
            </a:extLst>
          </p:cNvPr>
          <p:cNvSpPr txBox="1"/>
          <p:nvPr/>
        </p:nvSpPr>
        <p:spPr>
          <a:xfrm>
            <a:off x="1272976" y="4677145"/>
            <a:ext cx="105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说明手册</a:t>
            </a:r>
            <a:r>
              <a:rPr lang="en-US" altLang="zh-CN" sz="1200"/>
              <a:t>.pdf</a:t>
            </a:r>
          </a:p>
          <a:p>
            <a:r>
              <a:rPr lang="zh-CN" altLang="en-US" sz="1200"/>
              <a:t>操作手册</a:t>
            </a:r>
            <a:r>
              <a:rPr lang="en-US" altLang="zh-CN" sz="1200"/>
              <a:t>.pdf</a:t>
            </a:r>
            <a:endParaRPr lang="zh-CN" altLang="en-US" sz="12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5F4C6253-8634-F34E-05E8-EEAB6EE54502}"/>
              </a:ext>
            </a:extLst>
          </p:cNvPr>
          <p:cNvSpPr/>
          <p:nvPr/>
        </p:nvSpPr>
        <p:spPr>
          <a:xfrm>
            <a:off x="5772149" y="3866462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3A0A7AA-7B24-0678-3A66-19AE1BCDF960}"/>
              </a:ext>
            </a:extLst>
          </p:cNvPr>
          <p:cNvGrpSpPr/>
          <p:nvPr/>
        </p:nvGrpSpPr>
        <p:grpSpPr>
          <a:xfrm>
            <a:off x="5349897" y="3318155"/>
            <a:ext cx="243414" cy="974034"/>
            <a:chOff x="6191251" y="2138267"/>
            <a:chExt cx="243414" cy="974034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04DB915-1443-E8CD-D634-F3535C1D0285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86AA1D24-CA4D-47FA-D351-0A0025BE96C1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DE675943-9A9E-7973-E561-BF638B3EB989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A2B73A9F-BE53-DA87-006E-CA30B18DD555}"/>
              </a:ext>
            </a:extLst>
          </p:cNvPr>
          <p:cNvSpPr/>
          <p:nvPr/>
        </p:nvSpPr>
        <p:spPr>
          <a:xfrm>
            <a:off x="471007" y="3525333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设备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照片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E416CD2-49D6-6949-BB31-6D7B0E52B11C}"/>
              </a:ext>
            </a:extLst>
          </p:cNvPr>
          <p:cNvSpPr/>
          <p:nvPr/>
        </p:nvSpPr>
        <p:spPr>
          <a:xfrm>
            <a:off x="1118972" y="4538303"/>
            <a:ext cx="4474339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813BD2E3-4DAA-B0FE-8016-940E7370CEE3}"/>
              </a:ext>
            </a:extLst>
          </p:cNvPr>
          <p:cNvSpPr/>
          <p:nvPr/>
        </p:nvSpPr>
        <p:spPr>
          <a:xfrm>
            <a:off x="5772149" y="4610008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6ACDF23-7631-E6FE-B3A8-7366E14134FF}"/>
              </a:ext>
            </a:extLst>
          </p:cNvPr>
          <p:cNvSpPr/>
          <p:nvPr/>
        </p:nvSpPr>
        <p:spPr>
          <a:xfrm>
            <a:off x="5772149" y="5086610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A36C14C-DC5C-8597-2057-E37CC7F5750F}"/>
              </a:ext>
            </a:extLst>
          </p:cNvPr>
          <p:cNvGrpSpPr/>
          <p:nvPr/>
        </p:nvGrpSpPr>
        <p:grpSpPr>
          <a:xfrm>
            <a:off x="5349897" y="4538303"/>
            <a:ext cx="243414" cy="974034"/>
            <a:chOff x="6191251" y="2138267"/>
            <a:chExt cx="243414" cy="974034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EECE23F-A863-7F9A-9AB1-14F47A5635B9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6C9B8B98-A686-0FC9-3497-1B6A9BB11EE0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4F70001A-A0BA-48B1-78A8-FD15131E923D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E83F1708-AB35-B5C4-8E43-0822602AB5FC}"/>
              </a:ext>
            </a:extLst>
          </p:cNvPr>
          <p:cNvSpPr/>
          <p:nvPr/>
        </p:nvSpPr>
        <p:spPr>
          <a:xfrm>
            <a:off x="471007" y="4806947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设备文件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82A0D92-F3F7-1224-FA05-9401FDA72AD9}"/>
              </a:ext>
            </a:extLst>
          </p:cNvPr>
          <p:cNvSpPr txBox="1"/>
          <p:nvPr/>
        </p:nvSpPr>
        <p:spPr>
          <a:xfrm>
            <a:off x="7077787" y="783429"/>
            <a:ext cx="49000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1. </a:t>
            </a:r>
            <a:r>
              <a:rPr lang="zh-CN" altLang="en-US" sz="1600" b="1"/>
              <a:t>名称</a:t>
            </a:r>
            <a:r>
              <a:rPr lang="zh-CN" altLang="en-US" sz="1600"/>
              <a:t>：输入设备名称</a:t>
            </a:r>
            <a:endParaRPr lang="en-US" altLang="zh-CN" sz="1600"/>
          </a:p>
          <a:p>
            <a:r>
              <a:rPr lang="en-US" altLang="zh-CN" sz="1600" b="1"/>
              <a:t>2. </a:t>
            </a:r>
            <a:r>
              <a:rPr lang="zh-CN" altLang="en-US" sz="1600" b="1"/>
              <a:t>类型：</a:t>
            </a:r>
            <a:r>
              <a:rPr lang="zh-CN" altLang="en-US" sz="1600"/>
              <a:t>从已存在设备类型中选取</a:t>
            </a:r>
            <a:endParaRPr lang="en-US" altLang="zh-CN" sz="1600"/>
          </a:p>
          <a:p>
            <a:r>
              <a:rPr lang="en-US" altLang="zh-CN" sz="1600" b="1"/>
              <a:t>3. </a:t>
            </a:r>
            <a:r>
              <a:rPr lang="zh-CN" altLang="en-US" sz="1600" b="1"/>
              <a:t>设备描述：</a:t>
            </a:r>
            <a:r>
              <a:rPr lang="zh-CN" altLang="en-US" sz="1600"/>
              <a:t>输入设备用途及主要参数</a:t>
            </a:r>
            <a:endParaRPr lang="en-US" altLang="zh-CN" sz="1600"/>
          </a:p>
          <a:p>
            <a:r>
              <a:rPr lang="en-US" altLang="zh-CN" sz="1600" b="1"/>
              <a:t>4. </a:t>
            </a:r>
            <a:r>
              <a:rPr lang="zh-CN" altLang="en-US" sz="1600" b="1"/>
              <a:t>设备照片：</a:t>
            </a:r>
            <a:r>
              <a:rPr lang="zh-CN" altLang="en-US" sz="1600"/>
              <a:t>显示当前设备库中设备的照片。双击照片，直接打开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400"/>
          </a:p>
          <a:p>
            <a:r>
              <a:rPr lang="en-US" altLang="zh-CN" sz="1600" b="1"/>
              <a:t>5.</a:t>
            </a:r>
            <a:r>
              <a:rPr lang="zh-CN" altLang="en-US" sz="1600" b="1"/>
              <a:t> 设备文件：</a:t>
            </a:r>
            <a:r>
              <a:rPr lang="zh-CN" altLang="en-US" sz="1600"/>
              <a:t>存储设备说明书及操作手册等所有文件。双击文件，直接打开。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en-US" altLang="zh-CN" sz="1600" b="1"/>
              <a:t>6. </a:t>
            </a:r>
            <a:r>
              <a:rPr lang="zh-CN" altLang="en-US" sz="1600" b="1"/>
              <a:t>确定</a:t>
            </a:r>
            <a:r>
              <a:rPr lang="en-US" altLang="zh-CN" sz="1600" b="1"/>
              <a:t>/</a:t>
            </a:r>
            <a:r>
              <a:rPr lang="zh-CN" altLang="en-US" sz="1600" b="1"/>
              <a:t>取消：</a:t>
            </a:r>
            <a:r>
              <a:rPr lang="zh-CN" altLang="en-US" sz="1600"/>
              <a:t>设置操作提示，防止误操作</a:t>
            </a:r>
            <a:endParaRPr lang="en-US" altLang="zh-CN" sz="16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FFF8DA0-D15B-F60B-50EB-F33D25DA033C}"/>
              </a:ext>
            </a:extLst>
          </p:cNvPr>
          <p:cNvSpPr txBox="1"/>
          <p:nvPr/>
        </p:nvSpPr>
        <p:spPr>
          <a:xfrm>
            <a:off x="7481507" y="2156527"/>
            <a:ext cx="4221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点击“添加”，浏览电脑中的照片，添加到设备库中；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单击照片选中，再点击“删除”，删除所选照片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A7284D-537B-1857-3A87-8E57F46F7459}"/>
              </a:ext>
            </a:extLst>
          </p:cNvPr>
          <p:cNvSpPr txBox="1"/>
          <p:nvPr/>
        </p:nvSpPr>
        <p:spPr>
          <a:xfrm>
            <a:off x="7528870" y="3533932"/>
            <a:ext cx="4221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点击“添加”，浏览电脑中文件，添加到设备库中；</a:t>
            </a:r>
            <a:endParaRPr lang="en-US" altLang="zh-C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/>
              <a:t>单击文件选中，再点击“删除”，删除所选文件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88824C5-89F6-E650-0CE3-51DE3E955D36}"/>
              </a:ext>
            </a:extLst>
          </p:cNvPr>
          <p:cNvSpPr txBox="1"/>
          <p:nvPr/>
        </p:nvSpPr>
        <p:spPr>
          <a:xfrm>
            <a:off x="7077874" y="4951527"/>
            <a:ext cx="4672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7. </a:t>
            </a:r>
            <a:r>
              <a:rPr lang="zh-CN" altLang="en-US" sz="1600" b="1"/>
              <a:t>一个设备一个文件夹保存。</a:t>
            </a:r>
            <a:r>
              <a:rPr lang="zh-CN" altLang="en-US" sz="1600"/>
              <a:t>名称及设备描述保存为一个</a:t>
            </a:r>
            <a:r>
              <a:rPr lang="en-US" altLang="zh-CN" sz="1600"/>
              <a:t>TEXT</a:t>
            </a:r>
            <a:r>
              <a:rPr lang="zh-CN" altLang="en-US" sz="1600"/>
              <a:t>文件。设备照片和文件各单独保存为一个文件夹。</a:t>
            </a:r>
            <a:endParaRPr lang="en-US" altLang="zh-CN" sz="1600"/>
          </a:p>
          <a:p>
            <a:r>
              <a:rPr lang="en-US" altLang="zh-CN" sz="1600"/>
              <a:t>8. </a:t>
            </a:r>
            <a:r>
              <a:rPr lang="zh-CN" altLang="en-US" sz="1600"/>
              <a:t>在文件夹中添加或删除照片和文件，在对话框中同步更新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320BAA-CD87-00EA-80D3-7C644AA8BA99}"/>
              </a:ext>
            </a:extLst>
          </p:cNvPr>
          <p:cNvSpPr/>
          <p:nvPr/>
        </p:nvSpPr>
        <p:spPr>
          <a:xfrm>
            <a:off x="3303977" y="1467173"/>
            <a:ext cx="705513" cy="29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221E17-E07A-8532-FDD3-006F0095E397}"/>
              </a:ext>
            </a:extLst>
          </p:cNvPr>
          <p:cNvSpPr/>
          <p:nvPr/>
        </p:nvSpPr>
        <p:spPr>
          <a:xfrm>
            <a:off x="3926226" y="1435310"/>
            <a:ext cx="2446053" cy="355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F8A44BF-7804-D242-82E2-601FBA4FFA42}"/>
              </a:ext>
            </a:extLst>
          </p:cNvPr>
          <p:cNvSpPr/>
          <p:nvPr/>
        </p:nvSpPr>
        <p:spPr>
          <a:xfrm>
            <a:off x="6096000" y="1435310"/>
            <a:ext cx="276279" cy="3558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574CB06-77DC-CF3A-4619-89CD9A2CEF35}"/>
              </a:ext>
            </a:extLst>
          </p:cNvPr>
          <p:cNvSpPr/>
          <p:nvPr/>
        </p:nvSpPr>
        <p:spPr>
          <a:xfrm flipV="1">
            <a:off x="6178776" y="1559638"/>
            <a:ext cx="141061" cy="12944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58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0" y="6672264"/>
            <a:ext cx="12192000" cy="180000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Abaqus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界面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6" name="图形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906" y="311797"/>
            <a:ext cx="2242794" cy="412103"/>
          </a:xfrm>
          <a:prstGeom prst="rect">
            <a:avLst/>
          </a:prstGeom>
        </p:spPr>
      </p:pic>
      <p:pic>
        <p:nvPicPr>
          <p:cNvPr id="6" name="图片 5" descr="图形用户界面, 应用程序, Word&#10;&#10;描述已自动生成">
            <a:extLst>
              <a:ext uri="{FF2B5EF4-FFF2-40B4-BE49-F238E27FC236}">
                <a16:creationId xmlns:a16="http://schemas.microsoft.com/office/drawing/2014/main" id="{DAFF8922-175B-5091-FD5E-0F06519EBA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69" y="1033073"/>
            <a:ext cx="10030862" cy="535502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E33AA38-3B8D-A3C0-3980-895F8663BF71}"/>
              </a:ext>
            </a:extLst>
          </p:cNvPr>
          <p:cNvSpPr/>
          <p:nvPr/>
        </p:nvSpPr>
        <p:spPr>
          <a:xfrm>
            <a:off x="1080569" y="1867546"/>
            <a:ext cx="1856360" cy="3618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D2F6F9-3DE6-3B5A-30A6-538881046289}"/>
              </a:ext>
            </a:extLst>
          </p:cNvPr>
          <p:cNvSpPr txBox="1"/>
          <p:nvPr/>
        </p:nvSpPr>
        <p:spPr>
          <a:xfrm>
            <a:off x="1565329" y="3316637"/>
            <a:ext cx="9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导引树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E93C13-EA88-C126-79F3-4F4A45A66620}"/>
              </a:ext>
            </a:extLst>
          </p:cNvPr>
          <p:cNvSpPr/>
          <p:nvPr/>
        </p:nvSpPr>
        <p:spPr>
          <a:xfrm>
            <a:off x="3348487" y="1867546"/>
            <a:ext cx="7762944" cy="3618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C6640-675A-8B96-C367-D2681BA5D8CC}"/>
              </a:ext>
            </a:extLst>
          </p:cNvPr>
          <p:cNvSpPr txBox="1"/>
          <p:nvPr/>
        </p:nvSpPr>
        <p:spPr>
          <a:xfrm>
            <a:off x="6553200" y="3244334"/>
            <a:ext cx="14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主体显示区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2BC7E3-4BF9-7C29-9AC1-61C16E9D638C}"/>
              </a:ext>
            </a:extLst>
          </p:cNvPr>
          <p:cNvSpPr txBox="1"/>
          <p:nvPr/>
        </p:nvSpPr>
        <p:spPr>
          <a:xfrm>
            <a:off x="3497450" y="5773614"/>
            <a:ext cx="201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运行监控等区域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DC1C45-DB48-2F23-2FDA-5524BBF42D35}"/>
              </a:ext>
            </a:extLst>
          </p:cNvPr>
          <p:cNvSpPr/>
          <p:nvPr/>
        </p:nvSpPr>
        <p:spPr>
          <a:xfrm>
            <a:off x="1331125" y="5592305"/>
            <a:ext cx="9780306" cy="770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80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B4952814-A12C-D8E2-D38E-8B776F960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1"/>
          <a:stretch/>
        </p:blipFill>
        <p:spPr>
          <a:xfrm>
            <a:off x="509979" y="1916829"/>
            <a:ext cx="2894586" cy="115460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20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3280A0-3C0B-DC3C-DC43-002EFD05645A}"/>
              </a:ext>
            </a:extLst>
          </p:cNvPr>
          <p:cNvGrpSpPr/>
          <p:nvPr/>
        </p:nvGrpSpPr>
        <p:grpSpPr>
          <a:xfrm>
            <a:off x="551729" y="970767"/>
            <a:ext cx="11151025" cy="5163334"/>
            <a:chOff x="551729" y="970767"/>
            <a:chExt cx="11151025" cy="5163334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912BFBE0-C69C-DE5A-4043-88B3F98C8DFD}"/>
                </a:ext>
              </a:extLst>
            </p:cNvPr>
            <p:cNvSpPr/>
            <p:nvPr/>
          </p:nvSpPr>
          <p:spPr>
            <a:xfrm>
              <a:off x="551730" y="1024589"/>
              <a:ext cx="11151024" cy="305712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标题栏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60D2A-A227-ADD7-F8F7-08D25FC0244F}"/>
                </a:ext>
              </a:extLst>
            </p:cNvPr>
            <p:cNvSpPr/>
            <p:nvPr/>
          </p:nvSpPr>
          <p:spPr>
            <a:xfrm>
              <a:off x="551729" y="1330301"/>
              <a:ext cx="11151025" cy="4803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6ECB18-A904-9279-DB57-3585A7C514F3}"/>
                </a:ext>
              </a:extLst>
            </p:cNvPr>
            <p:cNvGrpSpPr/>
            <p:nvPr/>
          </p:nvGrpSpPr>
          <p:grpSpPr>
            <a:xfrm>
              <a:off x="10758238" y="970767"/>
              <a:ext cx="882032" cy="372618"/>
              <a:chOff x="5648241" y="318669"/>
              <a:chExt cx="882032" cy="37261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7EC1F5-5CA8-12D1-3915-F641CCFD095B}"/>
                  </a:ext>
                </a:extLst>
              </p:cNvPr>
              <p:cNvSpPr txBox="1"/>
              <p:nvPr/>
            </p:nvSpPr>
            <p:spPr>
              <a:xfrm>
                <a:off x="5648241" y="318669"/>
                <a:ext cx="372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— </a:t>
                </a:r>
                <a:endParaRPr lang="zh-CN" altLang="en-US" b="1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C16EA-99EE-2852-AC75-F1FB7AB4CAF7}"/>
                  </a:ext>
                </a:extLst>
              </p:cNvPr>
              <p:cNvSpPr/>
              <p:nvPr/>
            </p:nvSpPr>
            <p:spPr>
              <a:xfrm>
                <a:off x="5991630" y="441477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⊠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6365A9-DA8C-2608-9D07-1FD4B0CA49FD}"/>
                </a:ext>
              </a:extLst>
            </p:cNvPr>
            <p:cNvSpPr/>
            <p:nvPr/>
          </p:nvSpPr>
          <p:spPr>
            <a:xfrm>
              <a:off x="551729" y="1330301"/>
              <a:ext cx="11151025" cy="486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文件   材料   设备   工艺  程序  模型   项目     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B552B0-EDF6-8390-3EF8-51DCA3A058BE}"/>
                </a:ext>
              </a:extLst>
            </p:cNvPr>
            <p:cNvSpPr/>
            <p:nvPr/>
          </p:nvSpPr>
          <p:spPr>
            <a:xfrm>
              <a:off x="551729" y="1816628"/>
              <a:ext cx="2980948" cy="431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设备库导引（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0E7AD27-0D88-8542-BE94-D3C8EE1A19C0}"/>
              </a:ext>
            </a:extLst>
          </p:cNvPr>
          <p:cNvSpPr/>
          <p:nvPr/>
        </p:nvSpPr>
        <p:spPr>
          <a:xfrm>
            <a:off x="1281661" y="2942161"/>
            <a:ext cx="1808671" cy="387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8CB02-3F7B-59BE-6F9B-C23BE5269ED9}"/>
              </a:ext>
            </a:extLst>
          </p:cNvPr>
          <p:cNvSpPr txBox="1"/>
          <p:nvPr/>
        </p:nvSpPr>
        <p:spPr>
          <a:xfrm>
            <a:off x="3651780" y="1994496"/>
            <a:ext cx="793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 </a:t>
            </a:r>
            <a:r>
              <a:rPr lang="zh-CN" altLang="en-US"/>
              <a:t>双击设备，打开设备对话框；右击显示下拉对话框，包括</a:t>
            </a:r>
            <a:r>
              <a:rPr lang="zh-CN" altLang="en-US" b="1"/>
              <a:t>编辑、复制、重命名、删除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A44138-3CF3-AD3D-05FD-3439BF154CF8}"/>
              </a:ext>
            </a:extLst>
          </p:cNvPr>
          <p:cNvSpPr txBox="1"/>
          <p:nvPr/>
        </p:nvSpPr>
        <p:spPr>
          <a:xfrm>
            <a:off x="3820262" y="2818695"/>
            <a:ext cx="483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编辑：</a:t>
            </a:r>
            <a:r>
              <a:rPr lang="zh-CN" altLang="en-US" sz="1600"/>
              <a:t>弹出设备对话框，修改设备信息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复制：</a:t>
            </a:r>
            <a:r>
              <a:rPr lang="zh-CN" altLang="en-US" sz="1600"/>
              <a:t>复制当前设备，并命名为新设备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重命名：</a:t>
            </a:r>
            <a:r>
              <a:rPr lang="zh-CN" altLang="en-US" sz="1600"/>
              <a:t>弹出重命名对话框，修改该设备名称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删除：</a:t>
            </a:r>
            <a:r>
              <a:rPr lang="zh-CN" altLang="en-US" sz="1600"/>
              <a:t>删除设备；设置删除提示，防止误删</a:t>
            </a:r>
            <a:endParaRPr lang="en-US" altLang="zh-CN" sz="160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EC9844C-1DF9-C8E0-CF64-2E346E9F7959}"/>
              </a:ext>
            </a:extLst>
          </p:cNvPr>
          <p:cNvSpPr/>
          <p:nvPr/>
        </p:nvSpPr>
        <p:spPr>
          <a:xfrm>
            <a:off x="1281660" y="3815599"/>
            <a:ext cx="1808671" cy="387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DA69850-409A-E009-44E8-4A43E1470870}"/>
              </a:ext>
            </a:extLst>
          </p:cNvPr>
          <p:cNvSpPr/>
          <p:nvPr/>
        </p:nvSpPr>
        <p:spPr>
          <a:xfrm>
            <a:off x="1281660" y="5065599"/>
            <a:ext cx="1470008" cy="3871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199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DD646F-9411-018A-ED29-C5BA8B99F0D0}"/>
              </a:ext>
            </a:extLst>
          </p:cNvPr>
          <p:cNvSpPr txBox="1"/>
          <p:nvPr/>
        </p:nvSpPr>
        <p:spPr>
          <a:xfrm>
            <a:off x="3433233" y="1976735"/>
            <a:ext cx="5325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/>
              <a:t>工艺库设计</a:t>
            </a:r>
            <a:endParaRPr lang="en-US" altLang="zh-CN" sz="8000"/>
          </a:p>
          <a:p>
            <a:pPr algn="ctr"/>
            <a:r>
              <a:rPr lang="zh-CN" altLang="en-US" sz="2000"/>
              <a:t>（存储常见的激光熔覆工艺参数组合）</a:t>
            </a:r>
            <a:endParaRPr lang="en-US" altLang="zh-CN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55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22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工艺库导引（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B7125-F4ED-0460-4CD3-E781039727DF}"/>
              </a:ext>
            </a:extLst>
          </p:cNvPr>
          <p:cNvSpPr txBox="1"/>
          <p:nvPr/>
        </p:nvSpPr>
        <p:spPr>
          <a:xfrm>
            <a:off x="3619979" y="1897743"/>
            <a:ext cx="8362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/>
              <a:t>一级（工艺库）、二级（工艺）</a:t>
            </a:r>
            <a:r>
              <a:rPr lang="zh-CN" altLang="en-US" sz="1600"/>
              <a:t>；一个工艺一个</a:t>
            </a:r>
            <a:r>
              <a:rPr lang="en-US" altLang="zh-CN" sz="1600"/>
              <a:t>text</a:t>
            </a:r>
            <a:r>
              <a:rPr lang="zh-CN" altLang="en-US" sz="1600"/>
              <a:t>文件保存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右击“工艺库”，显示下拉菜单，包括</a:t>
            </a:r>
            <a:r>
              <a:rPr lang="zh-CN" altLang="en-US" sz="1600" b="1"/>
              <a:t>打开工艺库、刷新工艺库、新建工艺、展开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11BC8C-902D-2FB8-8B96-5111B10BC225}"/>
              </a:ext>
            </a:extLst>
          </p:cNvPr>
          <p:cNvSpPr txBox="1"/>
          <p:nvPr/>
        </p:nvSpPr>
        <p:spPr>
          <a:xfrm>
            <a:off x="4016194" y="2828650"/>
            <a:ext cx="7570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打开工艺库：</a:t>
            </a:r>
            <a:r>
              <a:rPr lang="zh-CN" altLang="en-US" sz="1400"/>
              <a:t>打开工艺库文件夹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刷新工艺库：</a:t>
            </a:r>
            <a:r>
              <a:rPr lang="zh-CN" altLang="en-US" sz="1400"/>
              <a:t>更新导引树显示，实现导引树与工艺库同步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新建工艺：</a:t>
            </a:r>
            <a:r>
              <a:rPr lang="zh-CN" altLang="en-US" sz="1400"/>
              <a:t>点击，弹出</a:t>
            </a:r>
            <a:r>
              <a:rPr lang="zh-CN" altLang="en-US" sz="1400">
                <a:solidFill>
                  <a:srgbClr val="FF0000"/>
                </a:solidFill>
              </a:rPr>
              <a:t>新建工艺对话框</a:t>
            </a:r>
            <a:r>
              <a:rPr lang="zh-CN" altLang="en-US" sz="1400"/>
              <a:t>，填写名称，并确定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收起整个程序库</a:t>
            </a:r>
          </a:p>
        </p:txBody>
      </p:sp>
      <p:pic>
        <p:nvPicPr>
          <p:cNvPr id="7" name="图片 6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CD5CCF3D-E033-6512-1220-2777101A9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9" y="2754151"/>
            <a:ext cx="2262935" cy="2057213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3FE88C-761B-33FA-2D89-42FFEECD9746}"/>
              </a:ext>
            </a:extLst>
          </p:cNvPr>
          <p:cNvSpPr/>
          <p:nvPr/>
        </p:nvSpPr>
        <p:spPr>
          <a:xfrm>
            <a:off x="1222539" y="2846867"/>
            <a:ext cx="1404013" cy="5920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0C2294-1FB7-FBAC-763B-BEF101E91A93}"/>
              </a:ext>
            </a:extLst>
          </p:cNvPr>
          <p:cNvSpPr/>
          <p:nvPr/>
        </p:nvSpPr>
        <p:spPr>
          <a:xfrm>
            <a:off x="1352059" y="3531604"/>
            <a:ext cx="1404013" cy="3936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BA664D-1118-A901-BDD5-A8CE80DED753}"/>
              </a:ext>
            </a:extLst>
          </p:cNvPr>
          <p:cNvSpPr txBox="1"/>
          <p:nvPr/>
        </p:nvSpPr>
        <p:spPr>
          <a:xfrm>
            <a:off x="2820692" y="2974961"/>
            <a:ext cx="71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7DD028-2B7A-6738-EF31-FA676E4A6A7A}"/>
              </a:ext>
            </a:extLst>
          </p:cNvPr>
          <p:cNvSpPr txBox="1"/>
          <p:nvPr/>
        </p:nvSpPr>
        <p:spPr>
          <a:xfrm>
            <a:off x="2806908" y="3571202"/>
            <a:ext cx="71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0F1E9-26CE-DC7A-D9BA-F6E09ABCCD16}"/>
              </a:ext>
            </a:extLst>
          </p:cNvPr>
          <p:cNvSpPr txBox="1"/>
          <p:nvPr/>
        </p:nvSpPr>
        <p:spPr>
          <a:xfrm>
            <a:off x="3651780" y="4013877"/>
            <a:ext cx="793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3. </a:t>
            </a:r>
            <a:r>
              <a:rPr lang="zh-CN" altLang="en-US" sz="1600"/>
              <a:t>双击工艺，打开工艺对话框，进行编辑；右击显示下拉对话框，包括</a:t>
            </a:r>
            <a:r>
              <a:rPr lang="zh-CN" altLang="en-US" sz="1600" b="1"/>
              <a:t>编辑、复制、重命名、删除</a:t>
            </a:r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5B8FE1-845D-7596-BD4B-C201658F6D0E}"/>
              </a:ext>
            </a:extLst>
          </p:cNvPr>
          <p:cNvSpPr txBox="1"/>
          <p:nvPr/>
        </p:nvSpPr>
        <p:spPr>
          <a:xfrm>
            <a:off x="4016194" y="4752895"/>
            <a:ext cx="4188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编辑：</a:t>
            </a:r>
            <a:r>
              <a:rPr lang="zh-CN" altLang="en-US" sz="1400"/>
              <a:t>弹出工艺对话框，修改工艺信息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复制：</a:t>
            </a:r>
            <a:r>
              <a:rPr lang="zh-CN" altLang="en-US" sz="1400"/>
              <a:t>复制当前工艺，并命名为新工艺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弹出重命名对话框，修改该工艺名称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删除：</a:t>
            </a:r>
            <a:r>
              <a:rPr lang="zh-CN" altLang="en-US" sz="1400"/>
              <a:t>删除工艺；设置删除提示，防止误删</a:t>
            </a:r>
            <a:endParaRPr lang="en-US" altLang="zh-CN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6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23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工艺库导引（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新建工艺对话框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A4708533-4FD0-773C-4D04-19F38FAD2B50}"/>
              </a:ext>
            </a:extLst>
          </p:cNvPr>
          <p:cNvSpPr/>
          <p:nvPr/>
        </p:nvSpPr>
        <p:spPr>
          <a:xfrm>
            <a:off x="1339703" y="1790470"/>
            <a:ext cx="5867124" cy="315358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编辑工艺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1D0DB3-4449-8729-E859-70904A5AD36F}"/>
              </a:ext>
            </a:extLst>
          </p:cNvPr>
          <p:cNvSpPr/>
          <p:nvPr/>
        </p:nvSpPr>
        <p:spPr>
          <a:xfrm>
            <a:off x="1334417" y="2105438"/>
            <a:ext cx="5872410" cy="3284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5FF54C-9489-38CE-08DC-5C49CB087FCD}"/>
              </a:ext>
            </a:extLst>
          </p:cNvPr>
          <p:cNvSpPr/>
          <p:nvPr/>
        </p:nvSpPr>
        <p:spPr>
          <a:xfrm>
            <a:off x="1567755" y="2743559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激光功率（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W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043C62-FF5B-1111-B2D5-8FC54648242F}"/>
              </a:ext>
            </a:extLst>
          </p:cNvPr>
          <p:cNvSpPr>
            <a:spLocks/>
          </p:cNvSpPr>
          <p:nvPr/>
        </p:nvSpPr>
        <p:spPr>
          <a:xfrm>
            <a:off x="4475481" y="2737148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熔覆速度（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mm/s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3EFCE3-FE45-7EC5-2FC6-A42C07ED40AC}"/>
              </a:ext>
            </a:extLst>
          </p:cNvPr>
          <p:cNvSpPr>
            <a:spLocks/>
          </p:cNvSpPr>
          <p:nvPr/>
        </p:nvSpPr>
        <p:spPr>
          <a:xfrm>
            <a:off x="4475481" y="3071940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质量添加（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g/min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DA40F1-C4D7-84FA-61AD-0E35D63344C5}"/>
              </a:ext>
            </a:extLst>
          </p:cNvPr>
          <p:cNvSpPr/>
          <p:nvPr/>
        </p:nvSpPr>
        <p:spPr>
          <a:xfrm>
            <a:off x="1567756" y="3415255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光斑电压（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V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1D27F7-B2B9-5120-110A-8256C6C5DAD9}"/>
              </a:ext>
            </a:extLst>
          </p:cNvPr>
          <p:cNvSpPr>
            <a:spLocks/>
          </p:cNvSpPr>
          <p:nvPr/>
        </p:nvSpPr>
        <p:spPr>
          <a:xfrm>
            <a:off x="4475481" y="3406732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光斑直径（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6D9F812-2702-3375-E213-27792604D5D6}"/>
              </a:ext>
            </a:extLst>
          </p:cNvPr>
          <p:cNvSpPr>
            <a:spLocks/>
          </p:cNvSpPr>
          <p:nvPr/>
        </p:nvSpPr>
        <p:spPr>
          <a:xfrm>
            <a:off x="3045116" y="274547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CE1653-610E-1B53-837B-39343DF50737}"/>
              </a:ext>
            </a:extLst>
          </p:cNvPr>
          <p:cNvSpPr/>
          <p:nvPr/>
        </p:nvSpPr>
        <p:spPr>
          <a:xfrm>
            <a:off x="1567756" y="3751103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5B089DF-8320-452F-F3C9-BFC065B4C598}"/>
              </a:ext>
            </a:extLst>
          </p:cNvPr>
          <p:cNvSpPr>
            <a:spLocks/>
          </p:cNvSpPr>
          <p:nvPr/>
        </p:nvSpPr>
        <p:spPr>
          <a:xfrm>
            <a:off x="3325969" y="4909104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7A7F2FF-3D34-9467-C391-DB1294AF2ABC}"/>
                  </a:ext>
                </a:extLst>
              </p:cNvPr>
              <p:cNvSpPr txBox="1"/>
              <p:nvPr/>
            </p:nvSpPr>
            <p:spPr>
              <a:xfrm>
                <a:off x="6668524" y="1768660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7A7F2FF-3D34-9467-C391-DB1294AF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24" y="1768660"/>
                <a:ext cx="4666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3B19104-2F9B-1F20-9A92-C280BCD40D85}"/>
              </a:ext>
            </a:extLst>
          </p:cNvPr>
          <p:cNvSpPr/>
          <p:nvPr/>
        </p:nvSpPr>
        <p:spPr>
          <a:xfrm>
            <a:off x="4684435" y="4909104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7ACAA7-BC49-D1DA-5352-5872CBF4F705}"/>
              </a:ext>
            </a:extLst>
          </p:cNvPr>
          <p:cNvSpPr>
            <a:spLocks/>
          </p:cNvSpPr>
          <p:nvPr/>
        </p:nvSpPr>
        <p:spPr>
          <a:xfrm>
            <a:off x="4475481" y="3741524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6C13A0-3CD4-D90E-269B-640980A28B54}"/>
              </a:ext>
            </a:extLst>
          </p:cNvPr>
          <p:cNvSpPr>
            <a:spLocks/>
          </p:cNvSpPr>
          <p:nvPr/>
        </p:nvSpPr>
        <p:spPr>
          <a:xfrm>
            <a:off x="5826755" y="273679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3D2CD3-9206-9B02-0F2B-11B1ECCFD853}"/>
              </a:ext>
            </a:extLst>
          </p:cNvPr>
          <p:cNvSpPr/>
          <p:nvPr/>
        </p:nvSpPr>
        <p:spPr>
          <a:xfrm>
            <a:off x="1567756" y="4086950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道间偏移（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A2430D-594F-54A5-F25F-C86822B859B5}"/>
              </a:ext>
            </a:extLst>
          </p:cNvPr>
          <p:cNvSpPr>
            <a:spLocks/>
          </p:cNvSpPr>
          <p:nvPr/>
        </p:nvSpPr>
        <p:spPr>
          <a:xfrm>
            <a:off x="4475481" y="407631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层间抬升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8B27D-1C50-A3AF-3741-050788D2E44D}"/>
              </a:ext>
            </a:extLst>
          </p:cNvPr>
          <p:cNvSpPr>
            <a:spLocks/>
          </p:cNvSpPr>
          <p:nvPr/>
        </p:nvSpPr>
        <p:spPr>
          <a:xfrm>
            <a:off x="5826755" y="307288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08E17-7707-20A1-2C0F-54B85576D543}"/>
              </a:ext>
            </a:extLst>
          </p:cNvPr>
          <p:cNvSpPr>
            <a:spLocks/>
          </p:cNvSpPr>
          <p:nvPr/>
        </p:nvSpPr>
        <p:spPr>
          <a:xfrm>
            <a:off x="3045116" y="3416214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5A1E2E3-61A3-0DB4-D3DE-1BD380F13C08}"/>
              </a:ext>
            </a:extLst>
          </p:cNvPr>
          <p:cNvSpPr>
            <a:spLocks/>
          </p:cNvSpPr>
          <p:nvPr/>
        </p:nvSpPr>
        <p:spPr>
          <a:xfrm>
            <a:off x="5826755" y="340897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FBBADD-2E2F-7564-C492-4B0C67A7614E}"/>
              </a:ext>
            </a:extLst>
          </p:cNvPr>
          <p:cNvSpPr>
            <a:spLocks/>
          </p:cNvSpPr>
          <p:nvPr/>
        </p:nvSpPr>
        <p:spPr>
          <a:xfrm>
            <a:off x="3045116" y="3751582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933264-8578-9A63-EFE8-078BECF87338}"/>
              </a:ext>
            </a:extLst>
          </p:cNvPr>
          <p:cNvSpPr>
            <a:spLocks/>
          </p:cNvSpPr>
          <p:nvPr/>
        </p:nvSpPr>
        <p:spPr>
          <a:xfrm>
            <a:off x="5826755" y="374506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C6C7A2-BB71-A298-CBCD-6A36283CBD2A}"/>
              </a:ext>
            </a:extLst>
          </p:cNvPr>
          <p:cNvSpPr>
            <a:spLocks/>
          </p:cNvSpPr>
          <p:nvPr/>
        </p:nvSpPr>
        <p:spPr>
          <a:xfrm>
            <a:off x="3045116" y="4086950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770E8A8-EAD5-6DAC-E509-4958A9E8D330}"/>
              </a:ext>
            </a:extLst>
          </p:cNvPr>
          <p:cNvSpPr>
            <a:spLocks/>
          </p:cNvSpPr>
          <p:nvPr/>
        </p:nvSpPr>
        <p:spPr>
          <a:xfrm>
            <a:off x="5826755" y="4081151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372A214-63E3-AF81-5E78-31A1C093A8B4}"/>
              </a:ext>
            </a:extLst>
          </p:cNvPr>
          <p:cNvSpPr/>
          <p:nvPr/>
        </p:nvSpPr>
        <p:spPr>
          <a:xfrm>
            <a:off x="1567756" y="3079407"/>
            <a:ext cx="1375763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送粉转速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r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8331317-01BC-F0D1-0B93-E19F8B462086}"/>
              </a:ext>
            </a:extLst>
          </p:cNvPr>
          <p:cNvSpPr>
            <a:spLocks/>
          </p:cNvSpPr>
          <p:nvPr/>
        </p:nvSpPr>
        <p:spPr>
          <a:xfrm>
            <a:off x="3045116" y="3080846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22C889-979E-CBB6-9B5B-059924A4438E}"/>
              </a:ext>
            </a:extLst>
          </p:cNvPr>
          <p:cNvSpPr>
            <a:spLocks/>
          </p:cNvSpPr>
          <p:nvPr/>
        </p:nvSpPr>
        <p:spPr>
          <a:xfrm>
            <a:off x="1567755" y="2407711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3AA506-4322-C1A3-3E0E-5C641E4B1C6B}"/>
              </a:ext>
            </a:extLst>
          </p:cNvPr>
          <p:cNvSpPr>
            <a:spLocks/>
          </p:cNvSpPr>
          <p:nvPr/>
        </p:nvSpPr>
        <p:spPr>
          <a:xfrm>
            <a:off x="3045116" y="240815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FCD2A2-C966-429A-1D80-993E01EE7966}"/>
              </a:ext>
            </a:extLst>
          </p:cNvPr>
          <p:cNvSpPr>
            <a:spLocks/>
          </p:cNvSpPr>
          <p:nvPr/>
        </p:nvSpPr>
        <p:spPr>
          <a:xfrm>
            <a:off x="5826755" y="240070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AB2BF5F-7586-3EAF-6993-1416CDF72812}"/>
              </a:ext>
            </a:extLst>
          </p:cNvPr>
          <p:cNvSpPr>
            <a:spLocks/>
          </p:cNvSpPr>
          <p:nvPr/>
        </p:nvSpPr>
        <p:spPr>
          <a:xfrm>
            <a:off x="4475481" y="2402356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基板材料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021A6F-7E96-A4ED-387D-9453F440F319}"/>
              </a:ext>
            </a:extLst>
          </p:cNvPr>
          <p:cNvSpPr txBox="1"/>
          <p:nvPr/>
        </p:nvSpPr>
        <p:spPr>
          <a:xfrm>
            <a:off x="2747091" y="1151359"/>
            <a:ext cx="263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新建工艺对话框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519450-5085-D16B-61DF-7AAF13E45E1F}"/>
              </a:ext>
            </a:extLst>
          </p:cNvPr>
          <p:cNvSpPr txBox="1"/>
          <p:nvPr/>
        </p:nvSpPr>
        <p:spPr>
          <a:xfrm>
            <a:off x="884767" y="5422315"/>
            <a:ext cx="10422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熔覆</a:t>
            </a:r>
            <a:r>
              <a:rPr lang="en-US" altLang="zh-CN" sz="1600"/>
              <a:t>/</a:t>
            </a:r>
            <a:r>
              <a:rPr lang="zh-CN" altLang="en-US" sz="1600"/>
              <a:t>基板材料从材料库中选取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一个工艺一个</a:t>
            </a:r>
            <a:r>
              <a:rPr lang="en-US" altLang="zh-CN" sz="1600"/>
              <a:t>text</a:t>
            </a:r>
            <a:r>
              <a:rPr lang="zh-CN" altLang="en-US" sz="1600"/>
              <a:t>文件保存至工艺库文件夹中，命名为“熔覆材料名称</a:t>
            </a:r>
            <a:r>
              <a:rPr lang="en-US" altLang="zh-CN" sz="1600"/>
              <a:t>-</a:t>
            </a:r>
            <a:r>
              <a:rPr lang="zh-CN" altLang="en-US" sz="1600"/>
              <a:t>基体材料名称，例如：</a:t>
            </a:r>
            <a:r>
              <a:rPr lang="en-US" altLang="zh-CN" sz="1600"/>
              <a:t>T15-42CrMo</a:t>
            </a:r>
            <a:r>
              <a:rPr lang="zh-CN" altLang="en-US" sz="1600"/>
              <a:t>”</a:t>
            </a: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ACACC3CE-BFF4-5184-A9ED-FBD22E90EDEE}"/>
              </a:ext>
            </a:extLst>
          </p:cNvPr>
          <p:cNvSpPr/>
          <p:nvPr/>
        </p:nvSpPr>
        <p:spPr>
          <a:xfrm flipV="1">
            <a:off x="4063354" y="2437730"/>
            <a:ext cx="108466" cy="11754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31DF209-445E-3E03-9C77-DBEC22469F69}"/>
              </a:ext>
            </a:extLst>
          </p:cNvPr>
          <p:cNvSpPr/>
          <p:nvPr/>
        </p:nvSpPr>
        <p:spPr>
          <a:xfrm flipV="1">
            <a:off x="6847612" y="2440259"/>
            <a:ext cx="108466" cy="11754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2A4D5D-D0EF-AA7E-D68C-8DCF26E5EAEF}"/>
              </a:ext>
            </a:extLst>
          </p:cNvPr>
          <p:cNvSpPr/>
          <p:nvPr/>
        </p:nvSpPr>
        <p:spPr>
          <a:xfrm>
            <a:off x="1567756" y="4388888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保护气及流量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A8A0CA-B009-CE58-BC87-6B9E6F54E22D}"/>
              </a:ext>
            </a:extLst>
          </p:cNvPr>
          <p:cNvSpPr>
            <a:spLocks/>
          </p:cNvSpPr>
          <p:nvPr/>
        </p:nvSpPr>
        <p:spPr>
          <a:xfrm>
            <a:off x="4475481" y="4378253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载气及流量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654FEC-D4B4-E09E-4D3A-43E24C496123}"/>
              </a:ext>
            </a:extLst>
          </p:cNvPr>
          <p:cNvSpPr>
            <a:spLocks/>
          </p:cNvSpPr>
          <p:nvPr/>
        </p:nvSpPr>
        <p:spPr>
          <a:xfrm>
            <a:off x="3045116" y="438888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3B885-08B8-87DE-EE6B-F6AA2FC0BEE1}"/>
              </a:ext>
            </a:extLst>
          </p:cNvPr>
          <p:cNvSpPr>
            <a:spLocks/>
          </p:cNvSpPr>
          <p:nvPr/>
        </p:nvSpPr>
        <p:spPr>
          <a:xfrm>
            <a:off x="5826755" y="438308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816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DD646F-9411-018A-ED29-C5BA8B99F0D0}"/>
              </a:ext>
            </a:extLst>
          </p:cNvPr>
          <p:cNvSpPr txBox="1"/>
          <p:nvPr/>
        </p:nvSpPr>
        <p:spPr>
          <a:xfrm>
            <a:off x="3433233" y="1976735"/>
            <a:ext cx="53255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/>
              <a:t>程序库设计</a:t>
            </a:r>
            <a:endParaRPr lang="en-US" altLang="zh-CN" sz="8000"/>
          </a:p>
          <a:p>
            <a:pPr algn="ctr"/>
            <a:r>
              <a:rPr lang="zh-CN" altLang="en-US" sz="3000"/>
              <a:t>（存储常用的激光熔覆程序）</a:t>
            </a:r>
            <a:endParaRPr lang="en-US" altLang="zh-CN" sz="3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68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D22BDCAC-76E4-6210-4F3E-D22BD06BD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" y="2571786"/>
            <a:ext cx="2677025" cy="27665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25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程序库导引（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B7125-F4ED-0460-4CD3-E781039727DF}"/>
              </a:ext>
            </a:extLst>
          </p:cNvPr>
          <p:cNvSpPr txBox="1"/>
          <p:nvPr/>
        </p:nvSpPr>
        <p:spPr>
          <a:xfrm>
            <a:off x="3561592" y="1886294"/>
            <a:ext cx="7944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/>
              <a:t>一级（程序库）、二级（程序类型）、三级（程序）</a:t>
            </a:r>
            <a:r>
              <a:rPr lang="zh-CN" altLang="en-US" sz="1600"/>
              <a:t>；模型库预设为空，一个程序一个文件夹保存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右击程序库，显示下拉菜单，包括</a:t>
            </a:r>
            <a:r>
              <a:rPr lang="zh-CN" altLang="en-US" sz="1600" b="1"/>
              <a:t>打开程序库、刷新程序库、新建程序类型、筛选程序、展开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en-US" altLang="zh-CN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11BC8C-902D-2FB8-8B96-5111B10BC225}"/>
              </a:ext>
            </a:extLst>
          </p:cNvPr>
          <p:cNvSpPr txBox="1"/>
          <p:nvPr/>
        </p:nvSpPr>
        <p:spPr>
          <a:xfrm>
            <a:off x="4216368" y="2973750"/>
            <a:ext cx="603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打开程序库：</a:t>
            </a:r>
            <a:r>
              <a:rPr lang="zh-CN" altLang="en-US" sz="1400"/>
              <a:t>打开程序库文件夹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刷新程序库：</a:t>
            </a:r>
            <a:r>
              <a:rPr lang="zh-CN" altLang="en-US" sz="1400"/>
              <a:t>更新导引树显示，实现导引树与数据库同步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新建程序类型：</a:t>
            </a:r>
            <a:r>
              <a:rPr lang="zh-CN" altLang="en-US" sz="1400"/>
              <a:t>弹出新建程序类型对话框，填写名称，并确定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筛选程序：</a:t>
            </a:r>
            <a:r>
              <a:rPr lang="zh-CN" altLang="en-US" sz="1400"/>
              <a:t>弹出筛选程序对话框，基于关键字筛选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收起整个程序库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915A769-6F72-942B-6CCE-D543C8DDC528}"/>
              </a:ext>
            </a:extLst>
          </p:cNvPr>
          <p:cNvGrpSpPr/>
          <p:nvPr/>
        </p:nvGrpSpPr>
        <p:grpSpPr>
          <a:xfrm>
            <a:off x="7707284" y="4238689"/>
            <a:ext cx="3673942" cy="1817874"/>
            <a:chOff x="7707284" y="4238689"/>
            <a:chExt cx="3673942" cy="1817874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550BFFDD-E2D6-04E8-80D8-3CC634B3E506}"/>
                </a:ext>
              </a:extLst>
            </p:cNvPr>
            <p:cNvSpPr/>
            <p:nvPr/>
          </p:nvSpPr>
          <p:spPr>
            <a:xfrm>
              <a:off x="7707284" y="4238689"/>
              <a:ext cx="3673942" cy="332443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chemeClr val="tx1"/>
                  </a:solidFill>
                </a:rPr>
                <a:t>新建程序类型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26361AE-4D92-B63E-3A31-B94CC4EACA38}"/>
                </a:ext>
              </a:extLst>
            </p:cNvPr>
            <p:cNvSpPr/>
            <p:nvPr/>
          </p:nvSpPr>
          <p:spPr>
            <a:xfrm>
              <a:off x="7707284" y="4571132"/>
              <a:ext cx="3673942" cy="148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11B298-6B4D-B215-38FA-4E17A2378612}"/>
                </a:ext>
              </a:extLst>
            </p:cNvPr>
            <p:cNvSpPr/>
            <p:nvPr/>
          </p:nvSpPr>
          <p:spPr>
            <a:xfrm>
              <a:off x="8305045" y="4818884"/>
              <a:ext cx="705513" cy="423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07DC60-8710-83FE-FCCC-2145AD92040B}"/>
                </a:ext>
              </a:extLst>
            </p:cNvPr>
            <p:cNvSpPr/>
            <p:nvPr/>
          </p:nvSpPr>
          <p:spPr>
            <a:xfrm>
              <a:off x="9162298" y="4811364"/>
              <a:ext cx="1612574" cy="423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878E5D1-B698-FB37-AB07-ED052667644E}"/>
                </a:ext>
              </a:extLst>
            </p:cNvPr>
            <p:cNvSpPr/>
            <p:nvPr/>
          </p:nvSpPr>
          <p:spPr>
            <a:xfrm>
              <a:off x="8305045" y="5446018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3306309-D8B8-9FE4-AC1A-6E3284F902F0}"/>
                </a:ext>
              </a:extLst>
            </p:cNvPr>
            <p:cNvSpPr/>
            <p:nvPr/>
          </p:nvSpPr>
          <p:spPr>
            <a:xfrm>
              <a:off x="9719802" y="5446017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取消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4B0329C-CCB4-CBAE-FD83-34EDB64030C7}"/>
              </a:ext>
            </a:extLst>
          </p:cNvPr>
          <p:cNvSpPr txBox="1"/>
          <p:nvPr/>
        </p:nvSpPr>
        <p:spPr>
          <a:xfrm>
            <a:off x="4434409" y="4425870"/>
            <a:ext cx="89971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程序库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BAB7FA-95F7-67D0-CD1F-321B5B942E3A}"/>
              </a:ext>
            </a:extLst>
          </p:cNvPr>
          <p:cNvSpPr txBox="1"/>
          <p:nvPr/>
        </p:nvSpPr>
        <p:spPr>
          <a:xfrm>
            <a:off x="5230551" y="4861241"/>
            <a:ext cx="1364982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打开程序库</a:t>
            </a:r>
            <a:endParaRPr lang="en-US" altLang="zh-CN" sz="1400"/>
          </a:p>
          <a:p>
            <a:pPr algn="ctr"/>
            <a:r>
              <a:rPr lang="zh-CN" altLang="en-US" sz="1400"/>
              <a:t>刷新程序库</a:t>
            </a:r>
            <a:endParaRPr lang="en-US" altLang="zh-CN" sz="1400"/>
          </a:p>
          <a:p>
            <a:pPr algn="ctr"/>
            <a:r>
              <a:rPr lang="zh-CN" altLang="en-US" sz="1400"/>
              <a:t>新建程序类型</a:t>
            </a:r>
            <a:endParaRPr lang="en-US" altLang="zh-CN" sz="1400"/>
          </a:p>
          <a:p>
            <a:pPr algn="ctr"/>
            <a:r>
              <a:rPr lang="zh-CN" altLang="en-US" sz="1400"/>
              <a:t>筛选程序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1157B49-B989-95ED-3B18-EDA7BD3D02F9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4716613" y="4932078"/>
            <a:ext cx="681593" cy="3462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3FE88C-761B-33FA-2D89-42FFEECD9746}"/>
              </a:ext>
            </a:extLst>
          </p:cNvPr>
          <p:cNvSpPr/>
          <p:nvPr/>
        </p:nvSpPr>
        <p:spPr>
          <a:xfrm>
            <a:off x="1104847" y="2571785"/>
            <a:ext cx="1404013" cy="4093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B6FD98-C810-C7B8-5CDE-A752F391B6B4}"/>
              </a:ext>
            </a:extLst>
          </p:cNvPr>
          <p:cNvSpPr txBox="1"/>
          <p:nvPr/>
        </p:nvSpPr>
        <p:spPr>
          <a:xfrm>
            <a:off x="2645811" y="2622907"/>
            <a:ext cx="71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939B29-828C-E0DC-010B-FD9D9BA82D8F}"/>
              </a:ext>
            </a:extLst>
          </p:cNvPr>
          <p:cNvSpPr txBox="1"/>
          <p:nvPr/>
        </p:nvSpPr>
        <p:spPr>
          <a:xfrm>
            <a:off x="2645810" y="3119705"/>
            <a:ext cx="71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123FF7C-70EA-59C8-A287-6DC0C4DD09A8}"/>
              </a:ext>
            </a:extLst>
          </p:cNvPr>
          <p:cNvSpPr txBox="1"/>
          <p:nvPr/>
        </p:nvSpPr>
        <p:spPr>
          <a:xfrm>
            <a:off x="3109142" y="3449839"/>
            <a:ext cx="71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63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筛选程序对话框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26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4094D4-6AF0-F380-4FC1-6B098DB829C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43887" y="2721168"/>
          <a:ext cx="10566707" cy="207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3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14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道数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激光功率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熔覆速度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mm/s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光斑电压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送粉转速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(r/min)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偏移距离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L1P1-2000-5-3V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单道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L1P3-2100-6-4V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单层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2100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L3P5-2200-7-5V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多层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2200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8FCE1A87-8598-7408-1970-521FDE69EA64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47E05-71AC-9045-3786-6AB782DFD932}"/>
              </a:ext>
            </a:extLst>
          </p:cNvPr>
          <p:cNvSpPr/>
          <p:nvPr/>
        </p:nvSpPr>
        <p:spPr>
          <a:xfrm>
            <a:off x="551730" y="1404711"/>
            <a:ext cx="11151024" cy="4028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AEBE38-DA05-6C29-A59D-8EF53B843D63}"/>
              </a:ext>
            </a:extLst>
          </p:cNvPr>
          <p:cNvSpPr/>
          <p:nvPr/>
        </p:nvSpPr>
        <p:spPr>
          <a:xfrm>
            <a:off x="4566077" y="4909055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打开程序文件夹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B81864-5613-AA1B-2F01-D8F070C011BD}"/>
              </a:ext>
            </a:extLst>
          </p:cNvPr>
          <p:cNvGrpSpPr/>
          <p:nvPr/>
        </p:nvGrpSpPr>
        <p:grpSpPr>
          <a:xfrm>
            <a:off x="664473" y="1580264"/>
            <a:ext cx="2289863" cy="247567"/>
            <a:chOff x="1424397" y="1579296"/>
            <a:chExt cx="2289863" cy="2475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DF3E4B-0ABE-209F-8EDC-F803DE1ACDED}"/>
                </a:ext>
              </a:extLst>
            </p:cNvPr>
            <p:cNvSpPr/>
            <p:nvPr/>
          </p:nvSpPr>
          <p:spPr>
            <a:xfrm>
              <a:off x="1424397" y="1579296"/>
              <a:ext cx="551724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FFFB45-4428-2ADD-7319-73C8D5C19252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CD8FF9E-5CE2-E442-15BD-4F2862BE2E0B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A7EBBF-E229-B31E-C450-9ECD4A3AE3BF}"/>
              </a:ext>
            </a:extLst>
          </p:cNvPr>
          <p:cNvGrpSpPr/>
          <p:nvPr/>
        </p:nvGrpSpPr>
        <p:grpSpPr>
          <a:xfrm>
            <a:off x="7734679" y="1580263"/>
            <a:ext cx="2289863" cy="247568"/>
            <a:chOff x="1117601" y="1959355"/>
            <a:chExt cx="2289863" cy="24756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AAC959-A5CF-ED45-1903-B71DD2E4C51E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D78BB8-A255-06A7-CCE1-06D02BFF7FB5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AEE6F52-EC06-AC85-478A-42CBEA089AC8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73F5B88-7EBE-7837-4031-8EFA4C4B8A9C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950438-3E0A-6D60-B446-7969FED683F3}"/>
              </a:ext>
            </a:extLst>
          </p:cNvPr>
          <p:cNvGrpSpPr/>
          <p:nvPr/>
        </p:nvGrpSpPr>
        <p:grpSpPr>
          <a:xfrm>
            <a:off x="5452243" y="1578088"/>
            <a:ext cx="2070241" cy="251918"/>
            <a:chOff x="6317572" y="1577265"/>
            <a:chExt cx="2070241" cy="25191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BE5876-86D0-CEE8-8CED-AB83911E8AE3}"/>
                </a:ext>
              </a:extLst>
            </p:cNvPr>
            <p:cNvSpPr/>
            <p:nvPr/>
          </p:nvSpPr>
          <p:spPr>
            <a:xfrm>
              <a:off x="6317572" y="1577265"/>
              <a:ext cx="732623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层数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009B92B-0C4B-AE30-924A-DA04A341EE77}"/>
                </a:ext>
              </a:extLst>
            </p:cNvPr>
            <p:cNvSpPr/>
            <p:nvPr/>
          </p:nvSpPr>
          <p:spPr>
            <a:xfrm>
              <a:off x="6965671" y="158161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CE2846-A1B2-1A9C-4C14-00AD9A9620FB}"/>
                </a:ext>
              </a:extLst>
            </p:cNvPr>
            <p:cNvSpPr/>
            <p:nvPr/>
          </p:nvSpPr>
          <p:spPr>
            <a:xfrm>
              <a:off x="7802655" y="158161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EF1DBD3-C040-DE78-D412-8FBD8D3EBEA9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 flipV="1">
              <a:off x="7550829" y="170539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2D8064-A459-3790-6C03-A57117EF521E}"/>
              </a:ext>
            </a:extLst>
          </p:cNvPr>
          <p:cNvGrpSpPr/>
          <p:nvPr/>
        </p:nvGrpSpPr>
        <p:grpSpPr>
          <a:xfrm>
            <a:off x="3166531" y="1580232"/>
            <a:ext cx="2073517" cy="247630"/>
            <a:chOff x="3752027" y="1581615"/>
            <a:chExt cx="2073517" cy="24763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8A71E21-BDBA-1F17-399F-0766F9D22324}"/>
                </a:ext>
              </a:extLst>
            </p:cNvPr>
            <p:cNvSpPr/>
            <p:nvPr/>
          </p:nvSpPr>
          <p:spPr>
            <a:xfrm>
              <a:off x="3752027" y="1581678"/>
              <a:ext cx="732623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道数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60BFD61-07ED-7A8F-7625-8082DAB7D020}"/>
                </a:ext>
              </a:extLst>
            </p:cNvPr>
            <p:cNvSpPr/>
            <p:nvPr/>
          </p:nvSpPr>
          <p:spPr>
            <a:xfrm>
              <a:off x="4403402" y="158161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最小值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6157B-19E2-0A2F-BDAC-A7BEB921464B}"/>
                </a:ext>
              </a:extLst>
            </p:cNvPr>
            <p:cNvSpPr/>
            <p:nvPr/>
          </p:nvSpPr>
          <p:spPr>
            <a:xfrm>
              <a:off x="5240386" y="158161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最大值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6721AB7-DACA-BBE8-8F52-126DF58DBFF4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4988560" y="170539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59DFEC-79F0-2A6D-38C7-78CE736C8543}"/>
              </a:ext>
            </a:extLst>
          </p:cNvPr>
          <p:cNvGrpSpPr/>
          <p:nvPr/>
        </p:nvGrpSpPr>
        <p:grpSpPr>
          <a:xfrm>
            <a:off x="665148" y="2038930"/>
            <a:ext cx="2289863" cy="247568"/>
            <a:chOff x="1117601" y="1959355"/>
            <a:chExt cx="2289863" cy="24756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B10650-12DB-B41C-AB36-29ACF92A292F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F5AA9C-2A6B-DB5B-A1D0-766D39B4EA33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5EF4C35-D3EC-65EE-98A9-B3A600A44F3F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A19FCC-DC32-F509-0E80-ACB0FA81BCF6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C3DE916-C86B-AFE3-ECE5-FCD7729E4D9F}"/>
              </a:ext>
            </a:extLst>
          </p:cNvPr>
          <p:cNvGrpSpPr/>
          <p:nvPr/>
        </p:nvGrpSpPr>
        <p:grpSpPr>
          <a:xfrm>
            <a:off x="3022985" y="2038930"/>
            <a:ext cx="2289863" cy="247568"/>
            <a:chOff x="1117601" y="1959355"/>
            <a:chExt cx="2289863" cy="24756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8520447-0A1D-1825-5F1D-FFC4B4872EF4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光斑电压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297CC3-8E91-CC41-B3D2-AF78D2FB1C09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97DE91-D984-78C8-543B-9E525556543A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E26C2A4-ADAB-F668-767C-4D743DE9C2B1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72616D-9173-26CD-2C12-798FDC752A73}"/>
              </a:ext>
            </a:extLst>
          </p:cNvPr>
          <p:cNvGrpSpPr/>
          <p:nvPr/>
        </p:nvGrpSpPr>
        <p:grpSpPr>
          <a:xfrm>
            <a:off x="5380822" y="2038930"/>
            <a:ext cx="2289863" cy="247568"/>
            <a:chOff x="1117601" y="1959355"/>
            <a:chExt cx="2289863" cy="24756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572A024-778C-F862-1C2F-F34A0397C22E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送粉转速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CBA960B-AF9C-2F31-FF8A-9A1D675DAD98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7423EB3-ADD6-2BBE-AA1F-ADC8501D90A4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87FE717-C9ED-6E0C-23FB-22737F33C716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29DD8A2-D98E-03B8-A094-876CE69D7D11}"/>
              </a:ext>
            </a:extLst>
          </p:cNvPr>
          <p:cNvGrpSpPr/>
          <p:nvPr/>
        </p:nvGrpSpPr>
        <p:grpSpPr>
          <a:xfrm>
            <a:off x="7738659" y="2038930"/>
            <a:ext cx="2289863" cy="247568"/>
            <a:chOff x="1117601" y="1959355"/>
            <a:chExt cx="2289863" cy="24756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1406D86-4282-8DA5-9F67-B12682F6BA46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偏移距离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F730D8D-CE45-2094-35E5-EA2884EC03B6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C6CE31C-4430-530B-4711-4E4A4D1F5623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67528DD-70B3-EA1D-3390-4B8E9DB68B3D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F2AA405-47E8-DBF1-2DBD-AB392C0BA18B}"/>
              </a:ext>
            </a:extLst>
          </p:cNvPr>
          <p:cNvSpPr/>
          <p:nvPr/>
        </p:nvSpPr>
        <p:spPr>
          <a:xfrm>
            <a:off x="10562152" y="1784833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B1554C5-6375-D3A2-ECE3-9FCFCB4742E6}"/>
              </a:ext>
            </a:extLst>
          </p:cNvPr>
          <p:cNvSpPr txBox="1"/>
          <p:nvPr/>
        </p:nvSpPr>
        <p:spPr>
          <a:xfrm>
            <a:off x="843887" y="5833411"/>
            <a:ext cx="568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程序命名：层数</a:t>
            </a:r>
            <a:r>
              <a:rPr lang="en-US" altLang="zh-CN" sz="1600"/>
              <a:t>-</a:t>
            </a:r>
            <a:r>
              <a:rPr lang="zh-CN" altLang="en-US" sz="1600"/>
              <a:t>道数</a:t>
            </a:r>
            <a:r>
              <a:rPr lang="en-US" altLang="zh-CN" sz="1600"/>
              <a:t>-</a:t>
            </a:r>
            <a:r>
              <a:rPr lang="zh-CN" altLang="en-US" sz="1600"/>
              <a:t>功率</a:t>
            </a:r>
            <a:r>
              <a:rPr lang="en-US" altLang="zh-CN" sz="1600"/>
              <a:t>-</a:t>
            </a:r>
            <a:r>
              <a:rPr lang="zh-CN" altLang="en-US" sz="1600"/>
              <a:t>熔覆速度</a:t>
            </a:r>
            <a:r>
              <a:rPr lang="en-US" altLang="zh-CN" sz="1600"/>
              <a:t>-</a:t>
            </a:r>
            <a:r>
              <a:rPr lang="zh-CN" altLang="en-US" sz="1600"/>
              <a:t>光斑电压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可单或多选程序，直接打开一个或多个程序所在文件夹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/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5E1DBB1-3CA8-C383-1A2B-52510D2A8582}"/>
              </a:ext>
            </a:extLst>
          </p:cNvPr>
          <p:cNvSpPr/>
          <p:nvPr/>
        </p:nvSpPr>
        <p:spPr>
          <a:xfrm>
            <a:off x="6604492" y="4904018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程序导入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750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FDF420BC-4148-EEDC-1D0E-8F0A78C23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2601624"/>
            <a:ext cx="2677025" cy="27665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27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程序库导引（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3FE88C-761B-33FA-2D89-42FFEECD9746}"/>
              </a:ext>
            </a:extLst>
          </p:cNvPr>
          <p:cNvSpPr/>
          <p:nvPr/>
        </p:nvSpPr>
        <p:spPr>
          <a:xfrm>
            <a:off x="1140381" y="3122725"/>
            <a:ext cx="800179" cy="366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7BD7E-3406-C54F-E510-876C20E824BF}"/>
              </a:ext>
            </a:extLst>
          </p:cNvPr>
          <p:cNvSpPr/>
          <p:nvPr/>
        </p:nvSpPr>
        <p:spPr>
          <a:xfrm>
            <a:off x="1140381" y="3853822"/>
            <a:ext cx="800179" cy="366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DB1C12-2861-CA3D-44B8-4F03B56B7B5E}"/>
              </a:ext>
            </a:extLst>
          </p:cNvPr>
          <p:cNvSpPr/>
          <p:nvPr/>
        </p:nvSpPr>
        <p:spPr>
          <a:xfrm>
            <a:off x="1140381" y="4643378"/>
            <a:ext cx="800179" cy="361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9D53A4-E831-4974-D48F-E2AC53E44385}"/>
              </a:ext>
            </a:extLst>
          </p:cNvPr>
          <p:cNvSpPr txBox="1"/>
          <p:nvPr/>
        </p:nvSpPr>
        <p:spPr>
          <a:xfrm>
            <a:off x="3767011" y="2050794"/>
            <a:ext cx="7873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3.</a:t>
            </a:r>
            <a:r>
              <a:rPr lang="zh-CN" altLang="en-US" sz="1600"/>
              <a:t>右击程序类型，显示下拉菜单，包括</a:t>
            </a:r>
            <a:r>
              <a:rPr lang="zh-CN" altLang="en-US" sz="1600" b="1"/>
              <a:t>打开、重命名、新建程序，展开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zh-CN" altLang="en-US" sz="1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B5518E-CBED-AEE2-4275-85797C778BD2}"/>
              </a:ext>
            </a:extLst>
          </p:cNvPr>
          <p:cNvSpPr txBox="1"/>
          <p:nvPr/>
        </p:nvSpPr>
        <p:spPr>
          <a:xfrm>
            <a:off x="4192592" y="2423028"/>
            <a:ext cx="5726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打开：</a:t>
            </a:r>
            <a:r>
              <a:rPr lang="zh-CN" altLang="en-US" sz="1600"/>
              <a:t>打开该程序类型文件夹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重命名：</a:t>
            </a:r>
            <a:r>
              <a:rPr lang="zh-CN" altLang="en-US" sz="1600"/>
              <a:t>重命名程序类型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新建程序：</a:t>
            </a:r>
            <a:r>
              <a:rPr lang="zh-CN" altLang="en-US" sz="1600"/>
              <a:t>弹出新建程序对话框，并调用软件</a:t>
            </a:r>
            <a:r>
              <a:rPr lang="en-US" altLang="zh-CN" sz="1600"/>
              <a:t>OrangeEdit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展开</a:t>
            </a:r>
            <a:r>
              <a:rPr lang="en-US" altLang="zh-CN" sz="1600" b="1"/>
              <a:t>/</a:t>
            </a:r>
            <a:r>
              <a:rPr lang="zh-CN" altLang="en-US" sz="1600" b="1"/>
              <a:t>收起：</a:t>
            </a:r>
            <a:r>
              <a:rPr lang="zh-CN" altLang="en-US" sz="1600"/>
              <a:t>展开</a:t>
            </a:r>
            <a:r>
              <a:rPr lang="en-US" altLang="zh-CN" sz="1600"/>
              <a:t>/</a:t>
            </a:r>
            <a:r>
              <a:rPr lang="zh-CN" altLang="en-US" sz="1600"/>
              <a:t>收起整个程序类型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72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28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6120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程序库导引（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新建程序对话框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CF079D7E-0EAF-753C-A232-F0C5C7929EA2}"/>
              </a:ext>
            </a:extLst>
          </p:cNvPr>
          <p:cNvSpPr/>
          <p:nvPr/>
        </p:nvSpPr>
        <p:spPr>
          <a:xfrm>
            <a:off x="330200" y="1023037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编辑程序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59C094-3370-845E-AFCF-3DBF52D508D0}"/>
              </a:ext>
            </a:extLst>
          </p:cNvPr>
          <p:cNvSpPr/>
          <p:nvPr/>
        </p:nvSpPr>
        <p:spPr>
          <a:xfrm>
            <a:off x="330200" y="1332873"/>
            <a:ext cx="6234532" cy="428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C7360AF-B3FA-44F6-FF8E-6C4D8F017BCD}"/>
              </a:ext>
            </a:extLst>
          </p:cNvPr>
          <p:cNvSpPr/>
          <p:nvPr/>
        </p:nvSpPr>
        <p:spPr>
          <a:xfrm>
            <a:off x="1935278" y="5024730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05E9949-C6CF-9E75-2D98-860D1DAF0C91}"/>
              </a:ext>
            </a:extLst>
          </p:cNvPr>
          <p:cNvSpPr/>
          <p:nvPr/>
        </p:nvSpPr>
        <p:spPr>
          <a:xfrm>
            <a:off x="3902949" y="5024729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016704-3DAF-78BB-EBD8-8F1ABB2B9F98}"/>
                  </a:ext>
                </a:extLst>
              </p:cNvPr>
              <p:cNvSpPr txBox="1"/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5016704-3DAF-78BB-EBD8-8F1ABB2B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4797B42E-C85A-1E6E-7F8A-B31BB33849EA}"/>
              </a:ext>
            </a:extLst>
          </p:cNvPr>
          <p:cNvSpPr txBox="1"/>
          <p:nvPr/>
        </p:nvSpPr>
        <p:spPr>
          <a:xfrm>
            <a:off x="1548564" y="3910620"/>
            <a:ext cx="105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Model1.src</a:t>
            </a:r>
          </a:p>
          <a:p>
            <a:r>
              <a:rPr lang="en-US" altLang="zh-CN" sz="1200"/>
              <a:t>Model1.dat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D254F18-EABB-BBB1-1352-829A8999C950}"/>
              </a:ext>
            </a:extLst>
          </p:cNvPr>
          <p:cNvSpPr/>
          <p:nvPr/>
        </p:nvSpPr>
        <p:spPr>
          <a:xfrm>
            <a:off x="1422138" y="3786553"/>
            <a:ext cx="3852401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AD816A5-1E68-EAB0-0802-3FD4D4AB8792}"/>
              </a:ext>
            </a:extLst>
          </p:cNvPr>
          <p:cNvSpPr/>
          <p:nvPr/>
        </p:nvSpPr>
        <p:spPr>
          <a:xfrm>
            <a:off x="5453377" y="3858258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E7D6728-87B4-3E00-6AD0-9BFE8CA2BE50}"/>
              </a:ext>
            </a:extLst>
          </p:cNvPr>
          <p:cNvSpPr/>
          <p:nvPr/>
        </p:nvSpPr>
        <p:spPr>
          <a:xfrm>
            <a:off x="5453377" y="4334860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95F8ABE-8E06-B078-DC1C-247D7B021F4D}"/>
              </a:ext>
            </a:extLst>
          </p:cNvPr>
          <p:cNvGrpSpPr/>
          <p:nvPr/>
        </p:nvGrpSpPr>
        <p:grpSpPr>
          <a:xfrm>
            <a:off x="5031125" y="3786553"/>
            <a:ext cx="243414" cy="974034"/>
            <a:chOff x="6191251" y="2138267"/>
            <a:chExt cx="243414" cy="97403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BBB3814-E735-EFD6-8744-2B646BE3B0A6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C64F4312-A2F0-8928-26D4-4A549583A77B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DED6FD2F-EE5E-EA4A-F1AB-FFF715578E65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05C89D1-FEF9-F3E1-09B3-82468120B2A6}"/>
              </a:ext>
            </a:extLst>
          </p:cNvPr>
          <p:cNvSpPr/>
          <p:nvPr/>
        </p:nvSpPr>
        <p:spPr>
          <a:xfrm>
            <a:off x="515931" y="4058956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程序文件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A4B344B-DF5E-78C0-2560-1C3C7072E2E8}"/>
              </a:ext>
            </a:extLst>
          </p:cNvPr>
          <p:cNvSpPr/>
          <p:nvPr/>
        </p:nvSpPr>
        <p:spPr>
          <a:xfrm>
            <a:off x="375297" y="1632009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035087-5F40-AFA4-2109-5968353B8215}"/>
              </a:ext>
            </a:extLst>
          </p:cNvPr>
          <p:cNvSpPr/>
          <p:nvPr/>
        </p:nvSpPr>
        <p:spPr>
          <a:xfrm>
            <a:off x="375297" y="210128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道数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BA7EA6-4DB4-3DE0-0241-BDEB09094431}"/>
              </a:ext>
            </a:extLst>
          </p:cNvPr>
          <p:cNvSpPr/>
          <p:nvPr/>
        </p:nvSpPr>
        <p:spPr>
          <a:xfrm>
            <a:off x="375297" y="257056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层数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0147E3-4621-09E5-7CC7-D7FD3122D629}"/>
              </a:ext>
            </a:extLst>
          </p:cNvPr>
          <p:cNvSpPr/>
          <p:nvPr/>
        </p:nvSpPr>
        <p:spPr>
          <a:xfrm>
            <a:off x="1451543" y="163200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086D0E-B424-BD71-8F03-5FA82560D171}"/>
              </a:ext>
            </a:extLst>
          </p:cNvPr>
          <p:cNvSpPr/>
          <p:nvPr/>
        </p:nvSpPr>
        <p:spPr>
          <a:xfrm>
            <a:off x="3319990" y="1632009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熔覆速度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4C1F15F-AD10-CCDC-9C4D-A4A28F1A2846}"/>
              </a:ext>
            </a:extLst>
          </p:cNvPr>
          <p:cNvSpPr/>
          <p:nvPr/>
        </p:nvSpPr>
        <p:spPr>
          <a:xfrm>
            <a:off x="4434781" y="163200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5B6708-D006-6CFA-2A2E-07DE33105097}"/>
              </a:ext>
            </a:extLst>
          </p:cNvPr>
          <p:cNvSpPr/>
          <p:nvPr/>
        </p:nvSpPr>
        <p:spPr>
          <a:xfrm>
            <a:off x="1451543" y="210128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3A3D4C1-66AD-7ACC-688E-32510FFD889D}"/>
              </a:ext>
            </a:extLst>
          </p:cNvPr>
          <p:cNvSpPr/>
          <p:nvPr/>
        </p:nvSpPr>
        <p:spPr>
          <a:xfrm>
            <a:off x="1451543" y="257056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A58D65F-DFEA-2B20-0B60-7D7C2F939B0D}"/>
              </a:ext>
            </a:extLst>
          </p:cNvPr>
          <p:cNvSpPr/>
          <p:nvPr/>
        </p:nvSpPr>
        <p:spPr>
          <a:xfrm>
            <a:off x="3319990" y="210497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92F48E-029F-F7C2-C4FF-5C0DA9E0656F}"/>
              </a:ext>
            </a:extLst>
          </p:cNvPr>
          <p:cNvSpPr/>
          <p:nvPr/>
        </p:nvSpPr>
        <p:spPr>
          <a:xfrm>
            <a:off x="3319990" y="257056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送粉转速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DA474D-82FC-6677-45D3-719A0EF34FCE}"/>
              </a:ext>
            </a:extLst>
          </p:cNvPr>
          <p:cNvSpPr/>
          <p:nvPr/>
        </p:nvSpPr>
        <p:spPr>
          <a:xfrm>
            <a:off x="4434781" y="2107697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5F2564-2DA4-9AE0-91E1-5068636BEF9F}"/>
              </a:ext>
            </a:extLst>
          </p:cNvPr>
          <p:cNvSpPr/>
          <p:nvPr/>
        </p:nvSpPr>
        <p:spPr>
          <a:xfrm>
            <a:off x="4434781" y="2564446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511DAC4-4F65-48BF-A7B0-2F75AEE07EFB}"/>
              </a:ext>
            </a:extLst>
          </p:cNvPr>
          <p:cNvGrpSpPr/>
          <p:nvPr/>
        </p:nvGrpSpPr>
        <p:grpSpPr>
          <a:xfrm>
            <a:off x="2791861" y="1632009"/>
            <a:ext cx="309895" cy="369241"/>
            <a:chOff x="5969000" y="1574679"/>
            <a:chExt cx="309895" cy="369241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3C593A9-5EE0-92BC-CDE7-AC45F0431674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9ACD65E2-FB62-B826-8E23-13433720473C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60146A7-7F08-9037-A08B-CBFE78F29AC6}"/>
              </a:ext>
            </a:extLst>
          </p:cNvPr>
          <p:cNvSpPr/>
          <p:nvPr/>
        </p:nvSpPr>
        <p:spPr>
          <a:xfrm>
            <a:off x="3327364" y="2100831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光斑电压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68D52A7-2072-9075-5D8F-77FAB83FBA6D}"/>
              </a:ext>
            </a:extLst>
          </p:cNvPr>
          <p:cNvSpPr txBox="1"/>
          <p:nvPr/>
        </p:nvSpPr>
        <p:spPr>
          <a:xfrm>
            <a:off x="6790340" y="1371498"/>
            <a:ext cx="4912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一个程序一个文件夹保存，文件夹命名“</a:t>
            </a:r>
            <a:r>
              <a:rPr lang="en-US" altLang="zh-CN"/>
              <a:t>L1P2-2000-5-3V</a:t>
            </a:r>
            <a:r>
              <a:rPr lang="zh-CN" altLang="en-US"/>
              <a:t>”表示一层两道，功率</a:t>
            </a:r>
            <a:r>
              <a:rPr lang="en-US" altLang="zh-CN"/>
              <a:t>2000W</a:t>
            </a:r>
            <a:r>
              <a:rPr lang="zh-CN" altLang="en-US"/>
              <a:t>，熔覆速度</a:t>
            </a:r>
            <a:r>
              <a:rPr lang="en-US" altLang="zh-CN"/>
              <a:t>5mm/s</a:t>
            </a:r>
            <a:r>
              <a:rPr lang="zh-CN" altLang="en-US"/>
              <a:t>，光斑电压</a:t>
            </a:r>
            <a:r>
              <a:rPr lang="en-US" altLang="zh-CN"/>
              <a:t>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程序文件夹包括关键字形成的</a:t>
            </a:r>
            <a:r>
              <a:rPr lang="en-US" altLang="zh-CN"/>
              <a:t>text</a:t>
            </a:r>
            <a:r>
              <a:rPr lang="zh-CN" altLang="en-US"/>
              <a:t>文件，程序文件（</a:t>
            </a:r>
            <a:r>
              <a:rPr lang="en-US" altLang="zh-CN"/>
              <a:t>.src/.dat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添加已编辑完成的程序文件，并显示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确定后，保存到对应的程序类型文件夹下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双击</a:t>
            </a:r>
            <a:r>
              <a:rPr lang="en-US" altLang="zh-CN"/>
              <a:t>.src</a:t>
            </a:r>
            <a:r>
              <a:rPr lang="zh-CN" altLang="en-US"/>
              <a:t>文件，直接用</a:t>
            </a:r>
            <a:r>
              <a:rPr lang="en-US" altLang="zh-CN"/>
              <a:t>OrangeEdit</a:t>
            </a:r>
            <a:r>
              <a:rPr lang="zh-CN" altLang="en-US"/>
              <a:t>软件打开文件进行编辑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B5E5E6-BE86-D091-4FCF-287197F983D9}"/>
              </a:ext>
            </a:extLst>
          </p:cNvPr>
          <p:cNvSpPr/>
          <p:nvPr/>
        </p:nvSpPr>
        <p:spPr>
          <a:xfrm>
            <a:off x="375297" y="3053582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激光功率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3AC36-344B-8EE6-71CC-F28838BAA63A}"/>
              </a:ext>
            </a:extLst>
          </p:cNvPr>
          <p:cNvSpPr/>
          <p:nvPr/>
        </p:nvSpPr>
        <p:spPr>
          <a:xfrm>
            <a:off x="1451543" y="3053583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7A94F8-0D62-5A09-B265-D2E4AA04301D}"/>
              </a:ext>
            </a:extLst>
          </p:cNvPr>
          <p:cNvSpPr/>
          <p:nvPr/>
        </p:nvSpPr>
        <p:spPr>
          <a:xfrm>
            <a:off x="3327364" y="3033356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偏移距离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07B525-7997-95F5-D440-9966D850CD2B}"/>
              </a:ext>
            </a:extLst>
          </p:cNvPr>
          <p:cNvSpPr/>
          <p:nvPr/>
        </p:nvSpPr>
        <p:spPr>
          <a:xfrm>
            <a:off x="4442155" y="3027234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80C103-1B38-3B82-75D6-EC2EEA5D1601}"/>
              </a:ext>
            </a:extLst>
          </p:cNvPr>
          <p:cNvSpPr/>
          <p:nvPr/>
        </p:nvSpPr>
        <p:spPr>
          <a:xfrm>
            <a:off x="7639997" y="5442052"/>
            <a:ext cx="3213100" cy="11045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OrangeEdit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38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0A5A51D2-094B-D114-E34B-8BF02CBF2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2601624"/>
            <a:ext cx="2677025" cy="27665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29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程序库导引（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E3FE88C-761B-33FA-2D89-42FFEECD9746}"/>
              </a:ext>
            </a:extLst>
          </p:cNvPr>
          <p:cNvSpPr/>
          <p:nvPr/>
        </p:nvSpPr>
        <p:spPr>
          <a:xfrm>
            <a:off x="1548759" y="3521536"/>
            <a:ext cx="1566971" cy="366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7BD7E-3406-C54F-E510-876C20E824BF}"/>
              </a:ext>
            </a:extLst>
          </p:cNvPr>
          <p:cNvSpPr/>
          <p:nvPr/>
        </p:nvSpPr>
        <p:spPr>
          <a:xfrm>
            <a:off x="1548759" y="4245411"/>
            <a:ext cx="1566971" cy="366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DB1C12-2861-CA3D-44B8-4F03B56B7B5E}"/>
              </a:ext>
            </a:extLst>
          </p:cNvPr>
          <p:cNvSpPr/>
          <p:nvPr/>
        </p:nvSpPr>
        <p:spPr>
          <a:xfrm>
            <a:off x="1550495" y="5001821"/>
            <a:ext cx="1565235" cy="366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0E4C28-00C4-74AB-1F26-D59749AC1D5D}"/>
              </a:ext>
            </a:extLst>
          </p:cNvPr>
          <p:cNvSpPr txBox="1"/>
          <p:nvPr/>
        </p:nvSpPr>
        <p:spPr>
          <a:xfrm>
            <a:off x="3651780" y="2122340"/>
            <a:ext cx="793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4. </a:t>
            </a:r>
            <a:r>
              <a:rPr lang="zh-CN" altLang="en-US" sz="1600"/>
              <a:t>双击程序，打开程序对话框，进行编辑；右击显示下拉对话框，包括</a:t>
            </a:r>
            <a:r>
              <a:rPr lang="zh-CN" altLang="en-US" sz="1600" b="1"/>
              <a:t>编辑、复制、重命名、删除；</a:t>
            </a:r>
            <a:r>
              <a:rPr lang="zh-CN" altLang="en-US" sz="1600"/>
              <a:t>数据库中进行同步操作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861D26-B71C-3F98-0E62-AFA3C8464C7D}"/>
              </a:ext>
            </a:extLst>
          </p:cNvPr>
          <p:cNvSpPr txBox="1"/>
          <p:nvPr/>
        </p:nvSpPr>
        <p:spPr>
          <a:xfrm>
            <a:off x="3651780" y="2814281"/>
            <a:ext cx="5809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编辑：</a:t>
            </a:r>
            <a:r>
              <a:rPr lang="zh-CN" altLang="en-US" sz="1600"/>
              <a:t>弹出程序对话框，修改程序信息和程序内容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复制：</a:t>
            </a:r>
            <a:r>
              <a:rPr lang="zh-CN" altLang="en-US" sz="1600"/>
              <a:t>复制当前程序，并命名为新程序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重命名：</a:t>
            </a:r>
            <a:r>
              <a:rPr lang="zh-CN" altLang="en-US" sz="1600"/>
              <a:t>弹出重命名对话框，修改该程序名称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删除：</a:t>
            </a:r>
            <a:r>
              <a:rPr lang="zh-CN" altLang="en-US" sz="1600"/>
              <a:t>删除程序；设置删除提示，防止误删</a:t>
            </a:r>
            <a:endParaRPr lang="en-US" altLang="zh-CN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669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软件界面总体布局（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912BFBE0-C69C-DE5A-4043-88B3F98C8DFD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460D2A-A227-ADD7-F8F7-08D25FC0244F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6ECB18-A904-9279-DB57-3585A7C514F3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47EC1F5-5CA8-12D1-3915-F641CCFD095B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7C16EA-99EE-2852-AC75-F1FB7AB4CAF7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36365A9-DA8C-2608-9D07-1FD4B0CA49FD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B552B0-EDF6-8390-3EF8-51DCA3A058BE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59CDE9-E78B-9D29-F2A0-E85800F24AAF}"/>
              </a:ext>
            </a:extLst>
          </p:cNvPr>
          <p:cNvSpPr txBox="1"/>
          <p:nvPr/>
        </p:nvSpPr>
        <p:spPr>
          <a:xfrm>
            <a:off x="800759" y="3332457"/>
            <a:ext cx="1771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导引树</a:t>
            </a:r>
            <a:endParaRPr lang="en-US" altLang="zh-CN"/>
          </a:p>
          <a:p>
            <a:pPr algn="ctr"/>
            <a:r>
              <a:rPr lang="zh-CN" altLang="en-US" sz="1200"/>
              <a:t>（大小可调节）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7786CC6-2AEC-707C-549C-55623CB8E9BF}"/>
              </a:ext>
            </a:extLst>
          </p:cNvPr>
          <p:cNvSpPr/>
          <p:nvPr/>
        </p:nvSpPr>
        <p:spPr>
          <a:xfrm>
            <a:off x="9619559" y="1816628"/>
            <a:ext cx="2083176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D070DE-1367-31AE-44EC-7D4384DEAC3E}"/>
              </a:ext>
            </a:extLst>
          </p:cNvPr>
          <p:cNvSpPr/>
          <p:nvPr/>
        </p:nvSpPr>
        <p:spPr>
          <a:xfrm>
            <a:off x="3532677" y="1816628"/>
            <a:ext cx="6086881" cy="3653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F652D28-B2D6-C928-65FD-8663241A3CFE}"/>
              </a:ext>
            </a:extLst>
          </p:cNvPr>
          <p:cNvSpPr txBox="1"/>
          <p:nvPr/>
        </p:nvSpPr>
        <p:spPr>
          <a:xfrm>
            <a:off x="5771009" y="3147791"/>
            <a:ext cx="16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主体显示区域</a:t>
            </a:r>
            <a:endParaRPr lang="en-US" altLang="zh-CN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1D33F7B-015D-CF80-5F42-90F5F53D0C9A}"/>
              </a:ext>
            </a:extLst>
          </p:cNvPr>
          <p:cNvSpPr txBox="1"/>
          <p:nvPr/>
        </p:nvSpPr>
        <p:spPr>
          <a:xfrm>
            <a:off x="4814578" y="5617492"/>
            <a:ext cx="422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运行状态区</a:t>
            </a:r>
            <a:r>
              <a:rPr lang="zh-CN" altLang="en-US" sz="1200"/>
              <a:t>（可忽略，可向下收起，大小可调节）</a:t>
            </a:r>
            <a:endParaRPr lang="en-US" altLang="zh-CN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64E2FD0-7076-EF64-3841-D971EE9EFBA3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6576118" y="1816628"/>
            <a:ext cx="0" cy="3653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8A88941-14BC-DE88-B97E-3BC681C50FA8}"/>
              </a:ext>
            </a:extLst>
          </p:cNvPr>
          <p:cNvSpPr txBox="1"/>
          <p:nvPr/>
        </p:nvSpPr>
        <p:spPr>
          <a:xfrm>
            <a:off x="9982905" y="2512685"/>
            <a:ext cx="14240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端口</a:t>
            </a:r>
            <a:r>
              <a:rPr lang="en-US" altLang="zh-CN"/>
              <a:t>/</a:t>
            </a:r>
            <a:r>
              <a:rPr lang="zh-CN" altLang="en-US"/>
              <a:t>相机等所有参数设置区域</a:t>
            </a:r>
            <a:endParaRPr lang="en-US" altLang="zh-CN"/>
          </a:p>
          <a:p>
            <a:pPr algn="ctr"/>
            <a:r>
              <a:rPr lang="zh-CN" altLang="en-US" sz="1400"/>
              <a:t>（没有时可忽略，可收起隐藏）</a:t>
            </a:r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D26C86-0D6F-4DF8-0805-A70A9C98CEB5}"/>
              </a:ext>
            </a:extLst>
          </p:cNvPr>
          <p:cNvSpPr/>
          <p:nvPr/>
        </p:nvSpPr>
        <p:spPr>
          <a:xfrm>
            <a:off x="3386205" y="1816629"/>
            <a:ext cx="146472" cy="43174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B6C8174D-5615-7DE4-CF36-92750DF905CD}"/>
              </a:ext>
            </a:extLst>
          </p:cNvPr>
          <p:cNvSpPr/>
          <p:nvPr/>
        </p:nvSpPr>
        <p:spPr>
          <a:xfrm>
            <a:off x="3412782" y="1894313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8C1316-2F2E-303F-8A4A-C5255FF94CFD}"/>
              </a:ext>
            </a:extLst>
          </p:cNvPr>
          <p:cNvSpPr/>
          <p:nvPr/>
        </p:nvSpPr>
        <p:spPr>
          <a:xfrm rot="10800000">
            <a:off x="3412782" y="5986824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DD646F-9411-018A-ED29-C5BA8B99F0D0}"/>
              </a:ext>
            </a:extLst>
          </p:cNvPr>
          <p:cNvSpPr txBox="1"/>
          <p:nvPr/>
        </p:nvSpPr>
        <p:spPr>
          <a:xfrm>
            <a:off x="3433233" y="1976735"/>
            <a:ext cx="53255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/>
              <a:t>模型库设计</a:t>
            </a:r>
            <a:endParaRPr lang="en-US" altLang="zh-CN" sz="8000"/>
          </a:p>
          <a:p>
            <a:pPr algn="ctr"/>
            <a:r>
              <a:rPr lang="zh-CN" altLang="en-US" sz="2000"/>
              <a:t>（存储激光熔覆仿真模型）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49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4B375F70-7B50-2E59-5813-B81BDDDB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4" y="2085854"/>
            <a:ext cx="2450960" cy="37300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31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B7125-F4ED-0460-4CD3-E781039727DF}"/>
              </a:ext>
            </a:extLst>
          </p:cNvPr>
          <p:cNvSpPr txBox="1"/>
          <p:nvPr/>
        </p:nvSpPr>
        <p:spPr>
          <a:xfrm>
            <a:off x="3619979" y="1897743"/>
            <a:ext cx="79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b="1"/>
              <a:t>一级（模型库）、二级（模型类型）、三级（模型）</a:t>
            </a:r>
            <a:r>
              <a:rPr lang="zh-CN" altLang="en-US" sz="1600"/>
              <a:t>；模型库预设为空，一个模型一个文件夹保存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右击模型库，显示下拉菜单，包括</a:t>
            </a:r>
            <a:r>
              <a:rPr lang="zh-CN" altLang="en-US" sz="1600" b="1"/>
              <a:t>打开模型库、刷新模型库、新建模型类型、筛选模型、展开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11BC8C-902D-2FB8-8B96-5111B10BC225}"/>
              </a:ext>
            </a:extLst>
          </p:cNvPr>
          <p:cNvSpPr txBox="1"/>
          <p:nvPr/>
        </p:nvSpPr>
        <p:spPr>
          <a:xfrm>
            <a:off x="4272461" y="3001472"/>
            <a:ext cx="5811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打开模型库：</a:t>
            </a:r>
            <a:r>
              <a:rPr lang="zh-CN" altLang="en-US" sz="1400"/>
              <a:t>打开模型库文件夹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刷新模型库：</a:t>
            </a:r>
            <a:r>
              <a:rPr lang="zh-CN" altLang="en-US" sz="1400"/>
              <a:t>更新导引树显示，实现导引树与数据库同步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新建模型类型：</a:t>
            </a:r>
            <a:r>
              <a:rPr lang="zh-CN" altLang="en-US" sz="1400"/>
              <a:t>点击，弹出新建模型类型对话框，填写名称，并确定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筛选模型：</a:t>
            </a:r>
            <a:r>
              <a:rPr lang="zh-CN" altLang="en-US" sz="1400"/>
              <a:t>显示所有模型，基于关键字筛选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收起整个模型库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28D40C3-E2E2-A1C3-A53B-DF8D872ABDFD}"/>
              </a:ext>
            </a:extLst>
          </p:cNvPr>
          <p:cNvSpPr/>
          <p:nvPr/>
        </p:nvSpPr>
        <p:spPr>
          <a:xfrm>
            <a:off x="1222347" y="2044089"/>
            <a:ext cx="115993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915A769-6F72-942B-6CCE-D543C8DDC528}"/>
              </a:ext>
            </a:extLst>
          </p:cNvPr>
          <p:cNvGrpSpPr/>
          <p:nvPr/>
        </p:nvGrpSpPr>
        <p:grpSpPr>
          <a:xfrm>
            <a:off x="7707284" y="4238689"/>
            <a:ext cx="3673942" cy="1817874"/>
            <a:chOff x="7707284" y="4238689"/>
            <a:chExt cx="3673942" cy="1817874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550BFFDD-E2D6-04E8-80D8-3CC634B3E506}"/>
                </a:ext>
              </a:extLst>
            </p:cNvPr>
            <p:cNvSpPr/>
            <p:nvPr/>
          </p:nvSpPr>
          <p:spPr>
            <a:xfrm>
              <a:off x="7707284" y="4238689"/>
              <a:ext cx="3673942" cy="332443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chemeClr val="tx1"/>
                  </a:solidFill>
                </a:rPr>
                <a:t>新建模型类型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26361AE-4D92-B63E-3A31-B94CC4EACA38}"/>
                </a:ext>
              </a:extLst>
            </p:cNvPr>
            <p:cNvSpPr/>
            <p:nvPr/>
          </p:nvSpPr>
          <p:spPr>
            <a:xfrm>
              <a:off x="7707284" y="4571132"/>
              <a:ext cx="3673942" cy="148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11B298-6B4D-B215-38FA-4E17A2378612}"/>
                </a:ext>
              </a:extLst>
            </p:cNvPr>
            <p:cNvSpPr/>
            <p:nvPr/>
          </p:nvSpPr>
          <p:spPr>
            <a:xfrm>
              <a:off x="8305045" y="4818884"/>
              <a:ext cx="705513" cy="423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07DC60-8710-83FE-FCCC-2145AD92040B}"/>
                </a:ext>
              </a:extLst>
            </p:cNvPr>
            <p:cNvSpPr/>
            <p:nvPr/>
          </p:nvSpPr>
          <p:spPr>
            <a:xfrm>
              <a:off x="9162298" y="4811364"/>
              <a:ext cx="1612574" cy="423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878E5D1-B698-FB37-AB07-ED052667644E}"/>
                </a:ext>
              </a:extLst>
            </p:cNvPr>
            <p:cNvSpPr/>
            <p:nvPr/>
          </p:nvSpPr>
          <p:spPr>
            <a:xfrm>
              <a:off x="8305045" y="5446018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3306309-D8B8-9FE4-AC1A-6E3284F902F0}"/>
                </a:ext>
              </a:extLst>
            </p:cNvPr>
            <p:cNvSpPr/>
            <p:nvPr/>
          </p:nvSpPr>
          <p:spPr>
            <a:xfrm>
              <a:off x="9719802" y="5446017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取消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0CF3DF71-FE8F-8172-8085-D35A1E64C932}"/>
              </a:ext>
            </a:extLst>
          </p:cNvPr>
          <p:cNvSpPr txBox="1"/>
          <p:nvPr/>
        </p:nvSpPr>
        <p:spPr>
          <a:xfrm>
            <a:off x="2662179" y="20979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076081-BDAA-79EC-D245-F52D598D8818}"/>
              </a:ext>
            </a:extLst>
          </p:cNvPr>
          <p:cNvSpPr txBox="1"/>
          <p:nvPr/>
        </p:nvSpPr>
        <p:spPr>
          <a:xfrm>
            <a:off x="2943477" y="25635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F63CAE-1DE2-E997-90F9-092F9752E6D5}"/>
              </a:ext>
            </a:extLst>
          </p:cNvPr>
          <p:cNvSpPr txBox="1"/>
          <p:nvPr/>
        </p:nvSpPr>
        <p:spPr>
          <a:xfrm>
            <a:off x="2686817" y="301387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B0329C-CCB4-CBAE-FD83-34EDB64030C7}"/>
              </a:ext>
            </a:extLst>
          </p:cNvPr>
          <p:cNvSpPr txBox="1"/>
          <p:nvPr/>
        </p:nvSpPr>
        <p:spPr>
          <a:xfrm>
            <a:off x="4434409" y="4425870"/>
            <a:ext cx="89971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模型库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BAB7FA-95F7-67D0-CD1F-321B5B942E3A}"/>
              </a:ext>
            </a:extLst>
          </p:cNvPr>
          <p:cNvSpPr txBox="1"/>
          <p:nvPr/>
        </p:nvSpPr>
        <p:spPr>
          <a:xfrm>
            <a:off x="5187852" y="4864486"/>
            <a:ext cx="1368215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打开模型库</a:t>
            </a:r>
            <a:endParaRPr lang="en-US" altLang="zh-CN" sz="1400"/>
          </a:p>
          <a:p>
            <a:pPr algn="ctr"/>
            <a:r>
              <a:rPr lang="zh-CN" altLang="en-US" sz="1400"/>
              <a:t>刷新模型库</a:t>
            </a:r>
            <a:endParaRPr lang="en-US" altLang="zh-CN" sz="1400"/>
          </a:p>
          <a:p>
            <a:pPr algn="ctr"/>
            <a:r>
              <a:rPr lang="zh-CN" altLang="en-US" sz="1400"/>
              <a:t>新建模型类型</a:t>
            </a:r>
            <a:endParaRPr lang="en-US" altLang="zh-CN" sz="1400"/>
          </a:p>
          <a:p>
            <a:pPr algn="ctr"/>
            <a:r>
              <a:rPr lang="zh-CN" altLang="en-US" sz="1400"/>
              <a:t>筛选模型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1157B49-B989-95ED-3B18-EDA7BD3D02F9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4693640" y="4955050"/>
            <a:ext cx="684838" cy="3035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91B757-ECD7-D6A7-FC34-2D8BBC94529E}"/>
                  </a:ext>
                </a:extLst>
              </p:cNvPr>
              <p:cNvSpPr txBox="1"/>
              <p:nvPr/>
            </p:nvSpPr>
            <p:spPr>
              <a:xfrm>
                <a:off x="10897149" y="4220244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91B757-ECD7-D6A7-FC34-2D8BBC94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49" y="4220244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394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筛选模型对话框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32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4094D4-6AF0-F380-4FC1-6B098DB829C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43887" y="2721168"/>
          <a:ext cx="10566711" cy="19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3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75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基板材料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激光功率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熔覆速度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mm/s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熔覆形式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初始条件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边界条件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8FCE1A87-8598-7408-1970-521FDE69EA64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47E05-71AC-9045-3786-6AB782DFD932}"/>
              </a:ext>
            </a:extLst>
          </p:cNvPr>
          <p:cNvSpPr/>
          <p:nvPr/>
        </p:nvSpPr>
        <p:spPr>
          <a:xfrm>
            <a:off x="551730" y="1404711"/>
            <a:ext cx="11151024" cy="4028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AEBE38-DA05-6C29-A59D-8EF53B843D63}"/>
              </a:ext>
            </a:extLst>
          </p:cNvPr>
          <p:cNvSpPr/>
          <p:nvPr/>
        </p:nvSpPr>
        <p:spPr>
          <a:xfrm>
            <a:off x="5389438" y="4833611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打开模型文件夹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B81864-5613-AA1B-2F01-D8F070C011BD}"/>
              </a:ext>
            </a:extLst>
          </p:cNvPr>
          <p:cNvGrpSpPr/>
          <p:nvPr/>
        </p:nvGrpSpPr>
        <p:grpSpPr>
          <a:xfrm>
            <a:off x="664473" y="1580264"/>
            <a:ext cx="2289863" cy="247567"/>
            <a:chOff x="1424397" y="1579296"/>
            <a:chExt cx="2289863" cy="2475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DF3E4B-0ABE-209F-8EDC-F803DE1ACDED}"/>
                </a:ext>
              </a:extLst>
            </p:cNvPr>
            <p:cNvSpPr/>
            <p:nvPr/>
          </p:nvSpPr>
          <p:spPr>
            <a:xfrm>
              <a:off x="1424397" y="1579296"/>
              <a:ext cx="551724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FFFB45-4428-2ADD-7319-73C8D5C19252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CD8FF9E-5CE2-E442-15BD-4F2862BE2E0B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F2AA405-47E8-DBF1-2DBD-AB392C0BA18B}"/>
              </a:ext>
            </a:extLst>
          </p:cNvPr>
          <p:cNvSpPr/>
          <p:nvPr/>
        </p:nvSpPr>
        <p:spPr>
          <a:xfrm>
            <a:off x="10367013" y="1741419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/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A5F724E-C125-675D-F768-F06BDC94EAB8}"/>
              </a:ext>
            </a:extLst>
          </p:cNvPr>
          <p:cNvGrpSpPr/>
          <p:nvPr/>
        </p:nvGrpSpPr>
        <p:grpSpPr>
          <a:xfrm>
            <a:off x="3239146" y="1580202"/>
            <a:ext cx="2650028" cy="247505"/>
            <a:chOff x="1064232" y="1579296"/>
            <a:chExt cx="2650028" cy="2475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6C7AFB7-BAA9-584B-A20C-6459D28065F1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熔覆材料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CDCF6-8B3D-7A4A-7F74-891A19FFBF08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8AEAA74A-B888-4777-58DF-799C7571013D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A307038-D2E5-7045-C6A9-14C2A4D09D14}"/>
              </a:ext>
            </a:extLst>
          </p:cNvPr>
          <p:cNvGrpSpPr/>
          <p:nvPr/>
        </p:nvGrpSpPr>
        <p:grpSpPr>
          <a:xfrm>
            <a:off x="6096000" y="1580201"/>
            <a:ext cx="2650028" cy="247505"/>
            <a:chOff x="1064232" y="1579296"/>
            <a:chExt cx="2650028" cy="24750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3E9B9FC-384E-940C-5215-780C222FE5B6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基板材料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9F07A1B-A729-68E4-C8B2-647A8F0D530A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A050CB0C-B6F1-FD2D-D241-A36C1F1F2979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5739493-51B5-5CE8-AC2B-F1A134D0AC86}"/>
              </a:ext>
            </a:extLst>
          </p:cNvPr>
          <p:cNvGrpSpPr/>
          <p:nvPr/>
        </p:nvGrpSpPr>
        <p:grpSpPr>
          <a:xfrm>
            <a:off x="6096000" y="2066279"/>
            <a:ext cx="2650028" cy="247505"/>
            <a:chOff x="1064232" y="1579296"/>
            <a:chExt cx="2650028" cy="24750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C70C421-450D-16C4-1E9E-4D23BFD8DC76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8090A26-8B9A-409F-84A1-70C7DDAB1D9F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EB94B35-C029-C63C-4007-5B23B84C0F0F}"/>
              </a:ext>
            </a:extLst>
          </p:cNvPr>
          <p:cNvGrpSpPr/>
          <p:nvPr/>
        </p:nvGrpSpPr>
        <p:grpSpPr>
          <a:xfrm>
            <a:off x="3239147" y="2065117"/>
            <a:ext cx="2650028" cy="247505"/>
            <a:chOff x="1064232" y="1579296"/>
            <a:chExt cx="2650028" cy="24750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52FCF10-2D9C-6B02-9EDF-AFC45E8AA63B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5A4A4B-EDA6-0928-C251-2D16627BEAEA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93F90922-1747-08C4-26F3-EFFA64635F0B}"/>
              </a:ext>
            </a:extLst>
          </p:cNvPr>
          <p:cNvSpPr txBox="1"/>
          <p:nvPr/>
        </p:nvSpPr>
        <p:spPr>
          <a:xfrm>
            <a:off x="843887" y="5833411"/>
            <a:ext cx="568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可单或多选模型，直接打开一个或多个模型所在文件夹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44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4B375F70-7B50-2E59-5813-B81BDDDB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4" y="2085854"/>
            <a:ext cx="2450960" cy="37300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33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539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2.1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C566A7A-3B83-BB65-6E0A-DB199E005F5B}"/>
              </a:ext>
            </a:extLst>
          </p:cNvPr>
          <p:cNvSpPr/>
          <p:nvPr/>
        </p:nvSpPr>
        <p:spPr>
          <a:xfrm>
            <a:off x="468398" y="11252200"/>
            <a:ext cx="3050495" cy="5096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28D40C3-E2E2-A1C3-A53B-DF8D872ABDFD}"/>
              </a:ext>
            </a:extLst>
          </p:cNvPr>
          <p:cNvSpPr/>
          <p:nvPr/>
        </p:nvSpPr>
        <p:spPr>
          <a:xfrm>
            <a:off x="1486860" y="2540455"/>
            <a:ext cx="155472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AE346A-E23A-9619-06FF-4F5DD2A7E8B0}"/>
              </a:ext>
            </a:extLst>
          </p:cNvPr>
          <p:cNvSpPr txBox="1"/>
          <p:nvPr/>
        </p:nvSpPr>
        <p:spPr>
          <a:xfrm>
            <a:off x="3635527" y="2113888"/>
            <a:ext cx="790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3.</a:t>
            </a:r>
            <a:r>
              <a:rPr lang="zh-CN" altLang="en-US" sz="1600"/>
              <a:t>右击模型类型，显示下拉菜单，包括</a:t>
            </a:r>
            <a:r>
              <a:rPr lang="zh-CN" altLang="en-US" sz="1600" b="1"/>
              <a:t>打开、重命名、新建模型、展开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7A96A0-D85A-16F8-E1CB-B545D57E90A0}"/>
              </a:ext>
            </a:extLst>
          </p:cNvPr>
          <p:cNvSpPr txBox="1"/>
          <p:nvPr/>
        </p:nvSpPr>
        <p:spPr>
          <a:xfrm>
            <a:off x="4172234" y="2613352"/>
            <a:ext cx="5085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打开：</a:t>
            </a:r>
            <a:r>
              <a:rPr lang="zh-CN" altLang="en-US" sz="1400"/>
              <a:t>打开该模型类型所在文件夹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弹出重命名对话框，修改该类型名称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新建模型：</a:t>
            </a:r>
            <a:r>
              <a:rPr lang="zh-CN" altLang="en-US" sz="1400"/>
              <a:t>弹出新建模型对话框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收起整个该类型</a:t>
            </a:r>
            <a:endParaRPr lang="en-US" altLang="zh-CN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976322-7CB1-C829-B540-A2D93357D331}"/>
              </a:ext>
            </a:extLst>
          </p:cNvPr>
          <p:cNvSpPr/>
          <p:nvPr/>
        </p:nvSpPr>
        <p:spPr>
          <a:xfrm>
            <a:off x="7202302" y="4169635"/>
            <a:ext cx="2603235" cy="1169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B32427-3D22-EEA0-47A1-3C9D3E45296E}"/>
              </a:ext>
            </a:extLst>
          </p:cNvPr>
          <p:cNvSpPr txBox="1"/>
          <p:nvPr/>
        </p:nvSpPr>
        <p:spPr>
          <a:xfrm>
            <a:off x="7202302" y="4248723"/>
            <a:ext cx="177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修改</a:t>
            </a:r>
            <a:r>
              <a:rPr lang="zh-CN" altLang="en-US" sz="1200" u="sng"/>
              <a:t>熔池多相流</a:t>
            </a:r>
            <a:r>
              <a:rPr lang="zh-CN" altLang="en-US" sz="1200"/>
              <a:t>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F239BCA-3162-7385-9CEB-CFC49D648412}"/>
              </a:ext>
            </a:extLst>
          </p:cNvPr>
          <p:cNvSpPr/>
          <p:nvPr/>
        </p:nvSpPr>
        <p:spPr>
          <a:xfrm>
            <a:off x="7357875" y="4564766"/>
            <a:ext cx="2292087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8E8866E-16DA-7667-7351-0F1FD7B62243}"/>
              </a:ext>
            </a:extLst>
          </p:cNvPr>
          <p:cNvSpPr/>
          <p:nvPr/>
        </p:nvSpPr>
        <p:spPr>
          <a:xfrm>
            <a:off x="7619339" y="4978787"/>
            <a:ext cx="539172" cy="259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99F85CB-807B-867F-DE67-DFAF0DDF1AAF}"/>
              </a:ext>
            </a:extLst>
          </p:cNvPr>
          <p:cNvSpPr/>
          <p:nvPr/>
        </p:nvSpPr>
        <p:spPr>
          <a:xfrm>
            <a:off x="8929597" y="4982853"/>
            <a:ext cx="539172" cy="2590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953CF7-03A4-CB03-624D-66A63909DE8F}"/>
              </a:ext>
            </a:extLst>
          </p:cNvPr>
          <p:cNvSpPr txBox="1"/>
          <p:nvPr/>
        </p:nvSpPr>
        <p:spPr>
          <a:xfrm>
            <a:off x="4370675" y="3975364"/>
            <a:ext cx="132837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熔池多相流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39126E-5EDC-6265-4D1F-1605D0236E7A}"/>
              </a:ext>
            </a:extLst>
          </p:cNvPr>
          <p:cNvSpPr txBox="1"/>
          <p:nvPr/>
        </p:nvSpPr>
        <p:spPr>
          <a:xfrm>
            <a:off x="5305085" y="4589282"/>
            <a:ext cx="1166151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新建模型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7DB557D-8506-E22D-1E2E-F321056AB7FF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4793765" y="4555016"/>
            <a:ext cx="752418" cy="270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005C432-0C04-23FC-4EA8-EC5EB6E284C5}"/>
              </a:ext>
            </a:extLst>
          </p:cNvPr>
          <p:cNvSpPr txBox="1"/>
          <p:nvPr/>
        </p:nvSpPr>
        <p:spPr>
          <a:xfrm>
            <a:off x="7655816" y="5443942"/>
            <a:ext cx="160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重命名对话框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F1DABAE-2322-A0B2-1749-D18A9AE7F122}"/>
              </a:ext>
            </a:extLst>
          </p:cNvPr>
          <p:cNvSpPr/>
          <p:nvPr/>
        </p:nvSpPr>
        <p:spPr>
          <a:xfrm>
            <a:off x="1486859" y="3316131"/>
            <a:ext cx="1362219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3EE45CA-AD60-636D-61ED-2F36B384D9FC}"/>
              </a:ext>
            </a:extLst>
          </p:cNvPr>
          <p:cNvSpPr/>
          <p:nvPr/>
        </p:nvSpPr>
        <p:spPr>
          <a:xfrm>
            <a:off x="1486859" y="4149624"/>
            <a:ext cx="986599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95B7320-E686-FAE0-2C1A-0AD063658F20}"/>
              </a:ext>
            </a:extLst>
          </p:cNvPr>
          <p:cNvSpPr/>
          <p:nvPr/>
        </p:nvSpPr>
        <p:spPr>
          <a:xfrm>
            <a:off x="1486858" y="4991006"/>
            <a:ext cx="986599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411CB561-9D3C-6FE9-AFCB-C9C6B1007E26}"/>
              </a:ext>
            </a:extLst>
          </p:cNvPr>
          <p:cNvSpPr/>
          <p:nvPr/>
        </p:nvSpPr>
        <p:spPr>
          <a:xfrm>
            <a:off x="7202301" y="3873171"/>
            <a:ext cx="2603235" cy="29646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4FAB32-2DF3-D9CE-5E6E-DC0BB8A18C5F}"/>
              </a:ext>
            </a:extLst>
          </p:cNvPr>
          <p:cNvSpPr txBox="1"/>
          <p:nvPr/>
        </p:nvSpPr>
        <p:spPr>
          <a:xfrm>
            <a:off x="7240392" y="3882902"/>
            <a:ext cx="129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重命名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8BAA97-FEC0-CB28-E7DE-D28B71BD50B3}"/>
                  </a:ext>
                </a:extLst>
              </p:cNvPr>
              <p:cNvSpPr txBox="1"/>
              <p:nvPr/>
            </p:nvSpPr>
            <p:spPr>
              <a:xfrm>
                <a:off x="9338893" y="3832113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8BAA97-FEC0-CB28-E7DE-D28B71BD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893" y="3832113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944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34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2.2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新建模型对话框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C566A7A-3B83-BB65-6E0A-DB199E005F5B}"/>
              </a:ext>
            </a:extLst>
          </p:cNvPr>
          <p:cNvSpPr/>
          <p:nvPr/>
        </p:nvSpPr>
        <p:spPr>
          <a:xfrm>
            <a:off x="468398" y="11252200"/>
            <a:ext cx="3050495" cy="5096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F941044B-C38B-C014-C437-9063FD2D3E51}"/>
              </a:ext>
            </a:extLst>
          </p:cNvPr>
          <p:cNvSpPr/>
          <p:nvPr/>
        </p:nvSpPr>
        <p:spPr>
          <a:xfrm>
            <a:off x="330200" y="1023037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编辑模型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909C9-3B38-F33B-E1A2-6A4D97A8BBC3}"/>
              </a:ext>
            </a:extLst>
          </p:cNvPr>
          <p:cNvSpPr/>
          <p:nvPr/>
        </p:nvSpPr>
        <p:spPr>
          <a:xfrm>
            <a:off x="330200" y="1332873"/>
            <a:ext cx="6234532" cy="5255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83E984D-CFD3-0322-29FC-A83EDAD450D2}"/>
              </a:ext>
            </a:extLst>
          </p:cNvPr>
          <p:cNvSpPr/>
          <p:nvPr/>
        </p:nvSpPr>
        <p:spPr>
          <a:xfrm>
            <a:off x="1984973" y="5851080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4936609-1CA6-DB7C-0CD7-B5E98CE4008B}"/>
              </a:ext>
            </a:extLst>
          </p:cNvPr>
          <p:cNvSpPr/>
          <p:nvPr/>
        </p:nvSpPr>
        <p:spPr>
          <a:xfrm>
            <a:off x="3952644" y="5851079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C3705E-B1CA-2134-555B-3A1AC735B334}"/>
                  </a:ext>
                </a:extLst>
              </p:cNvPr>
              <p:cNvSpPr txBox="1"/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C3705E-B1CA-2134-555B-3A1AC735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AE6475BB-5653-3CCF-2926-028D21E2A379}"/>
              </a:ext>
            </a:extLst>
          </p:cNvPr>
          <p:cNvSpPr txBox="1"/>
          <p:nvPr/>
        </p:nvSpPr>
        <p:spPr>
          <a:xfrm>
            <a:off x="1272976" y="4677145"/>
            <a:ext cx="105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Model.cas</a:t>
            </a:r>
          </a:p>
          <a:p>
            <a:r>
              <a:rPr lang="en-US" altLang="zh-CN" sz="1200"/>
              <a:t>Model.inp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5F2905-F238-C687-D75A-257FA7BAC227}"/>
              </a:ext>
            </a:extLst>
          </p:cNvPr>
          <p:cNvSpPr/>
          <p:nvPr/>
        </p:nvSpPr>
        <p:spPr>
          <a:xfrm>
            <a:off x="1118972" y="4538303"/>
            <a:ext cx="4474339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095BFB9-2713-0583-E4E5-79DC0CF38720}"/>
              </a:ext>
            </a:extLst>
          </p:cNvPr>
          <p:cNvSpPr/>
          <p:nvPr/>
        </p:nvSpPr>
        <p:spPr>
          <a:xfrm>
            <a:off x="5772149" y="4610008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79A0032-E9C9-6C47-0270-9764491A8F08}"/>
              </a:ext>
            </a:extLst>
          </p:cNvPr>
          <p:cNvSpPr/>
          <p:nvPr/>
        </p:nvSpPr>
        <p:spPr>
          <a:xfrm>
            <a:off x="5772149" y="5086610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6756AB3-F107-FC4B-38AB-8896173AE366}"/>
              </a:ext>
            </a:extLst>
          </p:cNvPr>
          <p:cNvGrpSpPr/>
          <p:nvPr/>
        </p:nvGrpSpPr>
        <p:grpSpPr>
          <a:xfrm>
            <a:off x="5349897" y="4538303"/>
            <a:ext cx="243414" cy="974034"/>
            <a:chOff x="6191251" y="2138267"/>
            <a:chExt cx="243414" cy="97403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92D5451-4CB4-4A55-86C5-32288F24884E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CC355194-E041-B057-4A82-ACC3B8E04561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C338A98E-DD96-7DF7-1744-E5028380D6D6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2B06942-0213-7A53-23B9-0BBA01A66550}"/>
              </a:ext>
            </a:extLst>
          </p:cNvPr>
          <p:cNvSpPr/>
          <p:nvPr/>
        </p:nvSpPr>
        <p:spPr>
          <a:xfrm>
            <a:off x="471007" y="4806947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模型文件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1E339C-B14E-19E7-4DE7-8AC192415339}"/>
              </a:ext>
            </a:extLst>
          </p:cNvPr>
          <p:cNvSpPr/>
          <p:nvPr/>
        </p:nvSpPr>
        <p:spPr>
          <a:xfrm>
            <a:off x="569198" y="1574679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73FEE79-D8FD-BEE6-44A8-1DE5163844BF}"/>
              </a:ext>
            </a:extLst>
          </p:cNvPr>
          <p:cNvSpPr/>
          <p:nvPr/>
        </p:nvSpPr>
        <p:spPr>
          <a:xfrm>
            <a:off x="569198" y="204395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AE79726-4172-DAEA-93E7-5E542F9A4A6D}"/>
              </a:ext>
            </a:extLst>
          </p:cNvPr>
          <p:cNvSpPr/>
          <p:nvPr/>
        </p:nvSpPr>
        <p:spPr>
          <a:xfrm>
            <a:off x="569198" y="251323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激光功率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BA28484-06EB-39F7-2B9C-D0C45CCCFFBE}"/>
              </a:ext>
            </a:extLst>
          </p:cNvPr>
          <p:cNvSpPr/>
          <p:nvPr/>
        </p:nvSpPr>
        <p:spPr>
          <a:xfrm>
            <a:off x="569198" y="298251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熔覆形式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9D0F5F6-E24A-C2DA-F4C9-1028EDB858A3}"/>
              </a:ext>
            </a:extLst>
          </p:cNvPr>
          <p:cNvSpPr/>
          <p:nvPr/>
        </p:nvSpPr>
        <p:spPr>
          <a:xfrm>
            <a:off x="569198" y="345179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初始条件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FD64374-B350-1A43-9B64-8D43CEC3542B}"/>
              </a:ext>
            </a:extLst>
          </p:cNvPr>
          <p:cNvSpPr/>
          <p:nvPr/>
        </p:nvSpPr>
        <p:spPr>
          <a:xfrm>
            <a:off x="569198" y="392108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边界条件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6BDB679-A685-7CEB-CB9A-2ED501B2FBCF}"/>
              </a:ext>
            </a:extLst>
          </p:cNvPr>
          <p:cNvSpPr/>
          <p:nvPr/>
        </p:nvSpPr>
        <p:spPr>
          <a:xfrm>
            <a:off x="1645444" y="157467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C4299E9-AA04-0AB5-B1D6-021D7B92C9DB}"/>
              </a:ext>
            </a:extLst>
          </p:cNvPr>
          <p:cNvSpPr/>
          <p:nvPr/>
        </p:nvSpPr>
        <p:spPr>
          <a:xfrm>
            <a:off x="3513891" y="1574679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1B31A5B-CAE0-78B1-4277-4456AD213086}"/>
              </a:ext>
            </a:extLst>
          </p:cNvPr>
          <p:cNvSpPr/>
          <p:nvPr/>
        </p:nvSpPr>
        <p:spPr>
          <a:xfrm>
            <a:off x="4628682" y="157467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4E20628-788C-710B-FE6B-22567D04AD18}"/>
              </a:ext>
            </a:extLst>
          </p:cNvPr>
          <p:cNvSpPr/>
          <p:nvPr/>
        </p:nvSpPr>
        <p:spPr>
          <a:xfrm>
            <a:off x="1645444" y="204395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5E80E5-F050-E9F7-B67D-334D3CB55ED2}"/>
              </a:ext>
            </a:extLst>
          </p:cNvPr>
          <p:cNvSpPr/>
          <p:nvPr/>
        </p:nvSpPr>
        <p:spPr>
          <a:xfrm>
            <a:off x="1645444" y="251323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4E20628-788C-710B-FE6B-22567D04AD18}"/>
              </a:ext>
            </a:extLst>
          </p:cNvPr>
          <p:cNvSpPr/>
          <p:nvPr/>
        </p:nvSpPr>
        <p:spPr>
          <a:xfrm>
            <a:off x="1645444" y="2982519"/>
            <a:ext cx="4633451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B35FF80-2C20-AF68-78A6-73ED5B2E17C1}"/>
              </a:ext>
            </a:extLst>
          </p:cNvPr>
          <p:cNvSpPr/>
          <p:nvPr/>
        </p:nvSpPr>
        <p:spPr>
          <a:xfrm>
            <a:off x="1645444" y="3451799"/>
            <a:ext cx="4633451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520384B-29A4-ED8F-2D4B-878697808811}"/>
              </a:ext>
            </a:extLst>
          </p:cNvPr>
          <p:cNvSpPr/>
          <p:nvPr/>
        </p:nvSpPr>
        <p:spPr>
          <a:xfrm>
            <a:off x="1645444" y="3921080"/>
            <a:ext cx="4633451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22225C8-B0FA-62EF-262D-7FCCE0919AE9}"/>
              </a:ext>
            </a:extLst>
          </p:cNvPr>
          <p:cNvSpPr/>
          <p:nvPr/>
        </p:nvSpPr>
        <p:spPr>
          <a:xfrm>
            <a:off x="3513891" y="204764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基板材料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333CC5-A1A8-AE7A-E481-DC2B2C76700B}"/>
              </a:ext>
            </a:extLst>
          </p:cNvPr>
          <p:cNvSpPr/>
          <p:nvPr/>
        </p:nvSpPr>
        <p:spPr>
          <a:xfrm>
            <a:off x="3513891" y="251323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熔覆速度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2AF7711-3573-E4B6-3E92-EB54BE931591}"/>
              </a:ext>
            </a:extLst>
          </p:cNvPr>
          <p:cNvSpPr/>
          <p:nvPr/>
        </p:nvSpPr>
        <p:spPr>
          <a:xfrm>
            <a:off x="4628682" y="2050367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3F21F28-4000-2B79-494A-DC33140048CE}"/>
              </a:ext>
            </a:extLst>
          </p:cNvPr>
          <p:cNvSpPr/>
          <p:nvPr/>
        </p:nvSpPr>
        <p:spPr>
          <a:xfrm>
            <a:off x="4628682" y="2507116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4003797-9E77-126B-AD3F-9578588AA6D9}"/>
              </a:ext>
            </a:extLst>
          </p:cNvPr>
          <p:cNvGrpSpPr/>
          <p:nvPr/>
        </p:nvGrpSpPr>
        <p:grpSpPr>
          <a:xfrm>
            <a:off x="5969000" y="1574679"/>
            <a:ext cx="309895" cy="369241"/>
            <a:chOff x="5969000" y="1574679"/>
            <a:chExt cx="309895" cy="36924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02D1D34-3E36-146C-8BE9-63448E0AE37D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27C9AAC-4BE3-BF54-2A45-17E8F4120DD4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881ECFE-F0D2-6986-1468-6097160F663E}"/>
              </a:ext>
            </a:extLst>
          </p:cNvPr>
          <p:cNvGrpSpPr/>
          <p:nvPr/>
        </p:nvGrpSpPr>
        <p:grpSpPr>
          <a:xfrm>
            <a:off x="2984930" y="2049677"/>
            <a:ext cx="309895" cy="369241"/>
            <a:chOff x="5969000" y="1574679"/>
            <a:chExt cx="309895" cy="369241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4ADD7787-0301-07CE-B453-3CFFD9C5D6D3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E5444B0B-EC1A-E434-F3A9-11AE7159DEAD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EB8F8EE-68FF-BCE8-E6A4-1D21300D1FF3}"/>
              </a:ext>
            </a:extLst>
          </p:cNvPr>
          <p:cNvGrpSpPr/>
          <p:nvPr/>
        </p:nvGrpSpPr>
        <p:grpSpPr>
          <a:xfrm>
            <a:off x="5962908" y="2050992"/>
            <a:ext cx="309895" cy="369241"/>
            <a:chOff x="5969000" y="1574679"/>
            <a:chExt cx="309895" cy="369241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89A22722-425A-C9DE-A54F-446DDD4BB1FC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F639EBD2-9859-15B1-CDAE-19C8996EBF7E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DB566DA1-CFEB-5A5D-6255-B01372A3F07C}"/>
              </a:ext>
            </a:extLst>
          </p:cNvPr>
          <p:cNvSpPr txBox="1"/>
          <p:nvPr/>
        </p:nvSpPr>
        <p:spPr>
          <a:xfrm>
            <a:off x="6733732" y="998162"/>
            <a:ext cx="5282871" cy="336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类型：从已存在的模型类型中选取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熔覆</a:t>
            </a:r>
            <a:r>
              <a:rPr lang="en-US" altLang="zh-CN"/>
              <a:t>/</a:t>
            </a:r>
            <a:r>
              <a:rPr lang="zh-CN" altLang="en-US"/>
              <a:t>基板材料：从材料库中选取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激光功率为</a:t>
            </a:r>
            <a:r>
              <a:rPr lang="en-US" altLang="zh-CN"/>
              <a:t>W</a:t>
            </a:r>
            <a:r>
              <a:rPr lang="zh-CN" altLang="en-US"/>
              <a:t>，熔覆速度单位为</a:t>
            </a:r>
            <a:r>
              <a:rPr lang="en-US" altLang="zh-CN"/>
              <a:t>mm/s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熔覆形式 ：输入层数</a:t>
            </a:r>
            <a:r>
              <a:rPr lang="en-US" altLang="zh-CN"/>
              <a:t>/</a:t>
            </a:r>
            <a:r>
              <a:rPr lang="zh-CN" altLang="en-US"/>
              <a:t>道数，单道尺寸，基板尺寸等，自定义输入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初始条件：输入熔覆层和基板的初始温度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边界条件：输入表面对流换热系数和辐射系数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/</a:t>
            </a:r>
            <a:r>
              <a:rPr lang="zh-CN" altLang="en-US"/>
              <a:t>删除：已经创建好的模型文件及辅助文件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4ADAC5-D8A2-D888-0D33-596F7F4CBA06}"/>
              </a:ext>
            </a:extLst>
          </p:cNvPr>
          <p:cNvSpPr txBox="1"/>
          <p:nvPr/>
        </p:nvSpPr>
        <p:spPr>
          <a:xfrm>
            <a:off x="7099327" y="4938302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一个模型用一个文件夹保存。所设置的关键字形成</a:t>
            </a:r>
            <a:r>
              <a:rPr lang="en-US" altLang="zh-CN"/>
              <a:t>text</a:t>
            </a:r>
            <a:r>
              <a:rPr lang="zh-CN" altLang="en-US"/>
              <a:t>文件，模型软件与</a:t>
            </a:r>
            <a:r>
              <a:rPr lang="en-US" altLang="zh-CN"/>
              <a:t>text</a:t>
            </a:r>
            <a:r>
              <a:rPr lang="zh-CN" altLang="en-US"/>
              <a:t>文件同出在一级目录。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82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4B375F70-7B50-2E59-5813-B81BDDDB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4" y="2085854"/>
            <a:ext cx="2450960" cy="373005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35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C566A7A-3B83-BB65-6E0A-DB199E005F5B}"/>
              </a:ext>
            </a:extLst>
          </p:cNvPr>
          <p:cNvSpPr/>
          <p:nvPr/>
        </p:nvSpPr>
        <p:spPr>
          <a:xfrm>
            <a:off x="468398" y="11252200"/>
            <a:ext cx="3050495" cy="5096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7830AA28-64EB-C44D-8C72-F4F6EEAEC891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9606E-BB4B-B4AA-2671-C2BF9263FE0B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528F150-F2D9-7DD8-07A6-CA43C90F4DF2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6F1CAD-8628-B3AB-E260-504521B80CA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59D17D-CFCB-D1C2-3F4A-C5E16BB4B82F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DC9022-E3B6-B9E4-AA74-66F545A55BF6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14915A2-501B-D9EA-FC60-5AE8707A43A1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164A92-FF0D-457B-14B3-1862A2217BAA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28D40C3-E2E2-A1C3-A53B-DF8D872ABDFD}"/>
              </a:ext>
            </a:extLst>
          </p:cNvPr>
          <p:cNvSpPr/>
          <p:nvPr/>
        </p:nvSpPr>
        <p:spPr>
          <a:xfrm>
            <a:off x="1466125" y="2959036"/>
            <a:ext cx="112351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AE346A-E23A-9619-06FF-4F5DD2A7E8B0}"/>
              </a:ext>
            </a:extLst>
          </p:cNvPr>
          <p:cNvSpPr txBox="1"/>
          <p:nvPr/>
        </p:nvSpPr>
        <p:spPr>
          <a:xfrm>
            <a:off x="3635527" y="2113888"/>
            <a:ext cx="790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3.</a:t>
            </a:r>
            <a:r>
              <a:rPr lang="zh-CN" altLang="en-US" sz="1600"/>
              <a:t>右击模型，显示下拉菜单，包括</a:t>
            </a:r>
            <a:r>
              <a:rPr lang="zh-CN" altLang="en-US" sz="1600" b="1"/>
              <a:t>打开、重命名、删除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7A96A0-D85A-16F8-E1CB-B545D57E90A0}"/>
              </a:ext>
            </a:extLst>
          </p:cNvPr>
          <p:cNvSpPr txBox="1"/>
          <p:nvPr/>
        </p:nvSpPr>
        <p:spPr>
          <a:xfrm>
            <a:off x="4370675" y="2613374"/>
            <a:ext cx="5085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编辑：弹出模型对话框</a:t>
            </a:r>
            <a:endParaRPr lang="en-US" altLang="zh-CN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打开：</a:t>
            </a:r>
            <a:r>
              <a:rPr lang="zh-CN" altLang="en-US" sz="1600"/>
              <a:t>打开该模型所在文件夹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复制：</a:t>
            </a:r>
            <a:r>
              <a:rPr lang="zh-CN" altLang="en-US" sz="1600"/>
              <a:t>复制该模型文件夹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重命名：</a:t>
            </a:r>
            <a:r>
              <a:rPr lang="zh-CN" altLang="en-US" sz="1600"/>
              <a:t>弹出重命名对话框，修改该模型名称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删除：</a:t>
            </a:r>
            <a:r>
              <a:rPr lang="zh-CN" altLang="en-US" sz="1600"/>
              <a:t>删除模型，设置删除提示</a:t>
            </a:r>
            <a:endParaRPr lang="en-US" altLang="zh-CN" sz="16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953CF7-03A4-CB03-624D-66A63909DE8F}"/>
              </a:ext>
            </a:extLst>
          </p:cNvPr>
          <p:cNvSpPr txBox="1"/>
          <p:nvPr/>
        </p:nvSpPr>
        <p:spPr>
          <a:xfrm>
            <a:off x="5239059" y="4143722"/>
            <a:ext cx="132837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模型</a:t>
            </a:r>
            <a:r>
              <a:rPr lang="en-US" altLang="zh-CN" sz="1600" b="1"/>
              <a:t>1</a:t>
            </a:r>
            <a:endParaRPr lang="zh-CN" altLang="en-US" sz="1600" b="1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39126E-5EDC-6265-4D1F-1605D0236E7A}"/>
              </a:ext>
            </a:extLst>
          </p:cNvPr>
          <p:cNvSpPr txBox="1"/>
          <p:nvPr/>
        </p:nvSpPr>
        <p:spPr>
          <a:xfrm>
            <a:off x="6173469" y="4757640"/>
            <a:ext cx="116615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编辑</a:t>
            </a:r>
            <a:endParaRPr lang="en-US" altLang="zh-CN" sz="1400"/>
          </a:p>
          <a:p>
            <a:pPr algn="ctr"/>
            <a:r>
              <a:rPr lang="zh-CN" altLang="en-US" sz="1400"/>
              <a:t>打开</a:t>
            </a:r>
            <a:endParaRPr lang="en-US" altLang="zh-CN" sz="1400"/>
          </a:p>
          <a:p>
            <a:pPr algn="ctr"/>
            <a:r>
              <a:rPr lang="zh-CN" altLang="en-US" sz="1400"/>
              <a:t>复制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删除</a:t>
            </a:r>
            <a:endParaRPr lang="en-US" altLang="zh-CN" sz="140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7DB557D-8506-E22D-1E2E-F321056AB7FF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608288" y="4777235"/>
            <a:ext cx="860140" cy="270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F1DABAE-2322-A0B2-1749-D18A9AE7F122}"/>
              </a:ext>
            </a:extLst>
          </p:cNvPr>
          <p:cNvSpPr/>
          <p:nvPr/>
        </p:nvSpPr>
        <p:spPr>
          <a:xfrm>
            <a:off x="1505206" y="3778759"/>
            <a:ext cx="1084432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3EE45CA-AD60-636D-61ED-2F36B384D9FC}"/>
              </a:ext>
            </a:extLst>
          </p:cNvPr>
          <p:cNvSpPr/>
          <p:nvPr/>
        </p:nvSpPr>
        <p:spPr>
          <a:xfrm>
            <a:off x="1540775" y="4594989"/>
            <a:ext cx="1000002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95B7320-E686-FAE0-2C1A-0AD063658F20}"/>
              </a:ext>
            </a:extLst>
          </p:cNvPr>
          <p:cNvSpPr/>
          <p:nvPr/>
        </p:nvSpPr>
        <p:spPr>
          <a:xfrm>
            <a:off x="1583111" y="5407637"/>
            <a:ext cx="957665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20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DD646F-9411-018A-ED29-C5BA8B99F0D0}"/>
              </a:ext>
            </a:extLst>
          </p:cNvPr>
          <p:cNvSpPr txBox="1"/>
          <p:nvPr/>
        </p:nvSpPr>
        <p:spPr>
          <a:xfrm>
            <a:off x="3433233" y="1976735"/>
            <a:ext cx="5325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/>
              <a:t>项目库设计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75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低可信度描述已自动生成">
            <a:extLst>
              <a:ext uri="{FF2B5EF4-FFF2-40B4-BE49-F238E27FC236}">
                <a16:creationId xmlns:a16="http://schemas.microsoft.com/office/drawing/2014/main" id="{A0B99AF4-E3AC-D10F-F25C-0A562FDEE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4" y="2231089"/>
            <a:ext cx="2639779" cy="367720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7FD0415A-9C24-F422-1153-B07F7BD7D3F5}"/>
              </a:ext>
            </a:extLst>
          </p:cNvPr>
          <p:cNvSpPr/>
          <p:nvPr/>
        </p:nvSpPr>
        <p:spPr>
          <a:xfrm>
            <a:off x="618066" y="-2160001"/>
            <a:ext cx="2810933" cy="4090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37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3280A0-3C0B-DC3C-DC43-002EFD05645A}"/>
              </a:ext>
            </a:extLst>
          </p:cNvPr>
          <p:cNvGrpSpPr/>
          <p:nvPr/>
        </p:nvGrpSpPr>
        <p:grpSpPr>
          <a:xfrm>
            <a:off x="551729" y="970767"/>
            <a:ext cx="11151025" cy="5163334"/>
            <a:chOff x="551729" y="970767"/>
            <a:chExt cx="11151025" cy="5163334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912BFBE0-C69C-DE5A-4043-88B3F98C8DFD}"/>
                </a:ext>
              </a:extLst>
            </p:cNvPr>
            <p:cNvSpPr/>
            <p:nvPr/>
          </p:nvSpPr>
          <p:spPr>
            <a:xfrm>
              <a:off x="551730" y="1024589"/>
              <a:ext cx="11151024" cy="305712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标题栏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60D2A-A227-ADD7-F8F7-08D25FC0244F}"/>
                </a:ext>
              </a:extLst>
            </p:cNvPr>
            <p:cNvSpPr/>
            <p:nvPr/>
          </p:nvSpPr>
          <p:spPr>
            <a:xfrm>
              <a:off x="551729" y="1330301"/>
              <a:ext cx="11151025" cy="4803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6ECB18-A904-9279-DB57-3585A7C514F3}"/>
                </a:ext>
              </a:extLst>
            </p:cNvPr>
            <p:cNvGrpSpPr/>
            <p:nvPr/>
          </p:nvGrpSpPr>
          <p:grpSpPr>
            <a:xfrm>
              <a:off x="10758238" y="970767"/>
              <a:ext cx="882032" cy="372618"/>
              <a:chOff x="5648241" y="318669"/>
              <a:chExt cx="882032" cy="37261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7EC1F5-5CA8-12D1-3915-F641CCFD095B}"/>
                  </a:ext>
                </a:extLst>
              </p:cNvPr>
              <p:cNvSpPr txBox="1"/>
              <p:nvPr/>
            </p:nvSpPr>
            <p:spPr>
              <a:xfrm>
                <a:off x="5648241" y="318669"/>
                <a:ext cx="372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— </a:t>
                </a:r>
                <a:endParaRPr lang="zh-CN" altLang="en-US" b="1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C16EA-99EE-2852-AC75-F1FB7AB4CAF7}"/>
                  </a:ext>
                </a:extLst>
              </p:cNvPr>
              <p:cNvSpPr/>
              <p:nvPr/>
            </p:nvSpPr>
            <p:spPr>
              <a:xfrm>
                <a:off x="5991630" y="441477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⊠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6365A9-DA8C-2608-9D07-1FD4B0CA49FD}"/>
                </a:ext>
              </a:extLst>
            </p:cNvPr>
            <p:cNvSpPr/>
            <p:nvPr/>
          </p:nvSpPr>
          <p:spPr>
            <a:xfrm>
              <a:off x="551729" y="1330301"/>
              <a:ext cx="11151025" cy="486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文件   材料   设备   工艺  程序  模型   项目     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B552B0-EDF6-8390-3EF8-51DCA3A058BE}"/>
                </a:ext>
              </a:extLst>
            </p:cNvPr>
            <p:cNvSpPr/>
            <p:nvPr/>
          </p:nvSpPr>
          <p:spPr>
            <a:xfrm>
              <a:off x="551729" y="1816628"/>
              <a:ext cx="2980948" cy="431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C566A7A-3B83-BB65-6E0A-DB199E005F5B}"/>
              </a:ext>
            </a:extLst>
          </p:cNvPr>
          <p:cNvSpPr/>
          <p:nvPr/>
        </p:nvSpPr>
        <p:spPr>
          <a:xfrm>
            <a:off x="468398" y="11252200"/>
            <a:ext cx="3050495" cy="5096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5233CC3-C05A-F695-C81D-CBBDE9251CB1}"/>
              </a:ext>
            </a:extLst>
          </p:cNvPr>
          <p:cNvSpPr txBox="1"/>
          <p:nvPr/>
        </p:nvSpPr>
        <p:spPr>
          <a:xfrm>
            <a:off x="1795875" y="21714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8C1F59A-3109-E7A3-6D83-08550D533463}"/>
              </a:ext>
            </a:extLst>
          </p:cNvPr>
          <p:cNvSpPr txBox="1"/>
          <p:nvPr/>
        </p:nvSpPr>
        <p:spPr>
          <a:xfrm>
            <a:off x="1795061" y="26447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A2EE2-F8F3-4F0C-56C7-3D734BA92A2C}"/>
              </a:ext>
            </a:extLst>
          </p:cNvPr>
          <p:cNvSpPr txBox="1"/>
          <p:nvPr/>
        </p:nvSpPr>
        <p:spPr>
          <a:xfrm>
            <a:off x="2137961" y="291361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2FB9C53-6F11-6CE9-5BB8-B27BFC89F7DA}"/>
              </a:ext>
            </a:extLst>
          </p:cNvPr>
          <p:cNvSpPr txBox="1"/>
          <p:nvPr/>
        </p:nvSpPr>
        <p:spPr>
          <a:xfrm>
            <a:off x="2732000" y="32252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四级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F31081C-0B88-7810-AE75-9879DEFB4C6E}"/>
              </a:ext>
            </a:extLst>
          </p:cNvPr>
          <p:cNvSpPr txBox="1"/>
          <p:nvPr/>
        </p:nvSpPr>
        <p:spPr>
          <a:xfrm>
            <a:off x="3623733" y="2091267"/>
            <a:ext cx="783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</a:t>
            </a:r>
            <a:r>
              <a:rPr lang="zh-CN" altLang="en-US" sz="1600" b="1"/>
              <a:t>一级（项目库）、二级（整个项目）、三级（项目信息）、四级（具体信息） </a:t>
            </a:r>
            <a:endParaRPr lang="en-US" altLang="zh-CN" sz="1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5E1D612-CE3C-8E94-A3CB-5E8D47798498}"/>
              </a:ext>
            </a:extLst>
          </p:cNvPr>
          <p:cNvSpPr txBox="1"/>
          <p:nvPr/>
        </p:nvSpPr>
        <p:spPr>
          <a:xfrm>
            <a:off x="3623733" y="2482550"/>
            <a:ext cx="79830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2. </a:t>
            </a:r>
            <a:r>
              <a:rPr lang="zh-CN" altLang="en-US" sz="1600"/>
              <a:t>右击“设备库”，显示下拉菜单，包括</a:t>
            </a:r>
            <a:r>
              <a:rPr lang="zh-CN" altLang="en-US" sz="1600" b="1"/>
              <a:t>打开项目库、刷新项目库、筛选项目、新建项目 </a:t>
            </a:r>
            <a:endParaRPr lang="en-US" altLang="zh-CN" sz="16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407305-7281-CCB4-D825-22001B895BCD}"/>
              </a:ext>
            </a:extLst>
          </p:cNvPr>
          <p:cNvSpPr txBox="1"/>
          <p:nvPr/>
        </p:nvSpPr>
        <p:spPr>
          <a:xfrm>
            <a:off x="3875577" y="3126455"/>
            <a:ext cx="7819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打开项目库：</a:t>
            </a:r>
            <a:r>
              <a:rPr lang="zh-CN" altLang="en-US" sz="1400"/>
              <a:t>打开项目库所在文件夹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刷新项目库：</a:t>
            </a:r>
            <a:r>
              <a:rPr lang="zh-CN" altLang="en-US" sz="1400"/>
              <a:t>更新导引树显示，实现导引树与数据库同步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筛选项目：</a:t>
            </a:r>
            <a:r>
              <a:rPr lang="zh-CN" altLang="en-US" sz="1400"/>
              <a:t>弹出筛选项目对话框，筛选后打开项目，在导引树中显示该项目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新建项目：</a:t>
            </a:r>
            <a:r>
              <a:rPr lang="zh-CN" altLang="en-US" sz="1400"/>
              <a:t>弹出新建项目对话框，填写名称，并确定。在项目库中显示一个空白新项目。项目名称采用“项目</a:t>
            </a:r>
            <a:r>
              <a:rPr lang="en-US" altLang="zh-CN" sz="1400"/>
              <a:t>+</a:t>
            </a:r>
            <a:r>
              <a:rPr lang="zh-CN" altLang="en-US" sz="1400"/>
              <a:t>序号”构成，序号基于项目库中项目名称顺序形成。</a:t>
            </a:r>
            <a:endParaRPr lang="en-US" altLang="zh-CN" sz="14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9A8184-744E-376F-25D3-6152F64F7A5A}"/>
              </a:ext>
            </a:extLst>
          </p:cNvPr>
          <p:cNvGrpSpPr/>
          <p:nvPr/>
        </p:nvGrpSpPr>
        <p:grpSpPr>
          <a:xfrm>
            <a:off x="8770768" y="4363897"/>
            <a:ext cx="2330859" cy="1730665"/>
            <a:chOff x="8770768" y="4154481"/>
            <a:chExt cx="2330859" cy="1730665"/>
          </a:xfrm>
        </p:grpSpPr>
        <p:sp>
          <p:nvSpPr>
            <p:cNvPr id="87" name="矩形: 圆顶角 86">
              <a:extLst>
                <a:ext uri="{FF2B5EF4-FFF2-40B4-BE49-F238E27FC236}">
                  <a16:creationId xmlns:a16="http://schemas.microsoft.com/office/drawing/2014/main" id="{060B1AAA-7071-2D01-FC2D-96C5E8C1FC5E}"/>
                </a:ext>
              </a:extLst>
            </p:cNvPr>
            <p:cNvSpPr/>
            <p:nvPr/>
          </p:nvSpPr>
          <p:spPr>
            <a:xfrm>
              <a:off x="8770768" y="4154481"/>
              <a:ext cx="2330859" cy="381714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chemeClr val="tx1"/>
                  </a:solidFill>
                </a:rPr>
                <a:t>新建项目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9C58137-32A8-75EB-8723-25B34D19F1AD}"/>
                </a:ext>
              </a:extLst>
            </p:cNvPr>
            <p:cNvSpPr/>
            <p:nvPr/>
          </p:nvSpPr>
          <p:spPr>
            <a:xfrm>
              <a:off x="8770768" y="4536195"/>
              <a:ext cx="2330859" cy="1348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7CEB6A1-4AF4-7CAE-812F-047E3BB732CC}"/>
                </a:ext>
              </a:extLst>
            </p:cNvPr>
            <p:cNvSpPr/>
            <p:nvPr/>
          </p:nvSpPr>
          <p:spPr>
            <a:xfrm>
              <a:off x="8776421" y="4720592"/>
              <a:ext cx="728278" cy="2994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977E7AE-7CE4-2850-AAB3-E2BA60B87467}"/>
                </a:ext>
              </a:extLst>
            </p:cNvPr>
            <p:cNvSpPr/>
            <p:nvPr/>
          </p:nvSpPr>
          <p:spPr>
            <a:xfrm>
              <a:off x="9487772" y="4712671"/>
              <a:ext cx="1276885" cy="299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</a:t>
              </a:r>
              <a:r>
                <a:rPr lang="en-US" altLang="zh-CN" sz="1400">
                  <a:solidFill>
                    <a:schemeClr val="tx1"/>
                  </a:solidFill>
                </a:rPr>
                <a:t>1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084B8069-AF01-7442-0666-8270420AE933}"/>
                </a:ext>
              </a:extLst>
            </p:cNvPr>
            <p:cNvSpPr/>
            <p:nvPr/>
          </p:nvSpPr>
          <p:spPr>
            <a:xfrm>
              <a:off x="8972183" y="5322051"/>
              <a:ext cx="728277" cy="3317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8D437368-B8E6-7CDD-F453-974E4644EC1A}"/>
                </a:ext>
              </a:extLst>
            </p:cNvPr>
            <p:cNvSpPr/>
            <p:nvPr/>
          </p:nvSpPr>
          <p:spPr>
            <a:xfrm>
              <a:off x="9909593" y="5318762"/>
              <a:ext cx="855064" cy="3317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取消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99ED4EF-23EC-1A67-7DAB-CB30CCD686AB}"/>
                    </a:ext>
                  </a:extLst>
                </p:cNvPr>
                <p:cNvSpPr txBox="1"/>
                <p:nvPr/>
              </p:nvSpPr>
              <p:spPr>
                <a:xfrm>
                  <a:off x="10634984" y="4200015"/>
                  <a:ext cx="4666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99ED4EF-23EC-1A67-7DAB-CB30CCD68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984" y="4200015"/>
                  <a:ext cx="4666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54BCE8-F568-328B-076B-DFA2C2133DC1}"/>
              </a:ext>
            </a:extLst>
          </p:cNvPr>
          <p:cNvSpPr/>
          <p:nvPr/>
        </p:nvSpPr>
        <p:spPr>
          <a:xfrm>
            <a:off x="668796" y="2146010"/>
            <a:ext cx="112351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52ABF0-D4A9-B414-1B93-D2A655EA1567}"/>
              </a:ext>
            </a:extLst>
          </p:cNvPr>
          <p:cNvSpPr txBox="1"/>
          <p:nvPr/>
        </p:nvSpPr>
        <p:spPr>
          <a:xfrm>
            <a:off x="3610680" y="4507792"/>
            <a:ext cx="481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3. </a:t>
            </a:r>
            <a:r>
              <a:rPr lang="zh-CN" altLang="en-US" sz="1600"/>
              <a:t>右击项目</a:t>
            </a:r>
            <a:r>
              <a:rPr lang="en-US" altLang="zh-CN" sz="1600"/>
              <a:t>1</a:t>
            </a:r>
            <a:r>
              <a:rPr lang="zh-CN" altLang="en-US" sz="1600"/>
              <a:t>（二级），显示下拉菜单，包括</a:t>
            </a:r>
            <a:r>
              <a:rPr lang="zh-CN" altLang="en-US" sz="1600" b="1"/>
              <a:t>重命名、复制、删除、展开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495AFF-C971-BFE8-A3C2-0687B3F975A2}"/>
              </a:ext>
            </a:extLst>
          </p:cNvPr>
          <p:cNvSpPr txBox="1"/>
          <p:nvPr/>
        </p:nvSpPr>
        <p:spPr>
          <a:xfrm>
            <a:off x="4028804" y="5128779"/>
            <a:ext cx="3343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</a:t>
            </a:r>
            <a:r>
              <a:rPr lang="en-US" altLang="zh-CN" sz="1400" b="1"/>
              <a:t>: </a:t>
            </a:r>
            <a:r>
              <a:rPr lang="zh-CN" altLang="en-US" sz="1400"/>
              <a:t>重命名项目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复制：</a:t>
            </a:r>
            <a:r>
              <a:rPr lang="zh-CN" altLang="en-US" sz="1400"/>
              <a:t>复制项目，并重新命名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删除：</a:t>
            </a:r>
            <a:r>
              <a:rPr lang="zh-CN" altLang="en-US" sz="1400"/>
              <a:t>删除项目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完全展开</a:t>
            </a:r>
            <a:r>
              <a:rPr lang="en-US" altLang="zh-CN" sz="1400"/>
              <a:t>/</a:t>
            </a:r>
            <a:r>
              <a:rPr lang="zh-CN" altLang="en-US" sz="1400"/>
              <a:t>收起项目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94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089" y="2785808"/>
          <a:ext cx="10681142" cy="213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26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熔覆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基板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激光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功率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送粉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转速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光斑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电压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熔池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监控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温度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监控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形貌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监控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B257CDEB-5F9D-CED8-1F43-3879CF9B3B00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筛选项目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4799E9-AC8E-3D0E-F82E-2290D810D9CE}"/>
              </a:ext>
            </a:extLst>
          </p:cNvPr>
          <p:cNvSpPr/>
          <p:nvPr/>
        </p:nvSpPr>
        <p:spPr>
          <a:xfrm>
            <a:off x="551730" y="1404711"/>
            <a:ext cx="11151024" cy="4290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18667F-9D40-3BA9-2A7B-BDD41470F1BA}"/>
              </a:ext>
            </a:extLst>
          </p:cNvPr>
          <p:cNvSpPr/>
          <p:nvPr/>
        </p:nvSpPr>
        <p:spPr>
          <a:xfrm>
            <a:off x="5625196" y="5150750"/>
            <a:ext cx="1915804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打开项目文件夹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5C4C4E-3312-3F47-B964-35EC1FE0AF2D}"/>
              </a:ext>
            </a:extLst>
          </p:cNvPr>
          <p:cNvSpPr txBox="1"/>
          <p:nvPr/>
        </p:nvSpPr>
        <p:spPr>
          <a:xfrm>
            <a:off x="330200" y="200680"/>
            <a:ext cx="3983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项目筛选对话框（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796537-4636-2837-39B6-90264ED55442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416DBDF-A496-1F59-E348-DE5A379E9C5A}"/>
              </a:ext>
            </a:extLst>
          </p:cNvPr>
          <p:cNvSpPr/>
          <p:nvPr/>
        </p:nvSpPr>
        <p:spPr>
          <a:xfrm>
            <a:off x="3667051" y="5158114"/>
            <a:ext cx="1437939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打开项目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FFE66C2-2804-214D-C648-8FAC7E9E7E99}"/>
              </a:ext>
            </a:extLst>
          </p:cNvPr>
          <p:cNvGrpSpPr/>
          <p:nvPr/>
        </p:nvGrpSpPr>
        <p:grpSpPr>
          <a:xfrm>
            <a:off x="3210603" y="1553262"/>
            <a:ext cx="2289863" cy="256885"/>
            <a:chOff x="3148254" y="1547762"/>
            <a:chExt cx="2289863" cy="2568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24A404-61BF-C0E6-ACC8-882D4107C9D1}"/>
                </a:ext>
              </a:extLst>
            </p:cNvPr>
            <p:cNvSpPr/>
            <p:nvPr/>
          </p:nvSpPr>
          <p:spPr>
            <a:xfrm>
              <a:off x="3148254" y="156927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0EDF84-3559-DFB2-6837-7016EE4D99FC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7F912CE5-B0C5-E581-94E0-F79A1C3B6E7A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59255A3-ED36-1A98-68B4-78A5D898DF2F}"/>
              </a:ext>
            </a:extLst>
          </p:cNvPr>
          <p:cNvGrpSpPr/>
          <p:nvPr/>
        </p:nvGrpSpPr>
        <p:grpSpPr>
          <a:xfrm>
            <a:off x="714089" y="1557920"/>
            <a:ext cx="2371784" cy="247568"/>
            <a:chOff x="1035680" y="1959355"/>
            <a:chExt cx="2371784" cy="24756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9A2414-DD00-93DB-698D-3DBA1933F0C6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项目日期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FD17C38-712A-3A24-EA79-AD2924C82EFC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F5DEDAE-EB39-40D2-755F-8CDE59F0106D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D170F0D-B91B-99B2-01F1-987FDF49F822}"/>
                </a:ext>
              </a:extLst>
            </p:cNvPr>
            <p:cNvCxnSpPr>
              <a:stCxn id="51" idx="3"/>
              <a:endCxn id="52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137E68E-6E13-81D1-8C24-EEAEB6314790}"/>
              </a:ext>
            </a:extLst>
          </p:cNvPr>
          <p:cNvGrpSpPr/>
          <p:nvPr/>
        </p:nvGrpSpPr>
        <p:grpSpPr>
          <a:xfrm>
            <a:off x="5625196" y="1553262"/>
            <a:ext cx="2289863" cy="256885"/>
            <a:chOff x="3148254" y="1547762"/>
            <a:chExt cx="2289863" cy="25688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8BBBB03-8794-087E-F120-CDF7D8B69B81}"/>
                </a:ext>
              </a:extLst>
            </p:cNvPr>
            <p:cNvSpPr/>
            <p:nvPr/>
          </p:nvSpPr>
          <p:spPr>
            <a:xfrm>
              <a:off x="3148254" y="156927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熔覆材料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56685C-C65F-DDBC-C25E-461C4B7B9B79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B8E60F1A-08F6-4B2D-08FF-87019AEEE815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125E2D-2508-26E6-ED5D-5F359B9AE0F0}"/>
              </a:ext>
            </a:extLst>
          </p:cNvPr>
          <p:cNvGrpSpPr/>
          <p:nvPr/>
        </p:nvGrpSpPr>
        <p:grpSpPr>
          <a:xfrm>
            <a:off x="8039790" y="1553262"/>
            <a:ext cx="2289863" cy="256885"/>
            <a:chOff x="3148254" y="1547762"/>
            <a:chExt cx="2289863" cy="25688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D52091E-7E00-933A-9A78-774844042C98}"/>
                </a:ext>
              </a:extLst>
            </p:cNvPr>
            <p:cNvSpPr/>
            <p:nvPr/>
          </p:nvSpPr>
          <p:spPr>
            <a:xfrm>
              <a:off x="3148254" y="156927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基板材料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C4C30D9-F450-0EB7-5D97-AE55BEBBAD73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7104EE99-87BC-374D-DB10-59AB89907D10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E722ABE-2B66-2B4C-4696-E7D304BD8AC4}"/>
              </a:ext>
            </a:extLst>
          </p:cNvPr>
          <p:cNvGrpSpPr/>
          <p:nvPr/>
        </p:nvGrpSpPr>
        <p:grpSpPr>
          <a:xfrm>
            <a:off x="714089" y="1971033"/>
            <a:ext cx="2371784" cy="247568"/>
            <a:chOff x="1035680" y="1959355"/>
            <a:chExt cx="2371784" cy="24756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E8E2A10-7F1B-D500-AC40-64E0770A7A54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D747A0A-D998-1DF8-6E8F-AF99EB04E95A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AF5C952-6146-EF70-918A-1712F3C04EFF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A785B84-908D-31EF-A064-7A98F65A8201}"/>
                </a:ext>
              </a:extLst>
            </p:cNvPr>
            <p:cNvCxnSpPr>
              <a:stCxn id="65" idx="3"/>
              <a:endCxn id="66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0CB2159-9D67-C049-4751-3B6A462FD8C7}"/>
              </a:ext>
            </a:extLst>
          </p:cNvPr>
          <p:cNvGrpSpPr/>
          <p:nvPr/>
        </p:nvGrpSpPr>
        <p:grpSpPr>
          <a:xfrm>
            <a:off x="3128682" y="1971033"/>
            <a:ext cx="2371784" cy="247568"/>
            <a:chOff x="1035680" y="1959355"/>
            <a:chExt cx="2371784" cy="24756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3C9D157-9793-690A-4F6C-25A1F52AE077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23CA84C-BF42-E0B1-F429-9BD89F4B8712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C20E89C-C44E-6C8C-5D75-152E987EB7E8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8A84DE9-4CB3-5342-823F-5EB84F213F10}"/>
                </a:ext>
              </a:extLst>
            </p:cNvPr>
            <p:cNvCxnSpPr>
              <a:stCxn id="70" idx="3"/>
              <a:endCxn id="71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189BBF8-720E-D887-D67C-A91FC6341358}"/>
              </a:ext>
            </a:extLst>
          </p:cNvPr>
          <p:cNvGrpSpPr/>
          <p:nvPr/>
        </p:nvGrpSpPr>
        <p:grpSpPr>
          <a:xfrm>
            <a:off x="7957869" y="1971033"/>
            <a:ext cx="2371784" cy="247568"/>
            <a:chOff x="1035680" y="1959355"/>
            <a:chExt cx="2371784" cy="24756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2E412E-6B8D-C9BC-7F12-83B6987815F0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光斑电压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07F683A-CFCF-6C2C-A7FF-7F6271A0118B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439B7AF-53E3-658B-38BB-A1DF2D551376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4E7FD96-E2B3-3859-2C3D-BAEFA809C4F4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BC0BA5-4004-54F3-2A0A-B13B94D4D100}"/>
              </a:ext>
            </a:extLst>
          </p:cNvPr>
          <p:cNvGrpSpPr/>
          <p:nvPr/>
        </p:nvGrpSpPr>
        <p:grpSpPr>
          <a:xfrm>
            <a:off x="5543275" y="1971033"/>
            <a:ext cx="2371784" cy="247568"/>
            <a:chOff x="1035680" y="1959355"/>
            <a:chExt cx="2371784" cy="24756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84D725A-2179-3450-EFA1-C8DD4B47D338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送粉转速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77A520A-9EE2-DBE3-1580-5EC670E2B0CA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BB255E6-9DD4-1B33-A8CB-1BE800BB497A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986A736-3442-26A4-3111-62AABA31495B}"/>
                </a:ext>
              </a:extLst>
            </p:cNvPr>
            <p:cNvCxnSpPr>
              <a:stCxn id="80" idx="3"/>
              <a:endCxn id="81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64AB809-95BE-E3DE-F7D1-38CE8C011E3E}"/>
              </a:ext>
            </a:extLst>
          </p:cNvPr>
          <p:cNvGrpSpPr/>
          <p:nvPr/>
        </p:nvGrpSpPr>
        <p:grpSpPr>
          <a:xfrm>
            <a:off x="714088" y="2368034"/>
            <a:ext cx="2365517" cy="247715"/>
            <a:chOff x="3072600" y="1547762"/>
            <a:chExt cx="2365517" cy="247715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137426A-CA92-E40A-E452-B3200B42F52B}"/>
                </a:ext>
              </a:extLst>
            </p:cNvPr>
            <p:cNvSpPr/>
            <p:nvPr/>
          </p:nvSpPr>
          <p:spPr>
            <a:xfrm>
              <a:off x="3072600" y="156010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熔池监控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009D27B-F688-0596-BDCA-7172763E45AD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>
              <a:extLst>
                <a:ext uri="{FF2B5EF4-FFF2-40B4-BE49-F238E27FC236}">
                  <a16:creationId xmlns:a16="http://schemas.microsoft.com/office/drawing/2014/main" id="{EF97E869-6CF6-6BFE-0EFF-01170B5318BA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A0040A3-D893-7698-CB05-7A9546517522}"/>
              </a:ext>
            </a:extLst>
          </p:cNvPr>
          <p:cNvGrpSpPr/>
          <p:nvPr/>
        </p:nvGrpSpPr>
        <p:grpSpPr>
          <a:xfrm>
            <a:off x="3173200" y="2373428"/>
            <a:ext cx="2365517" cy="247715"/>
            <a:chOff x="3072600" y="1547762"/>
            <a:chExt cx="2365517" cy="24771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3F430F5-1358-12D8-B692-6F2DBCA679A2}"/>
                </a:ext>
              </a:extLst>
            </p:cNvPr>
            <p:cNvSpPr/>
            <p:nvPr/>
          </p:nvSpPr>
          <p:spPr>
            <a:xfrm>
              <a:off x="3072600" y="156010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温度监控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1423A0D-4F23-C5DB-75A0-FB11B4B1374B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EC80148C-9628-9AFE-714D-75335ECF8DD1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3671651-FA1E-1D3D-DDCD-C7A4325EB7BD}"/>
              </a:ext>
            </a:extLst>
          </p:cNvPr>
          <p:cNvGrpSpPr/>
          <p:nvPr/>
        </p:nvGrpSpPr>
        <p:grpSpPr>
          <a:xfrm>
            <a:off x="5562294" y="2365187"/>
            <a:ext cx="2365517" cy="247715"/>
            <a:chOff x="3072600" y="1547762"/>
            <a:chExt cx="2365517" cy="247715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A7D0DF0-A7AB-4CCC-998B-A3654A4F2377}"/>
                </a:ext>
              </a:extLst>
            </p:cNvPr>
            <p:cNvSpPr/>
            <p:nvPr/>
          </p:nvSpPr>
          <p:spPr>
            <a:xfrm>
              <a:off x="3072600" y="156010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形貌监控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74EED73-2608-F701-CBAA-AE1CF15536B7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B3BA9D-9F17-80C6-8D79-1AB98170F278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64D15F25-FCAD-C7D2-CC8A-E163B2456981}"/>
              </a:ext>
            </a:extLst>
          </p:cNvPr>
          <p:cNvSpPr/>
          <p:nvPr/>
        </p:nvSpPr>
        <p:spPr>
          <a:xfrm>
            <a:off x="10743449" y="1889244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7B86521-354C-422B-73A9-BF8D0DD3BB4F}"/>
              </a:ext>
            </a:extLst>
          </p:cNvPr>
          <p:cNvSpPr txBox="1"/>
          <p:nvPr/>
        </p:nvSpPr>
        <p:spPr>
          <a:xfrm>
            <a:off x="843887" y="5833411"/>
            <a:ext cx="107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可自由选择几个关键字进行筛选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项目类型包括单道、单层和多层；熔覆</a:t>
            </a:r>
            <a:r>
              <a:rPr lang="en-US" altLang="zh-CN" sz="1600"/>
              <a:t>/</a:t>
            </a:r>
            <a:r>
              <a:rPr lang="zh-CN" altLang="en-US" sz="1600"/>
              <a:t>基板材料从材料库中选取；熔池</a:t>
            </a:r>
            <a:r>
              <a:rPr lang="en-US" altLang="zh-CN" sz="1600"/>
              <a:t>/</a:t>
            </a:r>
            <a:r>
              <a:rPr lang="zh-CN" altLang="en-US" sz="1600"/>
              <a:t>温度</a:t>
            </a:r>
            <a:r>
              <a:rPr lang="en-US" altLang="zh-CN" sz="1600"/>
              <a:t>/</a:t>
            </a:r>
            <a:r>
              <a:rPr lang="zh-CN" altLang="en-US" sz="1600"/>
              <a:t>形貌监控显示各自设备名称或者无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可单或多选项目，在软件界面打开项目，或打开项目所在文件夹，或在新项目中导入项目信息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CCDCC65-B196-0717-F2AE-7D931CAAFF1B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38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1C561B-A9E4-D834-5C0B-AE672EB9A869}"/>
              </a:ext>
            </a:extLst>
          </p:cNvPr>
          <p:cNvSpPr/>
          <p:nvPr/>
        </p:nvSpPr>
        <p:spPr>
          <a:xfrm>
            <a:off x="7915059" y="5158114"/>
            <a:ext cx="1629561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导入项目信息</a:t>
            </a:r>
          </a:p>
        </p:txBody>
      </p:sp>
    </p:spTree>
    <p:extLst>
      <p:ext uri="{BB962C8B-B14F-4D97-AF65-F5344CB8AC3E}">
        <p14:creationId xmlns:p14="http://schemas.microsoft.com/office/powerpoint/2010/main" val="239140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39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155ABC7-C8B1-1039-845D-936D4C76D571}"/>
              </a:ext>
            </a:extLst>
          </p:cNvPr>
          <p:cNvSpPr txBox="1"/>
          <p:nvPr/>
        </p:nvSpPr>
        <p:spPr>
          <a:xfrm>
            <a:off x="3800118" y="979676"/>
            <a:ext cx="539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4. </a:t>
            </a:r>
            <a:r>
              <a:rPr lang="zh-CN" altLang="en-US" b="1"/>
              <a:t>双击“类型及设备”，弹出对话框，填写或导入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BA6CB9-ACEB-CA0C-3C67-83C886D16ED2}"/>
              </a:ext>
            </a:extLst>
          </p:cNvPr>
          <p:cNvSpPr txBox="1"/>
          <p:nvPr/>
        </p:nvSpPr>
        <p:spPr>
          <a:xfrm>
            <a:off x="6852253" y="1451989"/>
            <a:ext cx="5039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日期默认显示当天，可自定义修改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类型：单道</a:t>
            </a:r>
            <a:r>
              <a:rPr lang="en-US" altLang="zh-CN" sz="1400"/>
              <a:t>/</a:t>
            </a:r>
            <a:r>
              <a:rPr lang="zh-CN" altLang="en-US" sz="1400"/>
              <a:t>多道</a:t>
            </a:r>
            <a:r>
              <a:rPr lang="en-US" altLang="zh-CN" sz="1400"/>
              <a:t>/</a:t>
            </a:r>
            <a:r>
              <a:rPr lang="zh-CN" altLang="en-US" sz="1400"/>
              <a:t>多层，下拉选择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设备从对应的设备库类型中选取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点击“项目导入”，弹出筛选项目对话框，选中后将项目中的类型及设备导入，个别修改。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确认后，在项目</a:t>
            </a:r>
            <a:r>
              <a:rPr lang="en-US" altLang="zh-CN" sz="1400"/>
              <a:t>1</a:t>
            </a:r>
            <a:r>
              <a:rPr lang="zh-CN" altLang="en-US" sz="1400"/>
              <a:t>文件夹下，保存为一个</a:t>
            </a:r>
            <a:r>
              <a:rPr lang="en-US" altLang="zh-CN" sz="1400"/>
              <a:t>text</a:t>
            </a:r>
            <a:r>
              <a:rPr lang="zh-CN" altLang="en-US" sz="1400"/>
              <a:t>文件，名称：类型及设备；导引树下显示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后续可双击打开，修改信息；确定后，数据库中同步修改</a:t>
            </a:r>
            <a:endParaRPr lang="en-US" altLang="zh-CN" sz="1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509CB67-99FB-F8EB-CDBF-AE7E0958EF8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3613" y="1032316"/>
            <a:ext cx="1671979" cy="4793368"/>
          </a:xfrm>
          <a:prstGeom prst="rect">
            <a:avLst/>
          </a:prstGeom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288A4A7D-E43D-2F6C-5242-F01D969BD169}"/>
              </a:ext>
            </a:extLst>
          </p:cNvPr>
          <p:cNvSpPr/>
          <p:nvPr/>
        </p:nvSpPr>
        <p:spPr>
          <a:xfrm flipH="1">
            <a:off x="1136929" y="1164342"/>
            <a:ext cx="391814" cy="4544264"/>
          </a:xfrm>
          <a:prstGeom prst="rightBrace">
            <a:avLst>
              <a:gd name="adj1" fmla="val 7598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930F28-593E-FCCB-411A-5365BFEA0D4E}"/>
              </a:ext>
            </a:extLst>
          </p:cNvPr>
          <p:cNvSpPr txBox="1"/>
          <p:nvPr/>
        </p:nvSpPr>
        <p:spPr>
          <a:xfrm>
            <a:off x="119251" y="2731984"/>
            <a:ext cx="1039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在新建的项目中，其下一级全部为空，等待后续依次添加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403CC94-850C-1CB6-3669-2DF8ABD69E38}"/>
              </a:ext>
            </a:extLst>
          </p:cNvPr>
          <p:cNvSpPr/>
          <p:nvPr/>
        </p:nvSpPr>
        <p:spPr>
          <a:xfrm>
            <a:off x="1839889" y="1423756"/>
            <a:ext cx="1281058" cy="3200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85E52C0-029B-399C-66C0-B0BD5DEBB7CD}"/>
              </a:ext>
            </a:extLst>
          </p:cNvPr>
          <p:cNvSpPr/>
          <p:nvPr/>
        </p:nvSpPr>
        <p:spPr>
          <a:xfrm>
            <a:off x="7217864" y="4685416"/>
            <a:ext cx="362683" cy="2477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EADADC-09E0-054E-E429-07FC876357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556"/>
          <a:stretch/>
        </p:blipFill>
        <p:spPr>
          <a:xfrm>
            <a:off x="15663073" y="519685"/>
            <a:ext cx="1974000" cy="6134095"/>
          </a:xfrm>
          <a:prstGeom prst="rect">
            <a:avLst/>
          </a:prstGeom>
        </p:spPr>
      </p:pic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C02420F7-F099-4468-2C2B-D384896D7F2A}"/>
              </a:ext>
            </a:extLst>
          </p:cNvPr>
          <p:cNvSpPr/>
          <p:nvPr/>
        </p:nvSpPr>
        <p:spPr>
          <a:xfrm>
            <a:off x="3635701" y="1796448"/>
            <a:ext cx="3019738" cy="44506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类型及设备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96A642-35AF-5077-43BC-62008E94BE20}"/>
              </a:ext>
            </a:extLst>
          </p:cNvPr>
          <p:cNvSpPr/>
          <p:nvPr/>
        </p:nvSpPr>
        <p:spPr>
          <a:xfrm>
            <a:off x="3635700" y="2241508"/>
            <a:ext cx="3019738" cy="359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D5FA1F0-AABC-925D-9A80-E234C5A3445F}"/>
              </a:ext>
            </a:extLst>
          </p:cNvPr>
          <p:cNvSpPr>
            <a:spLocks/>
          </p:cNvSpPr>
          <p:nvPr/>
        </p:nvSpPr>
        <p:spPr>
          <a:xfrm>
            <a:off x="3928437" y="5295960"/>
            <a:ext cx="980305" cy="3317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项目导入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B227FCC-83F8-9558-ACC2-7E4B7791F0B4}"/>
              </a:ext>
            </a:extLst>
          </p:cNvPr>
          <p:cNvSpPr>
            <a:spLocks/>
          </p:cNvSpPr>
          <p:nvPr/>
        </p:nvSpPr>
        <p:spPr>
          <a:xfrm>
            <a:off x="5081973" y="5295958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D1613A3-8553-ACDB-791E-D71751465BBE}"/>
                  </a:ext>
                </a:extLst>
              </p:cNvPr>
              <p:cNvSpPr txBox="1"/>
              <p:nvPr/>
            </p:nvSpPr>
            <p:spPr>
              <a:xfrm>
                <a:off x="6076424" y="1868803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D1613A3-8553-ACDB-791E-D7175146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424" y="1868803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F6F609-74F4-25A2-FDE2-28DCA1EE0641}"/>
              </a:ext>
            </a:extLst>
          </p:cNvPr>
          <p:cNvSpPr/>
          <p:nvPr/>
        </p:nvSpPr>
        <p:spPr>
          <a:xfrm>
            <a:off x="5830030" y="5295958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2F04D21-90DD-BAD4-62CE-BFD6D82D8D2E}"/>
              </a:ext>
            </a:extLst>
          </p:cNvPr>
          <p:cNvGrpSpPr/>
          <p:nvPr/>
        </p:nvGrpSpPr>
        <p:grpSpPr>
          <a:xfrm>
            <a:off x="3891210" y="2482144"/>
            <a:ext cx="2275424" cy="2573177"/>
            <a:chOff x="4078631" y="2476104"/>
            <a:chExt cx="2275424" cy="25731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389F2B-C59A-4387-5F4E-7F5EF2B0F375}"/>
                </a:ext>
              </a:extLst>
            </p:cNvPr>
            <p:cNvSpPr/>
            <p:nvPr/>
          </p:nvSpPr>
          <p:spPr>
            <a:xfrm>
              <a:off x="4078631" y="2476104"/>
              <a:ext cx="1173345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项目日期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2F17B5F-0EBD-632B-ACE3-725AFD82C4F6}"/>
                </a:ext>
              </a:extLst>
            </p:cNvPr>
            <p:cNvSpPr/>
            <p:nvPr/>
          </p:nvSpPr>
          <p:spPr>
            <a:xfrm>
              <a:off x="4078631" y="2742013"/>
              <a:ext cx="1173344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AD1A2-F666-E084-D838-95A779863DF9}"/>
                </a:ext>
              </a:extLst>
            </p:cNvPr>
            <p:cNvSpPr/>
            <p:nvPr/>
          </p:nvSpPr>
          <p:spPr>
            <a:xfrm>
              <a:off x="4078632" y="3007922"/>
              <a:ext cx="1173343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能量设备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BF82E4-88AE-0FA5-8B4D-B97676F85FD0}"/>
                </a:ext>
              </a:extLst>
            </p:cNvPr>
            <p:cNvSpPr/>
            <p:nvPr/>
          </p:nvSpPr>
          <p:spPr>
            <a:xfrm>
              <a:off x="4078632" y="3273831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质量设备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3A56543-D01C-46E3-D28E-DBCDF80DD469}"/>
                </a:ext>
              </a:extLst>
            </p:cNvPr>
            <p:cNvSpPr/>
            <p:nvPr/>
          </p:nvSpPr>
          <p:spPr>
            <a:xfrm>
              <a:off x="4078632" y="3539740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运动设备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FED8DED-CDAF-5E35-A470-58AD6843CB5B}"/>
                </a:ext>
              </a:extLst>
            </p:cNvPr>
            <p:cNvGrpSpPr/>
            <p:nvPr/>
          </p:nvGrpSpPr>
          <p:grpSpPr>
            <a:xfrm>
              <a:off x="5180710" y="2476104"/>
              <a:ext cx="1173345" cy="216000"/>
              <a:chOff x="6309526" y="2349709"/>
              <a:chExt cx="1173345" cy="216000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0938EDD-94EF-9FC7-DB48-923585799D39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等腰三角形 72">
                <a:extLst>
                  <a:ext uri="{FF2B5EF4-FFF2-40B4-BE49-F238E27FC236}">
                    <a16:creationId xmlns:a16="http://schemas.microsoft.com/office/drawing/2014/main" id="{EA77BA26-1CFE-F909-D54A-A601D3A6B5F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60BE6BE-8BFE-8F71-3203-8B3DB2DA8704}"/>
                </a:ext>
              </a:extLst>
            </p:cNvPr>
            <p:cNvSpPr/>
            <p:nvPr/>
          </p:nvSpPr>
          <p:spPr>
            <a:xfrm>
              <a:off x="4078632" y="3805649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保护气氛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A0868E-89CE-AE7A-BB66-2BD99F4DE09B}"/>
                </a:ext>
              </a:extLst>
            </p:cNvPr>
            <p:cNvSpPr/>
            <p:nvPr/>
          </p:nvSpPr>
          <p:spPr>
            <a:xfrm>
              <a:off x="4078632" y="4071558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载气气氛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F74205F-7189-270E-26EF-7F892856B4AC}"/>
                </a:ext>
              </a:extLst>
            </p:cNvPr>
            <p:cNvGrpSpPr/>
            <p:nvPr/>
          </p:nvGrpSpPr>
          <p:grpSpPr>
            <a:xfrm>
              <a:off x="5180710" y="2738013"/>
              <a:ext cx="1173345" cy="216000"/>
              <a:chOff x="6309526" y="2349709"/>
              <a:chExt cx="1173345" cy="216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D8C9169-BB43-F01F-9E1B-FF4F9F8E34AB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等腰三角形 70">
                <a:extLst>
                  <a:ext uri="{FF2B5EF4-FFF2-40B4-BE49-F238E27FC236}">
                    <a16:creationId xmlns:a16="http://schemas.microsoft.com/office/drawing/2014/main" id="{EE3E6D84-FB7C-7431-D93E-2EFCC3FCEE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6E8BC68-70AF-C320-CB97-544123D622C5}"/>
                </a:ext>
              </a:extLst>
            </p:cNvPr>
            <p:cNvSpPr/>
            <p:nvPr/>
          </p:nvSpPr>
          <p:spPr>
            <a:xfrm>
              <a:off x="4078632" y="4337467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熔池监控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5443E56-4CDB-3B47-CCCE-62555F412D7E}"/>
                </a:ext>
              </a:extLst>
            </p:cNvPr>
            <p:cNvSpPr/>
            <p:nvPr/>
          </p:nvSpPr>
          <p:spPr>
            <a:xfrm>
              <a:off x="4078632" y="4603376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温度监控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2E355A1-38EA-0B3A-117B-E5260B7F3AC4}"/>
                </a:ext>
              </a:extLst>
            </p:cNvPr>
            <p:cNvSpPr/>
            <p:nvPr/>
          </p:nvSpPr>
          <p:spPr>
            <a:xfrm>
              <a:off x="4078632" y="4869281"/>
              <a:ext cx="1173342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形貌监控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02D4820-FD23-EDD0-2D8F-C4BE04D6CFC2}"/>
                </a:ext>
              </a:extLst>
            </p:cNvPr>
            <p:cNvGrpSpPr/>
            <p:nvPr/>
          </p:nvGrpSpPr>
          <p:grpSpPr>
            <a:xfrm>
              <a:off x="5180710" y="2999922"/>
              <a:ext cx="1173345" cy="216000"/>
              <a:chOff x="6309526" y="2349709"/>
              <a:chExt cx="1173345" cy="216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F5F46C-048A-DF94-966D-B68E67B8D375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746289A2-C360-ACA0-F1B7-3C68AFA914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1B76810-0AB7-3660-AF5C-15316416FFBC}"/>
                </a:ext>
              </a:extLst>
            </p:cNvPr>
            <p:cNvGrpSpPr/>
            <p:nvPr/>
          </p:nvGrpSpPr>
          <p:grpSpPr>
            <a:xfrm>
              <a:off x="5180710" y="3261831"/>
              <a:ext cx="1173345" cy="216000"/>
              <a:chOff x="6309526" y="2349709"/>
              <a:chExt cx="1173345" cy="21600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A0B827A-C02A-2BAD-44A5-0C0A48D790C0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等腰三角形 66">
                <a:extLst>
                  <a:ext uri="{FF2B5EF4-FFF2-40B4-BE49-F238E27FC236}">
                    <a16:creationId xmlns:a16="http://schemas.microsoft.com/office/drawing/2014/main" id="{E1020CBD-F662-9B70-C6FA-4898FC815C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284986D-40A5-4533-9D02-9F07E81E71D5}"/>
                </a:ext>
              </a:extLst>
            </p:cNvPr>
            <p:cNvGrpSpPr/>
            <p:nvPr/>
          </p:nvGrpSpPr>
          <p:grpSpPr>
            <a:xfrm>
              <a:off x="5180710" y="3523740"/>
              <a:ext cx="1173345" cy="216000"/>
              <a:chOff x="6309526" y="2349709"/>
              <a:chExt cx="1173345" cy="216000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4F03938-5AC1-2B74-4A8C-253DB9C4B929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等腰三角形 64">
                <a:extLst>
                  <a:ext uri="{FF2B5EF4-FFF2-40B4-BE49-F238E27FC236}">
                    <a16:creationId xmlns:a16="http://schemas.microsoft.com/office/drawing/2014/main" id="{E2B1B3A0-AA76-57DD-164D-290D505D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757EC37-55D1-904C-4F94-9DB650F2B4C4}"/>
                </a:ext>
              </a:extLst>
            </p:cNvPr>
            <p:cNvGrpSpPr/>
            <p:nvPr/>
          </p:nvGrpSpPr>
          <p:grpSpPr>
            <a:xfrm>
              <a:off x="5180710" y="3785649"/>
              <a:ext cx="1173345" cy="216000"/>
              <a:chOff x="6309526" y="2349709"/>
              <a:chExt cx="1173345" cy="21600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F2CE4CA-4678-3D82-5F8F-1A091E550E39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8EE25392-2125-CC2F-7645-949945BDA8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E3DCDFF-5C9A-E796-9539-23BA8D1EA4BC}"/>
                </a:ext>
              </a:extLst>
            </p:cNvPr>
            <p:cNvGrpSpPr/>
            <p:nvPr/>
          </p:nvGrpSpPr>
          <p:grpSpPr>
            <a:xfrm>
              <a:off x="5180710" y="4047558"/>
              <a:ext cx="1173345" cy="216000"/>
              <a:chOff x="6309526" y="2349709"/>
              <a:chExt cx="1173345" cy="21600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0B95C59-A9F6-F5D9-BBA8-05E7407A7783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88390185-CD7A-C457-E8A2-35A22CC2E9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D721F7B-4E59-6FD5-5595-5B50343E460E}"/>
                </a:ext>
              </a:extLst>
            </p:cNvPr>
            <p:cNvGrpSpPr/>
            <p:nvPr/>
          </p:nvGrpSpPr>
          <p:grpSpPr>
            <a:xfrm>
              <a:off x="5180710" y="4309467"/>
              <a:ext cx="1173345" cy="216000"/>
              <a:chOff x="6309526" y="2349709"/>
              <a:chExt cx="1173345" cy="21600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AD2C153-FFE4-27B7-965B-9B2158BA3A76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BF004A69-F00D-C915-6876-6380804F124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1FB0224-4DF3-8CB4-E3BA-F4CE2E0B3E56}"/>
                </a:ext>
              </a:extLst>
            </p:cNvPr>
            <p:cNvGrpSpPr/>
            <p:nvPr/>
          </p:nvGrpSpPr>
          <p:grpSpPr>
            <a:xfrm>
              <a:off x="5180710" y="4571376"/>
              <a:ext cx="1173345" cy="216000"/>
              <a:chOff x="6309526" y="2349709"/>
              <a:chExt cx="1173345" cy="21600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348A6B7-2E5F-6BF0-E1BC-57C8D42E8322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6EF54A9A-6683-9DA2-D67B-56923E344D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F37A601-D4A1-5C70-BA91-947BF234A98A}"/>
                </a:ext>
              </a:extLst>
            </p:cNvPr>
            <p:cNvGrpSpPr/>
            <p:nvPr/>
          </p:nvGrpSpPr>
          <p:grpSpPr>
            <a:xfrm>
              <a:off x="5180710" y="4833281"/>
              <a:ext cx="1173345" cy="216000"/>
              <a:chOff x="6309526" y="2349709"/>
              <a:chExt cx="1173345" cy="2160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DD61909-7921-5D7E-CEF6-52315AF99CBE}"/>
                  </a:ext>
                </a:extLst>
              </p:cNvPr>
              <p:cNvSpPr/>
              <p:nvPr/>
            </p:nvSpPr>
            <p:spPr>
              <a:xfrm>
                <a:off x="6309526" y="2349709"/>
                <a:ext cx="117334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51B057B4-CA0C-028C-B070-815BAB573CE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305900" y="2406662"/>
                <a:ext cx="129470" cy="108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6" name="图片 75" descr="图片包含 文本&#10;&#10;描述已自动生成">
            <a:extLst>
              <a:ext uri="{FF2B5EF4-FFF2-40B4-BE49-F238E27FC236}">
                <a16:creationId xmlns:a16="http://schemas.microsoft.com/office/drawing/2014/main" id="{ABA999EC-DF73-0997-D03C-2EBDEE0BD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12" y="3483871"/>
            <a:ext cx="2332348" cy="3104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6609F2-EA2C-0A70-0997-26553FE96E6D}"/>
              </a:ext>
            </a:extLst>
          </p:cNvPr>
          <p:cNvSpPr txBox="1"/>
          <p:nvPr/>
        </p:nvSpPr>
        <p:spPr>
          <a:xfrm>
            <a:off x="967395" y="6081459"/>
            <a:ext cx="217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空白项目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819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软件界面总体布局（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775607-545B-D201-6AF5-DC08DF051391}"/>
              </a:ext>
            </a:extLst>
          </p:cNvPr>
          <p:cNvSpPr txBox="1"/>
          <p:nvPr/>
        </p:nvSpPr>
        <p:spPr>
          <a:xfrm>
            <a:off x="1229451" y="919577"/>
            <a:ext cx="906308" cy="3722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F7FC89-6937-1EE8-55AF-A3599E790115}"/>
              </a:ext>
            </a:extLst>
          </p:cNvPr>
          <p:cNvSpPr txBox="1"/>
          <p:nvPr/>
        </p:nvSpPr>
        <p:spPr>
          <a:xfrm>
            <a:off x="2135758" y="1430525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设置工作路径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F29470A-AA84-7391-EDDF-B38B1429EC68}"/>
              </a:ext>
            </a:extLst>
          </p:cNvPr>
          <p:cNvCxnSpPr>
            <a:stCxn id="2" idx="2"/>
            <a:endCxn id="6" idx="1"/>
          </p:cNvCxnSpPr>
          <p:nvPr/>
        </p:nvCxnSpPr>
        <p:spPr>
          <a:xfrm rot="16200000" flipH="1">
            <a:off x="1747489" y="1226921"/>
            <a:ext cx="323385" cy="45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0B5E292-5CBD-2C96-BB9A-034B2C032DE9}"/>
              </a:ext>
            </a:extLst>
          </p:cNvPr>
          <p:cNvSpPr txBox="1"/>
          <p:nvPr/>
        </p:nvSpPr>
        <p:spPr>
          <a:xfrm>
            <a:off x="2135758" y="2559770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保存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E0792B-0746-9301-6A1E-A58DCF79B310}"/>
              </a:ext>
            </a:extLst>
          </p:cNvPr>
          <p:cNvSpPr txBox="1"/>
          <p:nvPr/>
        </p:nvSpPr>
        <p:spPr>
          <a:xfrm>
            <a:off x="2135758" y="3078194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另存为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6ACF5545-6D43-C7A7-9ABA-5827B5EEECE7}"/>
              </a:ext>
            </a:extLst>
          </p:cNvPr>
          <p:cNvCxnSpPr>
            <a:stCxn id="2" idx="2"/>
            <a:endCxn id="12" idx="1"/>
          </p:cNvCxnSpPr>
          <p:nvPr/>
        </p:nvCxnSpPr>
        <p:spPr>
          <a:xfrm rot="16200000" flipH="1">
            <a:off x="1182866" y="1791544"/>
            <a:ext cx="1452630" cy="45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2CCFA4C-2038-8846-C91A-A0C838B475F2}"/>
              </a:ext>
            </a:extLst>
          </p:cNvPr>
          <p:cNvCxnSpPr>
            <a:stCxn id="2" idx="2"/>
            <a:endCxn id="13" idx="1"/>
          </p:cNvCxnSpPr>
          <p:nvPr/>
        </p:nvCxnSpPr>
        <p:spPr>
          <a:xfrm rot="16200000" flipH="1">
            <a:off x="923654" y="2050756"/>
            <a:ext cx="1971054" cy="45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2D1C566-180E-D30A-0286-4477C3E68F13}"/>
              </a:ext>
            </a:extLst>
          </p:cNvPr>
          <p:cNvSpPr txBox="1"/>
          <p:nvPr/>
        </p:nvSpPr>
        <p:spPr>
          <a:xfrm>
            <a:off x="2135758" y="3636437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退出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2B4A02-FEB7-BF19-FD5D-37EC3768F101}"/>
              </a:ext>
            </a:extLst>
          </p:cNvPr>
          <p:cNvCxnSpPr>
            <a:stCxn id="2" idx="2"/>
            <a:endCxn id="35" idx="1"/>
          </p:cNvCxnSpPr>
          <p:nvPr/>
        </p:nvCxnSpPr>
        <p:spPr>
          <a:xfrm rot="16200000" flipH="1">
            <a:off x="644533" y="2329877"/>
            <a:ext cx="2529297" cy="45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20AE0D-E3C0-9641-372C-C992F3F2E5FD}"/>
              </a:ext>
            </a:extLst>
          </p:cNvPr>
          <p:cNvSpPr txBox="1"/>
          <p:nvPr/>
        </p:nvSpPr>
        <p:spPr>
          <a:xfrm>
            <a:off x="3932511" y="1353580"/>
            <a:ext cx="7030038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1. </a:t>
            </a:r>
            <a:r>
              <a:rPr lang="zh-CN" altLang="en-US" sz="1400"/>
              <a:t>更改确定数据库根目录；选定后，导引树显示当前数据库中所有的材料库、设备库、程序库、模型库和项目库（不展开）</a:t>
            </a:r>
            <a:endParaRPr lang="en-US" altLang="zh-CN" sz="14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ACD1227-934F-63DA-1839-367039048A2A}"/>
              </a:ext>
            </a:extLst>
          </p:cNvPr>
          <p:cNvSpPr txBox="1"/>
          <p:nvPr/>
        </p:nvSpPr>
        <p:spPr>
          <a:xfrm>
            <a:off x="3932511" y="2559770"/>
            <a:ext cx="703003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保存整个数据库到所设置的工作路径中</a:t>
            </a:r>
            <a:endParaRPr lang="en-US" altLang="zh-CN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B01DC3C-48BB-B3B2-033B-0E117C655AC7}"/>
              </a:ext>
            </a:extLst>
          </p:cNvPr>
          <p:cNvSpPr txBox="1"/>
          <p:nvPr/>
        </p:nvSpPr>
        <p:spPr>
          <a:xfrm>
            <a:off x="3932511" y="3108972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数据库另存到其他地方，可选择保存的内容</a:t>
            </a:r>
            <a:endParaRPr lang="en-US" altLang="zh-CN" sz="14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EDE8319-A9A0-C203-4C0A-2D0BDF6F30F2}"/>
              </a:ext>
            </a:extLst>
          </p:cNvPr>
          <p:cNvSpPr txBox="1"/>
          <p:nvPr/>
        </p:nvSpPr>
        <p:spPr>
          <a:xfrm>
            <a:off x="3932511" y="3636437"/>
            <a:ext cx="703003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退出软件</a:t>
            </a:r>
            <a:endParaRPr lang="en-US" altLang="zh-CN" sz="140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17672FB-D34C-4E52-1F04-12C0AB9A2DC6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3826992" y="1615190"/>
            <a:ext cx="10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89B974A-3ABD-7D54-23DB-DD1D6E9FB9A1}"/>
              </a:ext>
            </a:extLst>
          </p:cNvPr>
          <p:cNvCxnSpPr>
            <a:stCxn id="12" idx="3"/>
            <a:endCxn id="56" idx="1"/>
          </p:cNvCxnSpPr>
          <p:nvPr/>
        </p:nvCxnSpPr>
        <p:spPr>
          <a:xfrm>
            <a:off x="3826992" y="2744436"/>
            <a:ext cx="105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7118318-F456-EC8A-CECB-36BF2C966C5D}"/>
              </a:ext>
            </a:extLst>
          </p:cNvPr>
          <p:cNvCxnSpPr>
            <a:stCxn id="13" idx="3"/>
            <a:endCxn id="57" idx="1"/>
          </p:cNvCxnSpPr>
          <p:nvPr/>
        </p:nvCxnSpPr>
        <p:spPr>
          <a:xfrm>
            <a:off x="3826992" y="3262860"/>
            <a:ext cx="10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9BA97CE-2A6B-E02C-053E-5E3C6F95BA33}"/>
              </a:ext>
            </a:extLst>
          </p:cNvPr>
          <p:cNvCxnSpPr>
            <a:stCxn id="35" idx="3"/>
            <a:endCxn id="58" idx="1"/>
          </p:cNvCxnSpPr>
          <p:nvPr/>
        </p:nvCxnSpPr>
        <p:spPr>
          <a:xfrm>
            <a:off x="3826992" y="3821103"/>
            <a:ext cx="105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CAE41A5-56B3-DE78-29B8-9FE33BC767C5}"/>
              </a:ext>
            </a:extLst>
          </p:cNvPr>
          <p:cNvSpPr txBox="1"/>
          <p:nvPr/>
        </p:nvSpPr>
        <p:spPr>
          <a:xfrm>
            <a:off x="2135758" y="2025785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刷新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969CD1-5271-54DC-3722-A45E5ED6D50D}"/>
              </a:ext>
            </a:extLst>
          </p:cNvPr>
          <p:cNvSpPr txBox="1"/>
          <p:nvPr/>
        </p:nvSpPr>
        <p:spPr>
          <a:xfrm>
            <a:off x="3932511" y="2056143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在对数据库进行多个操作后，刷新显示导引树与数据库同步</a:t>
            </a:r>
            <a:endParaRPr lang="en-US" altLang="zh-CN" sz="14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C56AAEF-058C-4BFF-7F85-87C8D89E637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3826992" y="2210032"/>
            <a:ext cx="105519" cy="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0A0B2B9-F97C-5FD2-9055-C8CA2DB15F36}"/>
              </a:ext>
            </a:extLst>
          </p:cNvPr>
          <p:cNvCxnSpPr>
            <a:stCxn id="2" idx="2"/>
            <a:endCxn id="17" idx="1"/>
          </p:cNvCxnSpPr>
          <p:nvPr/>
        </p:nvCxnSpPr>
        <p:spPr>
          <a:xfrm rot="16200000" flipH="1">
            <a:off x="1449859" y="1524551"/>
            <a:ext cx="918645" cy="4531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633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40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155ABC7-C8B1-1039-845D-936D4C76D571}"/>
              </a:ext>
            </a:extLst>
          </p:cNvPr>
          <p:cNvSpPr txBox="1"/>
          <p:nvPr/>
        </p:nvSpPr>
        <p:spPr>
          <a:xfrm>
            <a:off x="3020630" y="996839"/>
            <a:ext cx="539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5. </a:t>
            </a:r>
            <a:r>
              <a:rPr lang="zh-CN" altLang="en-US" b="1"/>
              <a:t>双击“材料及工艺”，弹出对话框，填写或导入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509CB67-99FB-F8EB-CDBF-AE7E0958EF8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595" y="1190049"/>
            <a:ext cx="1671979" cy="4793368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FD9AD635-12E7-44EF-88D1-0FF9CCEF0FE1}"/>
              </a:ext>
            </a:extLst>
          </p:cNvPr>
          <p:cNvSpPr/>
          <p:nvPr/>
        </p:nvSpPr>
        <p:spPr>
          <a:xfrm>
            <a:off x="710871" y="1901560"/>
            <a:ext cx="1281058" cy="3200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9B3F1865-52C3-1EA0-8154-FDB86838757B}"/>
              </a:ext>
            </a:extLst>
          </p:cNvPr>
          <p:cNvSpPr/>
          <p:nvPr/>
        </p:nvSpPr>
        <p:spPr>
          <a:xfrm>
            <a:off x="2773473" y="1586202"/>
            <a:ext cx="5872410" cy="315358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材料及工艺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3AF96F-AB4B-10E5-DBB5-6F2917089D9E}"/>
              </a:ext>
            </a:extLst>
          </p:cNvPr>
          <p:cNvSpPr/>
          <p:nvPr/>
        </p:nvSpPr>
        <p:spPr>
          <a:xfrm>
            <a:off x="2773473" y="1901170"/>
            <a:ext cx="5872410" cy="3388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D49D7C-3B86-1E93-A693-BE8E7BCF4F75}"/>
              </a:ext>
            </a:extLst>
          </p:cNvPr>
          <p:cNvSpPr/>
          <p:nvPr/>
        </p:nvSpPr>
        <p:spPr>
          <a:xfrm>
            <a:off x="2889986" y="2532283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激光功率（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W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5A39E0B-F4FC-3BB3-3D3E-78E0BB493701}"/>
              </a:ext>
            </a:extLst>
          </p:cNvPr>
          <p:cNvSpPr>
            <a:spLocks/>
          </p:cNvSpPr>
          <p:nvPr/>
        </p:nvSpPr>
        <p:spPr>
          <a:xfrm>
            <a:off x="5938908" y="2532880"/>
            <a:ext cx="12852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熔覆速度（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mm/s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C91E801-E429-05FE-077F-F1BB321247E8}"/>
              </a:ext>
            </a:extLst>
          </p:cNvPr>
          <p:cNvSpPr>
            <a:spLocks/>
          </p:cNvSpPr>
          <p:nvPr/>
        </p:nvSpPr>
        <p:spPr>
          <a:xfrm>
            <a:off x="5938908" y="2867672"/>
            <a:ext cx="12852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质量添加（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g/min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2600644-81AD-00D5-EDFC-E6EE40CCFBBA}"/>
              </a:ext>
            </a:extLst>
          </p:cNvPr>
          <p:cNvSpPr/>
          <p:nvPr/>
        </p:nvSpPr>
        <p:spPr>
          <a:xfrm>
            <a:off x="2889988" y="3203979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光斑电压（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V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9E0DC3-4508-5448-753B-FB2D520282E0}"/>
              </a:ext>
            </a:extLst>
          </p:cNvPr>
          <p:cNvSpPr>
            <a:spLocks/>
          </p:cNvSpPr>
          <p:nvPr/>
        </p:nvSpPr>
        <p:spPr>
          <a:xfrm>
            <a:off x="5938908" y="3202464"/>
            <a:ext cx="12852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光斑直径（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466D2A-5843-892F-A5C8-B5BB28E65180}"/>
              </a:ext>
            </a:extLst>
          </p:cNvPr>
          <p:cNvSpPr>
            <a:spLocks/>
          </p:cNvSpPr>
          <p:nvPr/>
        </p:nvSpPr>
        <p:spPr>
          <a:xfrm>
            <a:off x="4321612" y="2535411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8708A4-F74F-660A-2FFF-DF639F59ECEC}"/>
              </a:ext>
            </a:extLst>
          </p:cNvPr>
          <p:cNvSpPr/>
          <p:nvPr/>
        </p:nvSpPr>
        <p:spPr>
          <a:xfrm>
            <a:off x="2889988" y="3539827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3F04FED-A38A-A9AB-F814-661E118A4CEF}"/>
              </a:ext>
            </a:extLst>
          </p:cNvPr>
          <p:cNvSpPr>
            <a:spLocks/>
          </p:cNvSpPr>
          <p:nvPr/>
        </p:nvSpPr>
        <p:spPr>
          <a:xfrm>
            <a:off x="6488778" y="4711112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70CFAE6-2BD4-AC12-7737-6F963C09A8CA}"/>
                  </a:ext>
                </a:extLst>
              </p:cNvPr>
              <p:cNvSpPr txBox="1"/>
              <p:nvPr/>
            </p:nvSpPr>
            <p:spPr>
              <a:xfrm>
                <a:off x="8107580" y="1564392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70CFAE6-2BD4-AC12-7737-6F963C09A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80" y="1564392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F7DB0D-6F62-ABB3-FFCA-C58E553B6D68}"/>
              </a:ext>
            </a:extLst>
          </p:cNvPr>
          <p:cNvSpPr/>
          <p:nvPr/>
        </p:nvSpPr>
        <p:spPr>
          <a:xfrm>
            <a:off x="7560468" y="4711112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6863A-3DF8-2FE7-12EC-90465A7A78DE}"/>
              </a:ext>
            </a:extLst>
          </p:cNvPr>
          <p:cNvSpPr>
            <a:spLocks/>
          </p:cNvSpPr>
          <p:nvPr/>
        </p:nvSpPr>
        <p:spPr>
          <a:xfrm>
            <a:off x="5938908" y="3537256"/>
            <a:ext cx="12852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5BB5452-E626-C4D3-6B1F-FB241FC9D131}"/>
              </a:ext>
            </a:extLst>
          </p:cNvPr>
          <p:cNvSpPr>
            <a:spLocks/>
          </p:cNvSpPr>
          <p:nvPr/>
        </p:nvSpPr>
        <p:spPr>
          <a:xfrm>
            <a:off x="7265811" y="253252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D08FA4F-9D2E-1C7B-9293-6299EB66CE85}"/>
              </a:ext>
            </a:extLst>
          </p:cNvPr>
          <p:cNvSpPr/>
          <p:nvPr/>
        </p:nvSpPr>
        <p:spPr>
          <a:xfrm>
            <a:off x="2889988" y="3875674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道间偏移（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6702484-AC5D-89E3-4360-23553B076D29}"/>
              </a:ext>
            </a:extLst>
          </p:cNvPr>
          <p:cNvSpPr>
            <a:spLocks/>
          </p:cNvSpPr>
          <p:nvPr/>
        </p:nvSpPr>
        <p:spPr>
          <a:xfrm>
            <a:off x="5938908" y="3872047"/>
            <a:ext cx="12852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层间抬升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E118A3E-C865-44B3-8068-EB5A7A067757}"/>
              </a:ext>
            </a:extLst>
          </p:cNvPr>
          <p:cNvSpPr>
            <a:spLocks/>
          </p:cNvSpPr>
          <p:nvPr/>
        </p:nvSpPr>
        <p:spPr>
          <a:xfrm>
            <a:off x="7265811" y="286861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765A0F-16B8-F1B7-1A01-F0A5E0B66412}"/>
              </a:ext>
            </a:extLst>
          </p:cNvPr>
          <p:cNvSpPr>
            <a:spLocks/>
          </p:cNvSpPr>
          <p:nvPr/>
        </p:nvSpPr>
        <p:spPr>
          <a:xfrm>
            <a:off x="4321612" y="3206147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9D4658A-18AB-6A41-858D-59B97803B722}"/>
              </a:ext>
            </a:extLst>
          </p:cNvPr>
          <p:cNvSpPr>
            <a:spLocks/>
          </p:cNvSpPr>
          <p:nvPr/>
        </p:nvSpPr>
        <p:spPr>
          <a:xfrm>
            <a:off x="7265811" y="320470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2D46999-083E-3CF9-330E-36F0AD129909}"/>
              </a:ext>
            </a:extLst>
          </p:cNvPr>
          <p:cNvSpPr>
            <a:spLocks/>
          </p:cNvSpPr>
          <p:nvPr/>
        </p:nvSpPr>
        <p:spPr>
          <a:xfrm>
            <a:off x="4321612" y="354151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345B22C-E771-424B-A691-73FB3727A352}"/>
              </a:ext>
            </a:extLst>
          </p:cNvPr>
          <p:cNvSpPr>
            <a:spLocks/>
          </p:cNvSpPr>
          <p:nvPr/>
        </p:nvSpPr>
        <p:spPr>
          <a:xfrm>
            <a:off x="7265811" y="354079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FCFFB09-AB63-46DE-624D-AA51B00BF6DB}"/>
              </a:ext>
            </a:extLst>
          </p:cNvPr>
          <p:cNvSpPr>
            <a:spLocks/>
          </p:cNvSpPr>
          <p:nvPr/>
        </p:nvSpPr>
        <p:spPr>
          <a:xfrm>
            <a:off x="4321612" y="387688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8325F4E-CF43-EBB4-ED77-0F18569C1BBF}"/>
              </a:ext>
            </a:extLst>
          </p:cNvPr>
          <p:cNvSpPr>
            <a:spLocks/>
          </p:cNvSpPr>
          <p:nvPr/>
        </p:nvSpPr>
        <p:spPr>
          <a:xfrm>
            <a:off x="7265811" y="387688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E2B6EC4-5D8A-CDFD-3F04-CD3CA56AED17}"/>
              </a:ext>
            </a:extLst>
          </p:cNvPr>
          <p:cNvSpPr/>
          <p:nvPr/>
        </p:nvSpPr>
        <p:spPr>
          <a:xfrm>
            <a:off x="2889987" y="2868131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送粉转速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g/min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ACD7B4C-A356-EB60-822E-C7A8414DA751}"/>
              </a:ext>
            </a:extLst>
          </p:cNvPr>
          <p:cNvSpPr>
            <a:spLocks/>
          </p:cNvSpPr>
          <p:nvPr/>
        </p:nvSpPr>
        <p:spPr>
          <a:xfrm>
            <a:off x="4321612" y="287077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9377997-F6EA-3E46-9CFF-F352B2DE1293}"/>
              </a:ext>
            </a:extLst>
          </p:cNvPr>
          <p:cNvSpPr>
            <a:spLocks/>
          </p:cNvSpPr>
          <p:nvPr/>
        </p:nvSpPr>
        <p:spPr>
          <a:xfrm>
            <a:off x="2889986" y="2196435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9A9CA04-5251-232B-16F7-87C214E2E3D0}"/>
              </a:ext>
            </a:extLst>
          </p:cNvPr>
          <p:cNvSpPr>
            <a:spLocks/>
          </p:cNvSpPr>
          <p:nvPr/>
        </p:nvSpPr>
        <p:spPr>
          <a:xfrm>
            <a:off x="4321612" y="219808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FA21364-FB8D-EED9-51F6-4F8D49F8296A}"/>
              </a:ext>
            </a:extLst>
          </p:cNvPr>
          <p:cNvSpPr>
            <a:spLocks/>
          </p:cNvSpPr>
          <p:nvPr/>
        </p:nvSpPr>
        <p:spPr>
          <a:xfrm>
            <a:off x="7265811" y="219643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F9890E5-07CF-8C36-157E-1878DC8852AA}"/>
              </a:ext>
            </a:extLst>
          </p:cNvPr>
          <p:cNvSpPr>
            <a:spLocks/>
          </p:cNvSpPr>
          <p:nvPr/>
        </p:nvSpPr>
        <p:spPr>
          <a:xfrm>
            <a:off x="5938908" y="2198088"/>
            <a:ext cx="12852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基板材料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A5FA7D7-7706-3290-A1D3-B0C316F29AD1}"/>
              </a:ext>
            </a:extLst>
          </p:cNvPr>
          <p:cNvSpPr>
            <a:spLocks/>
          </p:cNvSpPr>
          <p:nvPr/>
        </p:nvSpPr>
        <p:spPr>
          <a:xfrm>
            <a:off x="3148356" y="4711112"/>
            <a:ext cx="1173345" cy="3317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项目导入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2EAB8B8-17D5-5EEC-DE1A-9A4097E83924}"/>
              </a:ext>
            </a:extLst>
          </p:cNvPr>
          <p:cNvSpPr>
            <a:spLocks/>
          </p:cNvSpPr>
          <p:nvPr/>
        </p:nvSpPr>
        <p:spPr>
          <a:xfrm>
            <a:off x="4818567" y="4711112"/>
            <a:ext cx="1173345" cy="3317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工艺库导入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D057299-BD27-C763-74D6-6922623AE460}"/>
              </a:ext>
            </a:extLst>
          </p:cNvPr>
          <p:cNvSpPr txBox="1"/>
          <p:nvPr/>
        </p:nvSpPr>
        <p:spPr>
          <a:xfrm>
            <a:off x="2361335" y="5466410"/>
            <a:ext cx="7596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点击“项目导入”，弹出筛选项目对话框，选中后将项目中的材料及工艺导入，个别修改。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点击“工艺库导入”，弹出工艺库中工艺列表，选中后导入，个别修改。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确认后，在项目</a:t>
            </a:r>
            <a:r>
              <a:rPr lang="en-US" altLang="zh-CN" sz="1400"/>
              <a:t>1</a:t>
            </a:r>
            <a:r>
              <a:rPr lang="zh-CN" altLang="en-US" sz="1400"/>
              <a:t>文件夹下，保存为一个</a:t>
            </a:r>
            <a:r>
              <a:rPr lang="en-US" altLang="zh-CN" sz="1400"/>
              <a:t>text</a:t>
            </a:r>
            <a:r>
              <a:rPr lang="zh-CN" altLang="en-US" sz="1400"/>
              <a:t>文件，名称：材料及工艺；导引树下显示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后续可双击打开，修改信息；确定后，数据库中同步修改</a:t>
            </a:r>
            <a:endParaRPr lang="en-US" altLang="zh-CN" sz="140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0E4D64A1-44C7-1E06-5FF3-805CC01CA000}"/>
              </a:ext>
            </a:extLst>
          </p:cNvPr>
          <p:cNvSpPr/>
          <p:nvPr/>
        </p:nvSpPr>
        <p:spPr>
          <a:xfrm>
            <a:off x="9128305" y="3413381"/>
            <a:ext cx="362683" cy="2477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5D413C-2A12-818F-6579-2674AE4D1C1C}"/>
              </a:ext>
            </a:extLst>
          </p:cNvPr>
          <p:cNvSpPr/>
          <p:nvPr/>
        </p:nvSpPr>
        <p:spPr>
          <a:xfrm>
            <a:off x="2889988" y="4211042"/>
            <a:ext cx="1404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保护气及流量（</a:t>
            </a:r>
            <a:r>
              <a:rPr lang="en-US" altLang="zh-CN" sz="1000">
                <a:solidFill>
                  <a:schemeClr val="tx1"/>
                </a:solidFill>
              </a:rPr>
              <a:t>L/min</a:t>
            </a:r>
            <a:r>
              <a:rPr lang="zh-CN" altLang="en-US" sz="1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FEE98-E189-4BC0-F25C-ED8FF9515E3D}"/>
              </a:ext>
            </a:extLst>
          </p:cNvPr>
          <p:cNvSpPr>
            <a:spLocks/>
          </p:cNvSpPr>
          <p:nvPr/>
        </p:nvSpPr>
        <p:spPr>
          <a:xfrm>
            <a:off x="5938567" y="4207415"/>
            <a:ext cx="1285882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载气及流量（</a:t>
            </a:r>
            <a:r>
              <a:rPr lang="en-US" altLang="zh-CN" sz="1000">
                <a:solidFill>
                  <a:schemeClr val="tx1"/>
                </a:solidFill>
              </a:rPr>
              <a:t>L/min</a:t>
            </a:r>
            <a:r>
              <a:rPr lang="zh-CN" altLang="en-US" sz="10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35E826-079F-C0AB-FC30-82244D742A0F}"/>
              </a:ext>
            </a:extLst>
          </p:cNvPr>
          <p:cNvSpPr>
            <a:spLocks/>
          </p:cNvSpPr>
          <p:nvPr/>
        </p:nvSpPr>
        <p:spPr>
          <a:xfrm>
            <a:off x="4321612" y="4212251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F47C90-91B1-691B-3C55-7BABBA1AE0A9}"/>
              </a:ext>
            </a:extLst>
          </p:cNvPr>
          <p:cNvSpPr>
            <a:spLocks/>
          </p:cNvSpPr>
          <p:nvPr/>
        </p:nvSpPr>
        <p:spPr>
          <a:xfrm>
            <a:off x="7265811" y="4212251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7" name="图片 16" descr="图形用户界面&#10;&#10;中度可信度描述已自动生成">
            <a:extLst>
              <a:ext uri="{FF2B5EF4-FFF2-40B4-BE49-F238E27FC236}">
                <a16:creationId xmlns:a16="http://schemas.microsoft.com/office/drawing/2014/main" id="{1C3A41CB-D526-4724-D045-AF5C43DB2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809" y="1264419"/>
            <a:ext cx="2367110" cy="46615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82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41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E44B6E-E52E-6ADD-2930-CCCB61FBF12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595" y="1190049"/>
            <a:ext cx="1671979" cy="4793368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B01FB6-DF62-57A3-2754-A751889ECEBC}"/>
              </a:ext>
            </a:extLst>
          </p:cNvPr>
          <p:cNvSpPr/>
          <p:nvPr/>
        </p:nvSpPr>
        <p:spPr>
          <a:xfrm>
            <a:off x="643488" y="2197893"/>
            <a:ext cx="1126045" cy="3251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EFD706-BB8C-D969-F1BF-196973E85CA3}"/>
              </a:ext>
            </a:extLst>
          </p:cNvPr>
          <p:cNvSpPr txBox="1"/>
          <p:nvPr/>
        </p:nvSpPr>
        <p:spPr>
          <a:xfrm>
            <a:off x="2379134" y="1010882"/>
            <a:ext cx="932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6. </a:t>
            </a:r>
            <a:r>
              <a:rPr lang="zh-CN" altLang="en-US" b="1"/>
              <a:t>右击“项目程序”，显示下拉菜单，包括项目导入、程序库导入、新建程序、打开目录和传输程序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96544E-4575-1BA0-B0C9-3BE1F5588D78}"/>
              </a:ext>
            </a:extLst>
          </p:cNvPr>
          <p:cNvSpPr txBox="1"/>
          <p:nvPr/>
        </p:nvSpPr>
        <p:spPr>
          <a:xfrm>
            <a:off x="2590912" y="1690934"/>
            <a:ext cx="8957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项目程序以一个文件夹形式保存，里面存储多个程序文件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项目导入：</a:t>
            </a:r>
            <a:r>
              <a:rPr lang="zh-CN" altLang="en-US" sz="1600"/>
              <a:t>弹出筛选项目对话框，选中后将项目中的程序导入，导入后在导引树显示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程序库导入：</a:t>
            </a:r>
            <a:r>
              <a:rPr lang="zh-CN" altLang="en-US" sz="1600"/>
              <a:t>弹出筛选程序对话框，选中后将程序库中的程序文件夹导入项目，导入后在导引树显示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新建程序：</a:t>
            </a:r>
            <a:r>
              <a:rPr lang="zh-CN" altLang="en-US" sz="1600"/>
              <a:t>弹出新建程序库对话框，调用</a:t>
            </a:r>
            <a:r>
              <a:rPr lang="en-US" altLang="zh-CN" sz="1600"/>
              <a:t>OrangeEdit</a:t>
            </a:r>
            <a:r>
              <a:rPr lang="zh-CN" altLang="en-US" sz="1600"/>
              <a:t>文件，创建新程序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打开目录：</a:t>
            </a:r>
            <a:r>
              <a:rPr lang="zh-CN" altLang="en-US" sz="1600"/>
              <a:t>打开项目程序文件夹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传输程序：</a:t>
            </a:r>
            <a:r>
              <a:rPr lang="zh-CN" altLang="en-US" sz="1600"/>
              <a:t>调用</a:t>
            </a:r>
            <a:r>
              <a:rPr lang="en-US" altLang="zh-CN" sz="1600"/>
              <a:t>WorkVisual</a:t>
            </a:r>
            <a:r>
              <a:rPr lang="zh-CN" altLang="en-US" sz="1600"/>
              <a:t>软件，将项目程序文件夹中的程序文件传输到</a:t>
            </a:r>
            <a:r>
              <a:rPr lang="en-US" altLang="zh-CN" sz="1600"/>
              <a:t>KUKA</a:t>
            </a:r>
            <a:r>
              <a:rPr lang="zh-CN" altLang="en-US" sz="1600"/>
              <a:t>示教器上</a:t>
            </a:r>
            <a:endParaRPr lang="en-US" altLang="zh-CN" sz="16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F7DFD4-0033-D3E7-E9A9-02A40AF54257}"/>
              </a:ext>
            </a:extLst>
          </p:cNvPr>
          <p:cNvSpPr txBox="1"/>
          <p:nvPr/>
        </p:nvSpPr>
        <p:spPr>
          <a:xfrm>
            <a:off x="2590913" y="4751567"/>
            <a:ext cx="8700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右击程序，显示下拉菜单，包括：</a:t>
            </a:r>
            <a:r>
              <a:rPr lang="zh-CN" altLang="en-US" sz="1600" b="1"/>
              <a:t>编辑、复制、重命名和删除</a:t>
            </a:r>
            <a:r>
              <a:rPr lang="zh-CN" altLang="en-US" sz="1600"/>
              <a:t>，弹出相应对话框，进行操作。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56AF00F8-059E-D133-7229-86CE6314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05" y="3605316"/>
            <a:ext cx="2510896" cy="8604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558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09D517BF-F543-94C3-744D-1115DF0F069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792" y="1936701"/>
            <a:ext cx="1925707" cy="52123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42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3280A0-3C0B-DC3C-DC43-002EFD05645A}"/>
              </a:ext>
            </a:extLst>
          </p:cNvPr>
          <p:cNvGrpSpPr/>
          <p:nvPr/>
        </p:nvGrpSpPr>
        <p:grpSpPr>
          <a:xfrm>
            <a:off x="551729" y="970767"/>
            <a:ext cx="11151025" cy="5163334"/>
            <a:chOff x="551729" y="970767"/>
            <a:chExt cx="11151025" cy="5163334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912BFBE0-C69C-DE5A-4043-88B3F98C8DFD}"/>
                </a:ext>
              </a:extLst>
            </p:cNvPr>
            <p:cNvSpPr/>
            <p:nvPr/>
          </p:nvSpPr>
          <p:spPr>
            <a:xfrm>
              <a:off x="551730" y="1024589"/>
              <a:ext cx="11151024" cy="305712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标题栏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60D2A-A227-ADD7-F8F7-08D25FC0244F}"/>
                </a:ext>
              </a:extLst>
            </p:cNvPr>
            <p:cNvSpPr/>
            <p:nvPr/>
          </p:nvSpPr>
          <p:spPr>
            <a:xfrm>
              <a:off x="551729" y="1330301"/>
              <a:ext cx="11151025" cy="4803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66ECB18-A904-9279-DB57-3585A7C514F3}"/>
                </a:ext>
              </a:extLst>
            </p:cNvPr>
            <p:cNvGrpSpPr/>
            <p:nvPr/>
          </p:nvGrpSpPr>
          <p:grpSpPr>
            <a:xfrm>
              <a:off x="10758238" y="970767"/>
              <a:ext cx="882032" cy="372618"/>
              <a:chOff x="5648241" y="318669"/>
              <a:chExt cx="882032" cy="37261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47EC1F5-5CA8-12D1-3915-F641CCFD095B}"/>
                  </a:ext>
                </a:extLst>
              </p:cNvPr>
              <p:cNvSpPr txBox="1"/>
              <p:nvPr/>
            </p:nvSpPr>
            <p:spPr>
              <a:xfrm>
                <a:off x="5648241" y="318669"/>
                <a:ext cx="372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— </a:t>
                </a:r>
                <a:endParaRPr lang="zh-CN" altLang="en-US" b="1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D7C16EA-99EE-2852-AC75-F1FB7AB4CAF7}"/>
                  </a:ext>
                </a:extLst>
              </p:cNvPr>
              <p:cNvSpPr/>
              <p:nvPr/>
            </p:nvSpPr>
            <p:spPr>
              <a:xfrm>
                <a:off x="5991630" y="441477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⊠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36365A9-DA8C-2608-9D07-1FD4B0CA49FD}"/>
                </a:ext>
              </a:extLst>
            </p:cNvPr>
            <p:cNvSpPr/>
            <p:nvPr/>
          </p:nvSpPr>
          <p:spPr>
            <a:xfrm>
              <a:off x="551729" y="1330301"/>
              <a:ext cx="11151025" cy="486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文件   材料   设备   工艺  程序  模型   项目     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B552B0-EDF6-8390-3EF8-51DCA3A058BE}"/>
                </a:ext>
              </a:extLst>
            </p:cNvPr>
            <p:cNvSpPr/>
            <p:nvPr/>
          </p:nvSpPr>
          <p:spPr>
            <a:xfrm>
              <a:off x="551729" y="1816628"/>
              <a:ext cx="2980948" cy="431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6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C566A7A-3B83-BB65-6E0A-DB199E005F5B}"/>
              </a:ext>
            </a:extLst>
          </p:cNvPr>
          <p:cNvSpPr/>
          <p:nvPr/>
        </p:nvSpPr>
        <p:spPr>
          <a:xfrm>
            <a:off x="468398" y="11252200"/>
            <a:ext cx="3050495" cy="5096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F4370B-D0F6-3B9F-D15D-1AA42A59737B}"/>
              </a:ext>
            </a:extLst>
          </p:cNvPr>
          <p:cNvSpPr/>
          <p:nvPr/>
        </p:nvSpPr>
        <p:spPr>
          <a:xfrm>
            <a:off x="3532677" y="1816628"/>
            <a:ext cx="3435390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7D9FD7-9BFC-8577-FDE0-1ADD038CB3C9}"/>
              </a:ext>
            </a:extLst>
          </p:cNvPr>
          <p:cNvSpPr/>
          <p:nvPr/>
        </p:nvSpPr>
        <p:spPr>
          <a:xfrm>
            <a:off x="6968067" y="1816628"/>
            <a:ext cx="3435390" cy="3711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DB4E90-2AF1-A92D-7B1D-D07754387CD5}"/>
              </a:ext>
            </a:extLst>
          </p:cNvPr>
          <p:cNvSpPr/>
          <p:nvPr/>
        </p:nvSpPr>
        <p:spPr>
          <a:xfrm>
            <a:off x="10403457" y="1816627"/>
            <a:ext cx="1299298" cy="3711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EA59B-9288-C1FC-1955-FE87A6F0D3E1}"/>
              </a:ext>
            </a:extLst>
          </p:cNvPr>
          <p:cNvSpPr txBox="1"/>
          <p:nvPr/>
        </p:nvSpPr>
        <p:spPr>
          <a:xfrm>
            <a:off x="3622028" y="6189738"/>
            <a:ext cx="329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7. </a:t>
            </a:r>
            <a:r>
              <a:rPr lang="zh-CN" altLang="en-US" sz="1600" b="1"/>
              <a:t>双击“实时反馈”，显示工艺参数变化界面，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FE9D28-D937-0CB4-2229-C9B146F351D8}"/>
              </a:ext>
            </a:extLst>
          </p:cNvPr>
          <p:cNvCxnSpPr>
            <a:cxnSpLocks/>
          </p:cNvCxnSpPr>
          <p:nvPr/>
        </p:nvCxnSpPr>
        <p:spPr>
          <a:xfrm flipV="1">
            <a:off x="3870043" y="2788579"/>
            <a:ext cx="7395" cy="2218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B6750E-EC97-B05B-3D5B-E8CFD2756B73}"/>
              </a:ext>
            </a:extLst>
          </p:cNvPr>
          <p:cNvCxnSpPr>
            <a:cxnSpLocks/>
          </p:cNvCxnSpPr>
          <p:nvPr/>
        </p:nvCxnSpPr>
        <p:spPr>
          <a:xfrm>
            <a:off x="3870042" y="5006973"/>
            <a:ext cx="2797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4F306F2-78DF-441F-43A2-5D9BBDA70576}"/>
              </a:ext>
            </a:extLst>
          </p:cNvPr>
          <p:cNvCxnSpPr/>
          <p:nvPr/>
        </p:nvCxnSpPr>
        <p:spPr>
          <a:xfrm>
            <a:off x="3870042" y="3814580"/>
            <a:ext cx="1670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481E511-107A-DBF0-BDBD-98D0C65FD6BF}"/>
              </a:ext>
            </a:extLst>
          </p:cNvPr>
          <p:cNvCxnSpPr/>
          <p:nvPr/>
        </p:nvCxnSpPr>
        <p:spPr>
          <a:xfrm>
            <a:off x="3870042" y="4162607"/>
            <a:ext cx="1670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D91BC52-408A-085D-C24C-2A8C11D28CF4}"/>
              </a:ext>
            </a:extLst>
          </p:cNvPr>
          <p:cNvGrpSpPr/>
          <p:nvPr/>
        </p:nvGrpSpPr>
        <p:grpSpPr>
          <a:xfrm>
            <a:off x="3752115" y="1909255"/>
            <a:ext cx="1395616" cy="815200"/>
            <a:chOff x="3560233" y="1909255"/>
            <a:chExt cx="1395616" cy="8152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9593CDF-A35B-4931-BB62-95D38B52757F}"/>
                </a:ext>
              </a:extLst>
            </p:cNvPr>
            <p:cNvCxnSpPr>
              <a:cxnSpLocks/>
            </p:cNvCxnSpPr>
            <p:nvPr/>
          </p:nvCxnSpPr>
          <p:spPr>
            <a:xfrm>
              <a:off x="3560234" y="2013777"/>
              <a:ext cx="36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3612B43-1465-9B65-4F89-8F2CC7848996}"/>
                </a:ext>
              </a:extLst>
            </p:cNvPr>
            <p:cNvSpPr>
              <a:spLocks/>
            </p:cNvSpPr>
            <p:nvPr/>
          </p:nvSpPr>
          <p:spPr>
            <a:xfrm>
              <a:off x="3812496" y="1909255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AI1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未定义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1F0AA4E-273E-19A6-9F7C-7A1F67A15664}"/>
                </a:ext>
              </a:extLst>
            </p:cNvPr>
            <p:cNvCxnSpPr>
              <a:cxnSpLocks/>
            </p:cNvCxnSpPr>
            <p:nvPr/>
          </p:nvCxnSpPr>
          <p:spPr>
            <a:xfrm>
              <a:off x="3560234" y="2234444"/>
              <a:ext cx="36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77D7FD-0071-634E-E750-631305C4E822}"/>
                </a:ext>
              </a:extLst>
            </p:cNvPr>
            <p:cNvSpPr>
              <a:spLocks/>
            </p:cNvSpPr>
            <p:nvPr/>
          </p:nvSpPr>
          <p:spPr>
            <a:xfrm>
              <a:off x="3812495" y="2111329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AI2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未定义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97429E2-BE36-46DA-94E9-A65BC9E1EDD0}"/>
                </a:ext>
              </a:extLst>
            </p:cNvPr>
            <p:cNvCxnSpPr>
              <a:cxnSpLocks/>
            </p:cNvCxnSpPr>
            <p:nvPr/>
          </p:nvCxnSpPr>
          <p:spPr>
            <a:xfrm>
              <a:off x="3560233" y="2401519"/>
              <a:ext cx="36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70D8C73-FF3D-F34D-7476-2EE4EB150E15}"/>
                </a:ext>
              </a:extLst>
            </p:cNvPr>
            <p:cNvSpPr>
              <a:spLocks/>
            </p:cNvSpPr>
            <p:nvPr/>
          </p:nvSpPr>
          <p:spPr>
            <a:xfrm>
              <a:off x="3812495" y="2296997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AI3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未定义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B0EAAE2-D48F-19FB-D5C7-F40871046B54}"/>
                </a:ext>
              </a:extLst>
            </p:cNvPr>
            <p:cNvCxnSpPr>
              <a:cxnSpLocks/>
            </p:cNvCxnSpPr>
            <p:nvPr/>
          </p:nvCxnSpPr>
          <p:spPr>
            <a:xfrm>
              <a:off x="3560233" y="2622186"/>
              <a:ext cx="36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5FB56D-718A-0D0C-D856-9ACE31F0BD81}"/>
                </a:ext>
              </a:extLst>
            </p:cNvPr>
            <p:cNvSpPr>
              <a:spLocks/>
            </p:cNvSpPr>
            <p:nvPr/>
          </p:nvSpPr>
          <p:spPr>
            <a:xfrm>
              <a:off x="3812494" y="2499071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AI4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未定义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4E85B-35E2-460E-00BB-9C752330F896}"/>
              </a:ext>
            </a:extLst>
          </p:cNvPr>
          <p:cNvGrpSpPr/>
          <p:nvPr/>
        </p:nvGrpSpPr>
        <p:grpSpPr>
          <a:xfrm>
            <a:off x="5360092" y="1909255"/>
            <a:ext cx="1395616" cy="815200"/>
            <a:chOff x="5028092" y="1909255"/>
            <a:chExt cx="1395616" cy="8152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53E52C0-ED60-EC2E-C353-BCF01A8EEF79}"/>
                </a:ext>
              </a:extLst>
            </p:cNvPr>
            <p:cNvCxnSpPr>
              <a:cxnSpLocks/>
            </p:cNvCxnSpPr>
            <p:nvPr/>
          </p:nvCxnSpPr>
          <p:spPr>
            <a:xfrm>
              <a:off x="5028093" y="2013777"/>
              <a:ext cx="36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1E36CA-E0C1-12ED-83AC-E813DD33B0E7}"/>
                </a:ext>
              </a:extLst>
            </p:cNvPr>
            <p:cNvSpPr>
              <a:spLocks/>
            </p:cNvSpPr>
            <p:nvPr/>
          </p:nvSpPr>
          <p:spPr>
            <a:xfrm>
              <a:off x="5280355" y="1909255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AI5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未定义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8603EC5-A3EF-F6FD-FDD7-9AB651B1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028093" y="2234444"/>
              <a:ext cx="36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39685AE-2559-1E1C-B2C3-46572233CD61}"/>
                </a:ext>
              </a:extLst>
            </p:cNvPr>
            <p:cNvSpPr>
              <a:spLocks/>
            </p:cNvSpPr>
            <p:nvPr/>
          </p:nvSpPr>
          <p:spPr>
            <a:xfrm>
              <a:off x="5280354" y="2111329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AI6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未定义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7539805-7A05-B536-403A-289E989C8B21}"/>
                </a:ext>
              </a:extLst>
            </p:cNvPr>
            <p:cNvCxnSpPr>
              <a:cxnSpLocks/>
            </p:cNvCxnSpPr>
            <p:nvPr/>
          </p:nvCxnSpPr>
          <p:spPr>
            <a:xfrm>
              <a:off x="5028092" y="2401519"/>
              <a:ext cx="36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F4F0276-012E-0905-8EC7-D36F71A7DAF2}"/>
                </a:ext>
              </a:extLst>
            </p:cNvPr>
            <p:cNvSpPr>
              <a:spLocks/>
            </p:cNvSpPr>
            <p:nvPr/>
          </p:nvSpPr>
          <p:spPr>
            <a:xfrm>
              <a:off x="5280354" y="2296997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AI7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实时速度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9D90B17-A1C1-EA44-A56D-62143A01E821}"/>
                </a:ext>
              </a:extLst>
            </p:cNvPr>
            <p:cNvCxnSpPr>
              <a:cxnSpLocks/>
            </p:cNvCxnSpPr>
            <p:nvPr/>
          </p:nvCxnSpPr>
          <p:spPr>
            <a:xfrm>
              <a:off x="5028092" y="2622186"/>
              <a:ext cx="36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A08DEC-658A-9B81-2B48-117BE7AEDB7A}"/>
                </a:ext>
              </a:extLst>
            </p:cNvPr>
            <p:cNvSpPr>
              <a:spLocks/>
            </p:cNvSpPr>
            <p:nvPr/>
          </p:nvSpPr>
          <p:spPr>
            <a:xfrm>
              <a:off x="5280353" y="2499071"/>
              <a:ext cx="1143353" cy="2253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Wide Latin" panose="020A0A07050505020404" pitchFamily="18" charset="0"/>
                  <a:sym typeface="Wingdings" panose="05000000000000000000" pitchFamily="2" charset="2"/>
                </a:rPr>
                <a:t> </a:t>
              </a:r>
              <a:r>
                <a:rPr lang="en-US" altLang="zh-CN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AI8 </a:t>
              </a:r>
              <a:r>
                <a:rPr lang="zh-CN" altLang="en-US" sz="1000">
                  <a:solidFill>
                    <a:srgbClr val="23282D"/>
                  </a:solidFill>
                  <a:highlight>
                    <a:srgbClr val="FAFAFA"/>
                  </a:highlight>
                  <a:latin typeface="+mj-lt"/>
                </a:rPr>
                <a:t>实时功率</a:t>
              </a:r>
              <a:endParaRPr lang="zh-CN" altLang="en-US" sz="1000">
                <a:solidFill>
                  <a:schemeClr val="tx1"/>
                </a:solidFill>
                <a:latin typeface="+mj-lt"/>
              </a:endParaRPr>
            </a:p>
          </p:txBody>
        </p:sp>
      </p:grp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8FB78432-CA0B-28F2-9172-5A7D93D66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30941"/>
              </p:ext>
            </p:extLst>
          </p:nvPr>
        </p:nvGraphicFramePr>
        <p:xfrm>
          <a:off x="3870042" y="3178173"/>
          <a:ext cx="25092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50">
                  <a:extLst>
                    <a:ext uri="{9D8B030D-6E8A-4147-A177-3AD203B41FA5}">
                      <a16:colId xmlns:a16="http://schemas.microsoft.com/office/drawing/2014/main" val="4213994089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val="661375087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val="1301798884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val="92804044"/>
                    </a:ext>
                  </a:extLst>
                </a:gridCol>
                <a:gridCol w="501850">
                  <a:extLst>
                    <a:ext uri="{9D8B030D-6E8A-4147-A177-3AD203B41FA5}">
                      <a16:colId xmlns:a16="http://schemas.microsoft.com/office/drawing/2014/main" val="4117246333"/>
                    </a:ext>
                  </a:extLst>
                </a:gridCol>
              </a:tblGrid>
              <a:tr h="3308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13372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438959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048706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742859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298284"/>
                  </a:ext>
                </a:extLst>
              </a:tr>
            </a:tbl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92C48434-A257-9640-2FFA-C0C1D678AB76}"/>
              </a:ext>
            </a:extLst>
          </p:cNvPr>
          <p:cNvSpPr txBox="1"/>
          <p:nvPr/>
        </p:nvSpPr>
        <p:spPr>
          <a:xfrm>
            <a:off x="6220654" y="5057041"/>
            <a:ext cx="65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时间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987DA77-ED72-5ADF-CDF5-330E72315812}"/>
              </a:ext>
            </a:extLst>
          </p:cNvPr>
          <p:cNvSpPr txBox="1"/>
          <p:nvPr/>
        </p:nvSpPr>
        <p:spPr>
          <a:xfrm>
            <a:off x="3536910" y="4838320"/>
            <a:ext cx="41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0</a:t>
            </a:r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9B9551-0C4A-A220-500A-2508A2CF4E01}"/>
              </a:ext>
            </a:extLst>
          </p:cNvPr>
          <p:cNvSpPr txBox="1"/>
          <p:nvPr/>
        </p:nvSpPr>
        <p:spPr>
          <a:xfrm>
            <a:off x="3507766" y="2781121"/>
            <a:ext cx="41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EB7AD8-8527-0C96-4943-58E3AEBA8EC7}"/>
              </a:ext>
            </a:extLst>
          </p:cNvPr>
          <p:cNvSpPr txBox="1"/>
          <p:nvPr/>
        </p:nvSpPr>
        <p:spPr>
          <a:xfrm>
            <a:off x="3998613" y="5282828"/>
            <a:ext cx="1021022" cy="3405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采集频率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671680-293E-150C-F546-E23C75888537}"/>
              </a:ext>
            </a:extLst>
          </p:cNvPr>
          <p:cNvSpPr txBox="1"/>
          <p:nvPr/>
        </p:nvSpPr>
        <p:spPr>
          <a:xfrm>
            <a:off x="7038995" y="6240790"/>
            <a:ext cx="489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8. </a:t>
            </a:r>
            <a:r>
              <a:rPr lang="zh-CN" altLang="en-US" sz="1600" b="1"/>
              <a:t>双击“熔池监控”，显示</a:t>
            </a:r>
            <a:r>
              <a:rPr lang="en-US" altLang="zh-CN" sz="1600" b="1"/>
              <a:t>CCD</a:t>
            </a:r>
            <a:r>
              <a:rPr lang="zh-CN" altLang="en-US" sz="1600" b="1"/>
              <a:t>相机设置及显示界面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F471AB0-1A17-D999-FC3B-83CCCF8CDFA3}"/>
              </a:ext>
            </a:extLst>
          </p:cNvPr>
          <p:cNvSpPr txBox="1"/>
          <p:nvPr/>
        </p:nvSpPr>
        <p:spPr>
          <a:xfrm>
            <a:off x="8216855" y="3439812"/>
            <a:ext cx="125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CCD</a:t>
            </a:r>
            <a:r>
              <a:rPr lang="zh-CN" altLang="en-US" sz="1600"/>
              <a:t>显示</a:t>
            </a:r>
            <a:endParaRPr lang="en-US" altLang="zh-CN" sz="1600"/>
          </a:p>
          <a:p>
            <a:pPr algn="ctr"/>
            <a:r>
              <a:rPr lang="zh-CN" altLang="en-US" sz="1600"/>
              <a:t>界面位置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EEB728A-D55E-6A4E-1366-7E8BF38A627C}"/>
              </a:ext>
            </a:extLst>
          </p:cNvPr>
          <p:cNvSpPr txBox="1"/>
          <p:nvPr/>
        </p:nvSpPr>
        <p:spPr>
          <a:xfrm>
            <a:off x="10418315" y="3313001"/>
            <a:ext cx="125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CCD</a:t>
            </a:r>
            <a:r>
              <a:rPr lang="zh-CN" altLang="en-US" sz="1600"/>
              <a:t>相机参数设置区域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F28C240-8150-1569-E2C5-883C98BE2A85}"/>
              </a:ext>
            </a:extLst>
          </p:cNvPr>
          <p:cNvSpPr txBox="1"/>
          <p:nvPr/>
        </p:nvSpPr>
        <p:spPr>
          <a:xfrm>
            <a:off x="8052192" y="5697957"/>
            <a:ext cx="304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运行情况及报警窗口（可隐藏）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07B106-7CD1-C4D8-916A-C0EC880C7613}"/>
              </a:ext>
            </a:extLst>
          </p:cNvPr>
          <p:cNvSpPr txBox="1"/>
          <p:nvPr/>
        </p:nvSpPr>
        <p:spPr>
          <a:xfrm>
            <a:off x="4214804" y="2796510"/>
            <a:ext cx="2354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8</a:t>
            </a:r>
            <a:r>
              <a:rPr lang="zh-CN" altLang="en-US" sz="1200"/>
              <a:t>种线色，名称可自定义输入）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075959-3259-1032-6C7A-B2BE1F4A3C63}"/>
              </a:ext>
            </a:extLst>
          </p:cNvPr>
          <p:cNvSpPr/>
          <p:nvPr/>
        </p:nvSpPr>
        <p:spPr>
          <a:xfrm>
            <a:off x="7139417" y="56762"/>
            <a:ext cx="3618820" cy="2093545"/>
          </a:xfrm>
          <a:prstGeom prst="roundRect">
            <a:avLst>
              <a:gd name="adj" fmla="val 944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红外点温仪软件界面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（单独存在）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06699F-B18A-D0F3-1D98-CA8255C06A49}"/>
              </a:ext>
            </a:extLst>
          </p:cNvPr>
          <p:cNvSpPr txBox="1"/>
          <p:nvPr/>
        </p:nvSpPr>
        <p:spPr>
          <a:xfrm>
            <a:off x="7358647" y="1470895"/>
            <a:ext cx="325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9. </a:t>
            </a:r>
            <a:r>
              <a:rPr lang="zh-CN" altLang="en-US" sz="1600" b="1"/>
              <a:t>双击“温度监控”，调用红外点温仪软件，进行温度监控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631C492-FFC0-5BEA-0F82-87363D5BB30C}"/>
              </a:ext>
            </a:extLst>
          </p:cNvPr>
          <p:cNvSpPr/>
          <p:nvPr/>
        </p:nvSpPr>
        <p:spPr>
          <a:xfrm>
            <a:off x="1664599" y="4373707"/>
            <a:ext cx="906144" cy="237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A71444E-4078-5410-C43D-6A16C93EB0D7}"/>
              </a:ext>
            </a:extLst>
          </p:cNvPr>
          <p:cNvSpPr/>
          <p:nvPr/>
        </p:nvSpPr>
        <p:spPr>
          <a:xfrm>
            <a:off x="1664599" y="4060127"/>
            <a:ext cx="906145" cy="237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671480E-4281-CE24-2141-63EFBF30088D}"/>
              </a:ext>
            </a:extLst>
          </p:cNvPr>
          <p:cNvSpPr/>
          <p:nvPr/>
        </p:nvSpPr>
        <p:spPr>
          <a:xfrm>
            <a:off x="1664599" y="3754415"/>
            <a:ext cx="906146" cy="237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E7AE8B-51C4-E960-E494-B9FB081F6099}"/>
              </a:ext>
            </a:extLst>
          </p:cNvPr>
          <p:cNvSpPr txBox="1"/>
          <p:nvPr/>
        </p:nvSpPr>
        <p:spPr>
          <a:xfrm>
            <a:off x="3998613" y="5669991"/>
            <a:ext cx="1021022" cy="34051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保存频率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BF46C77-33DE-1798-231F-11AAAF0431C8}"/>
              </a:ext>
            </a:extLst>
          </p:cNvPr>
          <p:cNvSpPr/>
          <p:nvPr/>
        </p:nvSpPr>
        <p:spPr>
          <a:xfrm>
            <a:off x="4984882" y="5351450"/>
            <a:ext cx="709046" cy="198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0AB50E-95A5-4E92-4043-B0A4160F9D96}"/>
              </a:ext>
            </a:extLst>
          </p:cNvPr>
          <p:cNvSpPr/>
          <p:nvPr/>
        </p:nvSpPr>
        <p:spPr>
          <a:xfrm>
            <a:off x="4984882" y="5738907"/>
            <a:ext cx="716125" cy="1981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31387D-9144-98AB-DC00-AB5669A41FFB}"/>
              </a:ext>
            </a:extLst>
          </p:cNvPr>
          <p:cNvSpPr txBox="1"/>
          <p:nvPr/>
        </p:nvSpPr>
        <p:spPr>
          <a:xfrm>
            <a:off x="5693928" y="5277064"/>
            <a:ext cx="433412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HZ</a:t>
            </a:r>
            <a:endParaRPr lang="zh-CN" altLang="en-US" sz="1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A0C3DB-9D3E-76C1-3EFF-4518D6709194}"/>
              </a:ext>
            </a:extLst>
          </p:cNvPr>
          <p:cNvSpPr txBox="1"/>
          <p:nvPr/>
        </p:nvSpPr>
        <p:spPr>
          <a:xfrm>
            <a:off x="5701007" y="5679516"/>
            <a:ext cx="433412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HZ</a:t>
            </a:r>
            <a:endParaRPr lang="zh-CN" altLang="en-US" sz="1400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F561243-D116-85BF-7230-EF7532C1580A}"/>
              </a:ext>
            </a:extLst>
          </p:cNvPr>
          <p:cNvSpPr/>
          <p:nvPr/>
        </p:nvSpPr>
        <p:spPr>
          <a:xfrm>
            <a:off x="10758237" y="4908884"/>
            <a:ext cx="753578" cy="442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690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98DD93-E1A9-5520-15BA-51F50AD34D9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792" y="1936701"/>
            <a:ext cx="1925707" cy="5212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7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43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AFFCB3-5262-4046-02E1-EC8D865C030E}"/>
              </a:ext>
            </a:extLst>
          </p:cNvPr>
          <p:cNvGrpSpPr/>
          <p:nvPr/>
        </p:nvGrpSpPr>
        <p:grpSpPr>
          <a:xfrm>
            <a:off x="551729" y="970767"/>
            <a:ext cx="11151025" cy="5163334"/>
            <a:chOff x="551729" y="970767"/>
            <a:chExt cx="11151025" cy="5163334"/>
          </a:xfrm>
        </p:grpSpPr>
        <p:sp>
          <p:nvSpPr>
            <p:cNvPr id="11" name="矩形: 圆顶角 10">
              <a:extLst>
                <a:ext uri="{FF2B5EF4-FFF2-40B4-BE49-F238E27FC236}">
                  <a16:creationId xmlns:a16="http://schemas.microsoft.com/office/drawing/2014/main" id="{B2914ADA-8316-9FFB-2229-FA7FD7034757}"/>
                </a:ext>
              </a:extLst>
            </p:cNvPr>
            <p:cNvSpPr/>
            <p:nvPr/>
          </p:nvSpPr>
          <p:spPr>
            <a:xfrm>
              <a:off x="551730" y="1024589"/>
              <a:ext cx="11151024" cy="305712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标题栏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9840B82-2AA7-C6C8-0872-A10F4966D443}"/>
                </a:ext>
              </a:extLst>
            </p:cNvPr>
            <p:cNvSpPr/>
            <p:nvPr/>
          </p:nvSpPr>
          <p:spPr>
            <a:xfrm>
              <a:off x="551729" y="1330301"/>
              <a:ext cx="11151025" cy="4803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C1FF36B-FCB7-6988-0DEE-0312EB44846E}"/>
                </a:ext>
              </a:extLst>
            </p:cNvPr>
            <p:cNvGrpSpPr/>
            <p:nvPr/>
          </p:nvGrpSpPr>
          <p:grpSpPr>
            <a:xfrm>
              <a:off x="10758238" y="970767"/>
              <a:ext cx="882032" cy="372618"/>
              <a:chOff x="5648241" y="318669"/>
              <a:chExt cx="882032" cy="372618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6B10E7E-4813-15DC-2686-C408C8AC9AA3}"/>
                  </a:ext>
                </a:extLst>
              </p:cNvPr>
              <p:cNvSpPr txBox="1"/>
              <p:nvPr/>
            </p:nvSpPr>
            <p:spPr>
              <a:xfrm>
                <a:off x="5648241" y="318669"/>
                <a:ext cx="372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/>
                  <a:t>— </a:t>
                </a:r>
                <a:endParaRPr lang="zh-CN" altLang="en-US" b="1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2CB8136-9B6D-57E2-FE9B-957D22D46CD3}"/>
                  </a:ext>
                </a:extLst>
              </p:cNvPr>
              <p:cNvSpPr/>
              <p:nvPr/>
            </p:nvSpPr>
            <p:spPr>
              <a:xfrm>
                <a:off x="5991630" y="441477"/>
                <a:ext cx="144000" cy="14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6BE4E89C-4D3D-80D6-74E3-89A5FFC410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⊠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67911D3-3895-088C-9851-BDC17F63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3630" y="321955"/>
                    <a:ext cx="46664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799CAC-9943-150F-7458-986FFFEDFF42}"/>
                </a:ext>
              </a:extLst>
            </p:cNvPr>
            <p:cNvSpPr/>
            <p:nvPr/>
          </p:nvSpPr>
          <p:spPr>
            <a:xfrm>
              <a:off x="551729" y="1330301"/>
              <a:ext cx="11151025" cy="486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1"/>
                  </a:solidFill>
                </a:rPr>
                <a:t>文件   材料   设备   工艺  程序  模型   项目     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EB952AA-CBD0-2EA3-E99B-CB2D8B892BC3}"/>
                </a:ext>
              </a:extLst>
            </p:cNvPr>
            <p:cNvSpPr/>
            <p:nvPr/>
          </p:nvSpPr>
          <p:spPr>
            <a:xfrm>
              <a:off x="551729" y="1816628"/>
              <a:ext cx="2980948" cy="431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606699F-B18A-D0F3-1D98-CA8255C06A49}"/>
              </a:ext>
            </a:extLst>
          </p:cNvPr>
          <p:cNvSpPr txBox="1"/>
          <p:nvPr/>
        </p:nvSpPr>
        <p:spPr>
          <a:xfrm>
            <a:off x="3622028" y="6189738"/>
            <a:ext cx="5589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10. </a:t>
            </a:r>
            <a:r>
              <a:rPr lang="zh-CN" altLang="en-US" sz="1600" b="1"/>
              <a:t>双击“尺寸计算”，显示对应界面，进行熔池面积计算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DCD0F2F-83BD-25BD-DED9-2CCCB413C770}"/>
              </a:ext>
            </a:extLst>
          </p:cNvPr>
          <p:cNvSpPr/>
          <p:nvPr/>
        </p:nvSpPr>
        <p:spPr>
          <a:xfrm>
            <a:off x="1705023" y="4600816"/>
            <a:ext cx="823874" cy="373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6373EC-F76E-9A16-F8AB-88EA0F47F567}"/>
              </a:ext>
            </a:extLst>
          </p:cNvPr>
          <p:cNvSpPr txBox="1"/>
          <p:nvPr/>
        </p:nvSpPr>
        <p:spPr>
          <a:xfrm>
            <a:off x="6984088" y="3726965"/>
            <a:ext cx="167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尺寸计算界面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19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2589F6-8876-430D-6250-4BEB675A953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216" y="1816628"/>
            <a:ext cx="1925707" cy="5212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8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44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B2914ADA-8316-9FFB-2229-FA7FD7034757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40B82-2AA7-C6C8-0872-A10F4966D443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FF36B-FCB7-6988-0DEE-0312EB44846E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B10E7E-4813-15DC-2686-C408C8AC9AA3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2CB8136-9B6D-57E2-FE9B-957D22D46CD3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BE4E89C-4D3D-80D6-74E3-89A5FFC410D3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B799CAC-9943-150F-7458-986FFFEDFF42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952AA-CBD0-2EA3-E99B-CB2D8B892BC3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606699F-B18A-D0F3-1D98-CA8255C06A49}"/>
              </a:ext>
            </a:extLst>
          </p:cNvPr>
          <p:cNvSpPr txBox="1"/>
          <p:nvPr/>
        </p:nvSpPr>
        <p:spPr>
          <a:xfrm>
            <a:off x="3622027" y="6189738"/>
            <a:ext cx="808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11. </a:t>
            </a:r>
            <a:r>
              <a:rPr lang="zh-CN" altLang="en-US" sz="1600" b="1"/>
              <a:t>双击“形貌监控”，显示激光轮廓仪软件界面，进行形貌拍摄。结果保存到项目文件夹下对应的文件夹中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ACEC5B6-A3B6-B65E-234B-0D4948B917A9}"/>
              </a:ext>
            </a:extLst>
          </p:cNvPr>
          <p:cNvSpPr/>
          <p:nvPr/>
        </p:nvSpPr>
        <p:spPr>
          <a:xfrm>
            <a:off x="1688462" y="4822267"/>
            <a:ext cx="928778" cy="311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8ABB81-6756-D663-8811-63982786A96B}"/>
              </a:ext>
            </a:extLst>
          </p:cNvPr>
          <p:cNvSpPr txBox="1"/>
          <p:nvPr/>
        </p:nvSpPr>
        <p:spPr>
          <a:xfrm>
            <a:off x="5073392" y="3119705"/>
            <a:ext cx="318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激光轮廓仪软件显示界面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019401-0C19-236E-938A-BF5007DA4928}"/>
              </a:ext>
            </a:extLst>
          </p:cNvPr>
          <p:cNvSpPr/>
          <p:nvPr/>
        </p:nvSpPr>
        <p:spPr>
          <a:xfrm>
            <a:off x="3532677" y="1816628"/>
            <a:ext cx="6506472" cy="3496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C99BEF-D97B-1D40-3873-2A60AB6CCECB}"/>
              </a:ext>
            </a:extLst>
          </p:cNvPr>
          <p:cNvSpPr txBox="1"/>
          <p:nvPr/>
        </p:nvSpPr>
        <p:spPr>
          <a:xfrm>
            <a:off x="10073944" y="3157538"/>
            <a:ext cx="156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激光轮廓仪软件参数设置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906100-A64C-7D88-730B-1A3720B58219}"/>
              </a:ext>
            </a:extLst>
          </p:cNvPr>
          <p:cNvSpPr/>
          <p:nvPr/>
        </p:nvSpPr>
        <p:spPr>
          <a:xfrm>
            <a:off x="3532676" y="5313145"/>
            <a:ext cx="6506472" cy="81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6E371B-1436-76CD-A7E0-9CF6D7CE585E}"/>
              </a:ext>
            </a:extLst>
          </p:cNvPr>
          <p:cNvSpPr txBox="1"/>
          <p:nvPr/>
        </p:nvSpPr>
        <p:spPr>
          <a:xfrm>
            <a:off x="5477079" y="5580991"/>
            <a:ext cx="3041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运行情况及报警窗口（可隐藏）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3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E50A26E-D7B1-21CE-9B93-55C5A4AA6B0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792" y="720000"/>
            <a:ext cx="1925707" cy="521233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8B8C05-1F45-0B5D-B98B-A6115392A845}"/>
              </a:ext>
            </a:extLst>
          </p:cNvPr>
          <p:cNvSpPr/>
          <p:nvPr/>
        </p:nvSpPr>
        <p:spPr>
          <a:xfrm>
            <a:off x="625642" y="81483"/>
            <a:ext cx="2772076" cy="19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9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45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B2914ADA-8316-9FFB-2229-FA7FD7034757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40B82-2AA7-C6C8-0872-A10F4966D443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FF36B-FCB7-6988-0DEE-0312EB44846E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B10E7E-4813-15DC-2686-C408C8AC9AA3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2CB8136-9B6D-57E2-FE9B-957D22D46CD3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BE4E89C-4D3D-80D6-74E3-89A5FFC410D3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B799CAC-9943-150F-7458-986FFFEDFF42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952AA-CBD0-2EA3-E99B-CB2D8B892BC3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606699F-B18A-D0F3-1D98-CA8255C06A49}"/>
              </a:ext>
            </a:extLst>
          </p:cNvPr>
          <p:cNvSpPr txBox="1"/>
          <p:nvPr/>
        </p:nvSpPr>
        <p:spPr>
          <a:xfrm>
            <a:off x="3775827" y="2081105"/>
            <a:ext cx="746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12. </a:t>
            </a:r>
            <a:r>
              <a:rPr lang="zh-CN" altLang="en-US" sz="1600"/>
              <a:t>右击熔池多相流</a:t>
            </a:r>
            <a:r>
              <a:rPr lang="en-US" altLang="zh-CN" sz="1600"/>
              <a:t>/</a:t>
            </a:r>
            <a:r>
              <a:rPr lang="zh-CN" altLang="en-US" sz="1600"/>
              <a:t>热力耦合</a:t>
            </a:r>
            <a:r>
              <a:rPr lang="en-US" altLang="zh-CN" sz="1600"/>
              <a:t>/PINN/LBM</a:t>
            </a:r>
            <a:r>
              <a:rPr lang="zh-CN" altLang="en-US" sz="1600"/>
              <a:t>，显示下拉菜单，包括</a:t>
            </a:r>
            <a:r>
              <a:rPr lang="zh-CN" altLang="en-US" sz="1600" b="1"/>
              <a:t>项目导入、程序库导入、打开目录，删除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5F9FC9-16B9-BED1-7094-4641DAAD3D99}"/>
              </a:ext>
            </a:extLst>
          </p:cNvPr>
          <p:cNvSpPr/>
          <p:nvPr/>
        </p:nvSpPr>
        <p:spPr>
          <a:xfrm>
            <a:off x="1621715" y="4378895"/>
            <a:ext cx="1048991" cy="248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BB05F5-3C89-EFDE-CAB4-23CE63AC643C}"/>
              </a:ext>
            </a:extLst>
          </p:cNvPr>
          <p:cNvSpPr/>
          <p:nvPr/>
        </p:nvSpPr>
        <p:spPr>
          <a:xfrm>
            <a:off x="1621715" y="4693917"/>
            <a:ext cx="1044940" cy="248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90D1D3B-B205-2A35-A9C0-B17CC985B62B}"/>
              </a:ext>
            </a:extLst>
          </p:cNvPr>
          <p:cNvSpPr/>
          <p:nvPr/>
        </p:nvSpPr>
        <p:spPr>
          <a:xfrm>
            <a:off x="1621715" y="4998105"/>
            <a:ext cx="1044940" cy="248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D72CB3-6128-FA6A-98A6-9CB8D103D303}"/>
              </a:ext>
            </a:extLst>
          </p:cNvPr>
          <p:cNvSpPr/>
          <p:nvPr/>
        </p:nvSpPr>
        <p:spPr>
          <a:xfrm>
            <a:off x="1621715" y="5304619"/>
            <a:ext cx="1044940" cy="248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985DC5E-C823-7774-75B1-A3EBDA5551C7}"/>
              </a:ext>
            </a:extLst>
          </p:cNvPr>
          <p:cNvSpPr txBox="1"/>
          <p:nvPr/>
        </p:nvSpPr>
        <p:spPr>
          <a:xfrm>
            <a:off x="4197247" y="2821202"/>
            <a:ext cx="7048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项目导入：</a:t>
            </a:r>
            <a:r>
              <a:rPr lang="zh-CN" altLang="en-US" sz="1400"/>
              <a:t>弹出筛选项目对话框，选中后将项目中的模型文件夹全部导入，导入后在导引树显示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程序库导入：</a:t>
            </a:r>
            <a:r>
              <a:rPr lang="zh-CN" altLang="en-US" sz="1400"/>
              <a:t>弹出筛选模型对话框，选中后将模型库中的程序文件夹导入项目，导入后在导引树显示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打开目录：</a:t>
            </a:r>
            <a:r>
              <a:rPr lang="zh-CN" altLang="en-US" sz="1400"/>
              <a:t>打开项目模型文件夹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删除：</a:t>
            </a:r>
            <a:r>
              <a:rPr lang="zh-CN" altLang="en-US" sz="1400"/>
              <a:t>删除该类型</a:t>
            </a:r>
            <a:endParaRPr lang="en-US" altLang="zh-CN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69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筛选模型对话框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46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4094D4-6AF0-F380-4FC1-6B098DB829C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43887" y="2721168"/>
          <a:ext cx="10566711" cy="19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3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75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基板材料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激光功率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熔覆速度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mm/s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熔覆形式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初始条件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边界条件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8FCE1A87-8598-7408-1970-521FDE69EA64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47E05-71AC-9045-3786-6AB782DFD932}"/>
              </a:ext>
            </a:extLst>
          </p:cNvPr>
          <p:cNvSpPr/>
          <p:nvPr/>
        </p:nvSpPr>
        <p:spPr>
          <a:xfrm>
            <a:off x="551730" y="1404711"/>
            <a:ext cx="11151024" cy="4028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AEBE38-DA05-6C29-A59D-8EF53B843D63}"/>
              </a:ext>
            </a:extLst>
          </p:cNvPr>
          <p:cNvSpPr/>
          <p:nvPr/>
        </p:nvSpPr>
        <p:spPr>
          <a:xfrm>
            <a:off x="4062809" y="4833611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打开模型文件夹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B81864-5613-AA1B-2F01-D8F070C011BD}"/>
              </a:ext>
            </a:extLst>
          </p:cNvPr>
          <p:cNvGrpSpPr/>
          <p:nvPr/>
        </p:nvGrpSpPr>
        <p:grpSpPr>
          <a:xfrm>
            <a:off x="664473" y="1580264"/>
            <a:ext cx="2289863" cy="247567"/>
            <a:chOff x="1424397" y="1579296"/>
            <a:chExt cx="2289863" cy="2475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DF3E4B-0ABE-209F-8EDC-F803DE1ACDED}"/>
                </a:ext>
              </a:extLst>
            </p:cNvPr>
            <p:cNvSpPr/>
            <p:nvPr/>
          </p:nvSpPr>
          <p:spPr>
            <a:xfrm>
              <a:off x="1424397" y="1579296"/>
              <a:ext cx="551724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FFFB45-4428-2ADD-7319-73C8D5C19252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CD8FF9E-5CE2-E442-15BD-4F2862BE2E0B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F2AA405-47E8-DBF1-2DBD-AB392C0BA18B}"/>
              </a:ext>
            </a:extLst>
          </p:cNvPr>
          <p:cNvSpPr/>
          <p:nvPr/>
        </p:nvSpPr>
        <p:spPr>
          <a:xfrm>
            <a:off x="9626035" y="1767630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/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A5F724E-C125-675D-F768-F06BDC94EAB8}"/>
              </a:ext>
            </a:extLst>
          </p:cNvPr>
          <p:cNvGrpSpPr/>
          <p:nvPr/>
        </p:nvGrpSpPr>
        <p:grpSpPr>
          <a:xfrm>
            <a:off x="3239146" y="1580202"/>
            <a:ext cx="2650028" cy="247505"/>
            <a:chOff x="1064232" y="1579296"/>
            <a:chExt cx="2650028" cy="2475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6C7AFB7-BAA9-584B-A20C-6459D28065F1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熔覆材料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CDCF6-8B3D-7A4A-7F74-891A19FFBF08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8AEAA74A-B888-4777-58DF-799C7571013D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A307038-D2E5-7045-C6A9-14C2A4D09D14}"/>
              </a:ext>
            </a:extLst>
          </p:cNvPr>
          <p:cNvGrpSpPr/>
          <p:nvPr/>
        </p:nvGrpSpPr>
        <p:grpSpPr>
          <a:xfrm>
            <a:off x="6096000" y="1580201"/>
            <a:ext cx="2650028" cy="247505"/>
            <a:chOff x="1064232" y="1579296"/>
            <a:chExt cx="2650028" cy="24750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3E9B9FC-384E-940C-5215-780C222FE5B6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基板材料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9F07A1B-A729-68E4-C8B2-647A8F0D530A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A050CB0C-B6F1-FD2D-D241-A36C1F1F2979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5739493-51B5-5CE8-AC2B-F1A134D0AC86}"/>
              </a:ext>
            </a:extLst>
          </p:cNvPr>
          <p:cNvGrpSpPr/>
          <p:nvPr/>
        </p:nvGrpSpPr>
        <p:grpSpPr>
          <a:xfrm>
            <a:off x="6096000" y="2066279"/>
            <a:ext cx="2650028" cy="247505"/>
            <a:chOff x="1064232" y="1579296"/>
            <a:chExt cx="2650028" cy="24750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C70C421-450D-16C4-1E9E-4D23BFD8DC76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8090A26-8B9A-409F-84A1-70C7DDAB1D9F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EB94B35-C029-C63C-4007-5B23B84C0F0F}"/>
              </a:ext>
            </a:extLst>
          </p:cNvPr>
          <p:cNvGrpSpPr/>
          <p:nvPr/>
        </p:nvGrpSpPr>
        <p:grpSpPr>
          <a:xfrm>
            <a:off x="3239147" y="2065117"/>
            <a:ext cx="2650028" cy="247505"/>
            <a:chOff x="1064232" y="1579296"/>
            <a:chExt cx="2650028" cy="24750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52FCF10-2D9C-6B02-9EDF-AFC45E8AA63B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5A4A4B-EDA6-0928-C251-2D16627BEAEA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93F90922-1747-08C4-26F3-EFFA64635F0B}"/>
              </a:ext>
            </a:extLst>
          </p:cNvPr>
          <p:cNvSpPr txBox="1"/>
          <p:nvPr/>
        </p:nvSpPr>
        <p:spPr>
          <a:xfrm>
            <a:off x="843887" y="5833411"/>
            <a:ext cx="952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可单或多选模型，直接打开一个或多个模型所在文件夹，或者将模型文件导入到新项目中去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7E884CB-77CF-2175-DB97-A773BF53A222}"/>
              </a:ext>
            </a:extLst>
          </p:cNvPr>
          <p:cNvSpPr/>
          <p:nvPr/>
        </p:nvSpPr>
        <p:spPr>
          <a:xfrm>
            <a:off x="6351636" y="4833610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导入模型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62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F57EB5F2-A6A0-545D-0E89-92336CFCA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8" y="72000"/>
            <a:ext cx="1816353" cy="61135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8B8C05-1F45-0B5D-B98B-A6115392A845}"/>
              </a:ext>
            </a:extLst>
          </p:cNvPr>
          <p:cNvSpPr/>
          <p:nvPr/>
        </p:nvSpPr>
        <p:spPr>
          <a:xfrm>
            <a:off x="625642" y="81483"/>
            <a:ext cx="2772076" cy="19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47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B2914ADA-8316-9FFB-2229-FA7FD7034757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40B82-2AA7-C6C8-0872-A10F4966D443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FF36B-FCB7-6988-0DEE-0312EB44846E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B10E7E-4813-15DC-2686-C408C8AC9AA3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2CB8136-9B6D-57E2-FE9B-957D22D46CD3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BE4E89C-4D3D-80D6-74E3-89A5FFC410D3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B799CAC-9943-150F-7458-986FFFEDFF42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952AA-CBD0-2EA3-E99B-CB2D8B892BC3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0A8491-B40E-8A60-C8BB-4E5253174B73}"/>
              </a:ext>
            </a:extLst>
          </p:cNvPr>
          <p:cNvSpPr/>
          <p:nvPr/>
        </p:nvSpPr>
        <p:spPr>
          <a:xfrm>
            <a:off x="1587142" y="5561443"/>
            <a:ext cx="707326" cy="271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8153E610-B179-19B5-8C55-9846661A11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 t="3036" r="980"/>
          <a:stretch/>
        </p:blipFill>
        <p:spPr>
          <a:xfrm>
            <a:off x="5859443" y="3788573"/>
            <a:ext cx="5608431" cy="1975852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61500460-A835-CFD1-7FC3-960BC620EA26}"/>
              </a:ext>
            </a:extLst>
          </p:cNvPr>
          <p:cNvSpPr txBox="1"/>
          <p:nvPr/>
        </p:nvSpPr>
        <p:spPr>
          <a:xfrm>
            <a:off x="3685248" y="1953063"/>
            <a:ext cx="7721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13. </a:t>
            </a:r>
            <a:r>
              <a:rPr lang="zh-CN" altLang="en-US" sz="1600"/>
              <a:t>右击“工艺更新”，显示下拉框，显示“添加”，弹出添加更新对话框，创新新的工艺更新界面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在更新</a:t>
            </a:r>
            <a:r>
              <a:rPr lang="en-US" altLang="zh-CN" sz="1600"/>
              <a:t>1</a:t>
            </a:r>
            <a:r>
              <a:rPr lang="zh-CN" altLang="en-US" sz="1600"/>
              <a:t>下，创建一个新的空白项目，包括：材料及工艺、项目程序、熔池监控和分析预测四部分。其中设定的信息与项目</a:t>
            </a:r>
            <a:r>
              <a:rPr lang="en-US" altLang="zh-CN" sz="1600"/>
              <a:t>1</a:t>
            </a:r>
            <a:r>
              <a:rPr lang="zh-CN" altLang="en-US" sz="1600"/>
              <a:t>相同。数据库中，项目</a:t>
            </a:r>
            <a:r>
              <a:rPr lang="en-US" altLang="zh-CN" sz="1600"/>
              <a:t>1-</a:t>
            </a:r>
            <a:r>
              <a:rPr lang="zh-CN" altLang="en-US" sz="1600"/>
              <a:t>工艺更新</a:t>
            </a:r>
            <a:r>
              <a:rPr lang="en-US" altLang="zh-CN" sz="1600"/>
              <a:t>-</a:t>
            </a:r>
            <a:r>
              <a:rPr lang="zh-CN" altLang="en-US" sz="1600"/>
              <a:t>更新</a:t>
            </a:r>
            <a:r>
              <a:rPr lang="en-US" altLang="zh-CN" sz="1600"/>
              <a:t>1</a:t>
            </a:r>
            <a:r>
              <a:rPr lang="zh-CN" altLang="en-US" sz="1600"/>
              <a:t>文件夹下，生成相应文件夹，以存储更新后的数据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9A45FA-7A15-BA3A-5B21-2ADBEAF2B5CD}"/>
              </a:ext>
            </a:extLst>
          </p:cNvPr>
          <p:cNvGrpSpPr/>
          <p:nvPr/>
        </p:nvGrpSpPr>
        <p:grpSpPr>
          <a:xfrm>
            <a:off x="3719942" y="4188834"/>
            <a:ext cx="1939315" cy="1032934"/>
            <a:chOff x="7683052" y="2705100"/>
            <a:chExt cx="1939315" cy="1032934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4564CFA7-6196-DDCE-2FAD-B46E7814BEDE}"/>
                </a:ext>
              </a:extLst>
            </p:cNvPr>
            <p:cNvSpPr/>
            <p:nvPr/>
          </p:nvSpPr>
          <p:spPr>
            <a:xfrm>
              <a:off x="7683052" y="2705100"/>
              <a:ext cx="1939315" cy="251285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>
                  <a:solidFill>
                    <a:schemeClr val="tx1"/>
                  </a:solidFill>
                </a:rPr>
                <a:t>新建更新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E34A29-2908-F59E-0056-BEB30182E9F5}"/>
                </a:ext>
              </a:extLst>
            </p:cNvPr>
            <p:cNvSpPr/>
            <p:nvPr/>
          </p:nvSpPr>
          <p:spPr>
            <a:xfrm>
              <a:off x="7683052" y="2956386"/>
              <a:ext cx="1939315" cy="781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7C25D6D-63B3-5D78-6C79-28D7269C9D2B}"/>
                </a:ext>
              </a:extLst>
            </p:cNvPr>
            <p:cNvGrpSpPr/>
            <p:nvPr/>
          </p:nvGrpSpPr>
          <p:grpSpPr>
            <a:xfrm>
              <a:off x="7895167" y="3072451"/>
              <a:ext cx="1473542" cy="256984"/>
              <a:chOff x="7895167" y="3072451"/>
              <a:chExt cx="1473542" cy="25698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EA2C4C6-9FEB-09B5-5C05-43CEC2667CD0}"/>
                  </a:ext>
                </a:extLst>
              </p:cNvPr>
              <p:cNvSpPr/>
              <p:nvPr/>
            </p:nvSpPr>
            <p:spPr>
              <a:xfrm>
                <a:off x="7895167" y="3072451"/>
                <a:ext cx="494683" cy="256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</a:rPr>
                  <a:t>名称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83DCD0-4A6B-637B-FB45-DC112573C80A}"/>
                  </a:ext>
                </a:extLst>
              </p:cNvPr>
              <p:cNvSpPr/>
              <p:nvPr/>
            </p:nvSpPr>
            <p:spPr>
              <a:xfrm>
                <a:off x="8442973" y="3093818"/>
                <a:ext cx="925736" cy="2142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958F3A-5312-03EE-F1AD-8BCF6C5B224B}"/>
                </a:ext>
              </a:extLst>
            </p:cNvPr>
            <p:cNvSpPr/>
            <p:nvPr/>
          </p:nvSpPr>
          <p:spPr>
            <a:xfrm>
              <a:off x="8092223" y="3433470"/>
              <a:ext cx="494683" cy="1901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27FBA94-BE66-9028-A0B6-B1BBBFC990C5}"/>
                </a:ext>
              </a:extLst>
            </p:cNvPr>
            <p:cNvSpPr/>
            <p:nvPr/>
          </p:nvSpPr>
          <p:spPr>
            <a:xfrm>
              <a:off x="8785328" y="3435990"/>
              <a:ext cx="494683" cy="1901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取消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748457-B38B-3A27-ED15-8CBBC44C76D4}"/>
              </a:ext>
            </a:extLst>
          </p:cNvPr>
          <p:cNvSpPr/>
          <p:nvPr/>
        </p:nvSpPr>
        <p:spPr>
          <a:xfrm>
            <a:off x="1587142" y="5883802"/>
            <a:ext cx="707326" cy="271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15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9F266228-5F52-E808-B930-3B2C96BF687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214" y="576000"/>
            <a:ext cx="2248030" cy="548192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8B8C05-1F45-0B5D-B98B-A6115392A845}"/>
              </a:ext>
            </a:extLst>
          </p:cNvPr>
          <p:cNvSpPr/>
          <p:nvPr/>
        </p:nvSpPr>
        <p:spPr>
          <a:xfrm>
            <a:off x="625642" y="81483"/>
            <a:ext cx="2772076" cy="19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00" y="20068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48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矩形: 圆顶角 10">
            <a:extLst>
              <a:ext uri="{FF2B5EF4-FFF2-40B4-BE49-F238E27FC236}">
                <a16:creationId xmlns:a16="http://schemas.microsoft.com/office/drawing/2014/main" id="{B2914ADA-8316-9FFB-2229-FA7FD7034757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840B82-2AA7-C6C8-0872-A10F4966D443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FF36B-FCB7-6988-0DEE-0312EB44846E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B10E7E-4813-15DC-2686-C408C8AC9AA3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2CB8136-9B6D-57E2-FE9B-957D22D46CD3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BE4E89C-4D3D-80D6-74E3-89A5FFC410D3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B799CAC-9943-150F-7458-986FFFEDFF42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  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952AA-CBD0-2EA3-E99B-CB2D8B892BC3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0A8491-B40E-8A60-C8BB-4E5253174B73}"/>
              </a:ext>
            </a:extLst>
          </p:cNvPr>
          <p:cNvSpPr/>
          <p:nvPr/>
        </p:nvSpPr>
        <p:spPr>
          <a:xfrm>
            <a:off x="1477690" y="5781662"/>
            <a:ext cx="849077" cy="260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8153E610-B179-19B5-8C55-9846661A11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 t="3036" r="980"/>
          <a:stretch/>
        </p:blipFill>
        <p:spPr>
          <a:xfrm>
            <a:off x="5526272" y="3911054"/>
            <a:ext cx="6048698" cy="2130958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61500460-A835-CFD1-7FC3-960BC620EA26}"/>
              </a:ext>
            </a:extLst>
          </p:cNvPr>
          <p:cNvSpPr txBox="1"/>
          <p:nvPr/>
        </p:nvSpPr>
        <p:spPr>
          <a:xfrm>
            <a:off x="3685248" y="1953063"/>
            <a:ext cx="772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14. </a:t>
            </a:r>
            <a:r>
              <a:rPr lang="zh-CN" altLang="en-US" sz="1600" b="1"/>
              <a:t>双击“更新</a:t>
            </a:r>
            <a:r>
              <a:rPr lang="en-US" altLang="zh-CN" sz="1600" b="1"/>
              <a:t>1</a:t>
            </a:r>
            <a:r>
              <a:rPr lang="zh-CN" altLang="en-US" sz="1600" b="1"/>
              <a:t>”，显示更新界面；右击“更新</a:t>
            </a:r>
            <a:r>
              <a:rPr lang="en-US" altLang="zh-CN" sz="1600" b="1"/>
              <a:t>1</a:t>
            </a:r>
            <a:r>
              <a:rPr lang="zh-CN" altLang="en-US" sz="1600" b="1"/>
              <a:t>”，显示下拉框，包括打开、复制、重命名、删除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9A45FA-7A15-BA3A-5B21-2ADBEAF2B5CD}"/>
              </a:ext>
            </a:extLst>
          </p:cNvPr>
          <p:cNvGrpSpPr/>
          <p:nvPr/>
        </p:nvGrpSpPr>
        <p:grpSpPr>
          <a:xfrm>
            <a:off x="8338506" y="2456103"/>
            <a:ext cx="1939315" cy="1032934"/>
            <a:chOff x="7683052" y="2705100"/>
            <a:chExt cx="1939315" cy="1032934"/>
          </a:xfrm>
        </p:grpSpPr>
        <p:sp>
          <p:nvSpPr>
            <p:cNvPr id="5" name="矩形: 圆顶角 4">
              <a:extLst>
                <a:ext uri="{FF2B5EF4-FFF2-40B4-BE49-F238E27FC236}">
                  <a16:creationId xmlns:a16="http://schemas.microsoft.com/office/drawing/2014/main" id="{4564CFA7-6196-DDCE-2FAD-B46E7814BEDE}"/>
                </a:ext>
              </a:extLst>
            </p:cNvPr>
            <p:cNvSpPr/>
            <p:nvPr/>
          </p:nvSpPr>
          <p:spPr>
            <a:xfrm>
              <a:off x="7683052" y="2705100"/>
              <a:ext cx="1939315" cy="251285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>
                  <a:solidFill>
                    <a:schemeClr val="tx1"/>
                  </a:solidFill>
                </a:rPr>
                <a:t>新建更新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E34A29-2908-F59E-0056-BEB30182E9F5}"/>
                </a:ext>
              </a:extLst>
            </p:cNvPr>
            <p:cNvSpPr/>
            <p:nvPr/>
          </p:nvSpPr>
          <p:spPr>
            <a:xfrm>
              <a:off x="7683052" y="2956386"/>
              <a:ext cx="1939315" cy="781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7C25D6D-63B3-5D78-6C79-28D7269C9D2B}"/>
                </a:ext>
              </a:extLst>
            </p:cNvPr>
            <p:cNvGrpSpPr/>
            <p:nvPr/>
          </p:nvGrpSpPr>
          <p:grpSpPr>
            <a:xfrm>
              <a:off x="7895167" y="3072451"/>
              <a:ext cx="1473542" cy="256984"/>
              <a:chOff x="7895167" y="3072451"/>
              <a:chExt cx="1473542" cy="256984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EA2C4C6-9FEB-09B5-5C05-43CEC2667CD0}"/>
                  </a:ext>
                </a:extLst>
              </p:cNvPr>
              <p:cNvSpPr/>
              <p:nvPr/>
            </p:nvSpPr>
            <p:spPr>
              <a:xfrm>
                <a:off x="7895167" y="3072451"/>
                <a:ext cx="494683" cy="256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</a:rPr>
                  <a:t>名称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83DCD0-4A6B-637B-FB45-DC112573C80A}"/>
                  </a:ext>
                </a:extLst>
              </p:cNvPr>
              <p:cNvSpPr/>
              <p:nvPr/>
            </p:nvSpPr>
            <p:spPr>
              <a:xfrm>
                <a:off x="8442973" y="3093818"/>
                <a:ext cx="925736" cy="2142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9958F3A-5312-03EE-F1AD-8BCF6C5B224B}"/>
                </a:ext>
              </a:extLst>
            </p:cNvPr>
            <p:cNvSpPr/>
            <p:nvPr/>
          </p:nvSpPr>
          <p:spPr>
            <a:xfrm>
              <a:off x="8092223" y="3433470"/>
              <a:ext cx="494683" cy="1901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27FBA94-BE66-9028-A0B6-B1BBBFC990C5}"/>
                </a:ext>
              </a:extLst>
            </p:cNvPr>
            <p:cNvSpPr/>
            <p:nvPr/>
          </p:nvSpPr>
          <p:spPr>
            <a:xfrm>
              <a:off x="8785328" y="3435990"/>
              <a:ext cx="494683" cy="19019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取消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F5F7661-1884-7AEF-4067-6193092F9717}"/>
              </a:ext>
            </a:extLst>
          </p:cNvPr>
          <p:cNvSpPr txBox="1"/>
          <p:nvPr/>
        </p:nvSpPr>
        <p:spPr>
          <a:xfrm>
            <a:off x="3740109" y="2625758"/>
            <a:ext cx="4256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打开：</a:t>
            </a:r>
            <a:r>
              <a:rPr lang="zh-CN" altLang="en-US" sz="1400"/>
              <a:t>显示更新界面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复制：</a:t>
            </a:r>
            <a:r>
              <a:rPr lang="zh-CN" altLang="en-US" sz="1400"/>
              <a:t>复制当前更新，改为新名称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弹出重命名对话框，修改该更新名称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删除：</a:t>
            </a:r>
            <a:r>
              <a:rPr lang="zh-CN" altLang="en-US" sz="1400"/>
              <a:t>删除更新；设置删除提示，防止误删</a:t>
            </a:r>
            <a:endParaRPr lang="en-US" altLang="zh-CN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7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软件界面总体布局（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2.2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5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AE93E774-456A-6F41-F432-DBC3729DD986}"/>
              </a:ext>
            </a:extLst>
          </p:cNvPr>
          <p:cNvSpPr/>
          <p:nvPr/>
        </p:nvSpPr>
        <p:spPr>
          <a:xfrm>
            <a:off x="1085129" y="1693455"/>
            <a:ext cx="3596937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数据库另存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981DEE-7DB5-6894-B866-080E9202A926}"/>
              </a:ext>
            </a:extLst>
          </p:cNvPr>
          <p:cNvSpPr/>
          <p:nvPr/>
        </p:nvSpPr>
        <p:spPr>
          <a:xfrm>
            <a:off x="1085129" y="2073577"/>
            <a:ext cx="3596937" cy="3345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3EF972-EDCB-DC2E-69B8-C9845423E1FE}"/>
                  </a:ext>
                </a:extLst>
              </p:cNvPr>
              <p:cNvSpPr txBox="1"/>
              <p:nvPr/>
            </p:nvSpPr>
            <p:spPr>
              <a:xfrm>
                <a:off x="4078152" y="1688181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3EF972-EDCB-DC2E-69B8-C9845423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52" y="1688181"/>
                <a:ext cx="66449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AC52AC2-1AA6-2A4F-539E-0E016BE76CB7}"/>
              </a:ext>
            </a:extLst>
          </p:cNvPr>
          <p:cNvSpPr/>
          <p:nvPr/>
        </p:nvSpPr>
        <p:spPr>
          <a:xfrm>
            <a:off x="1700709" y="2432979"/>
            <a:ext cx="732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全部库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D4E26B-BFF1-1A2A-DF58-BB6B3218BC1B}"/>
              </a:ext>
            </a:extLst>
          </p:cNvPr>
          <p:cNvSpPr/>
          <p:nvPr/>
        </p:nvSpPr>
        <p:spPr>
          <a:xfrm>
            <a:off x="1704209" y="3008083"/>
            <a:ext cx="725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设备库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9678DA-BE27-576B-9621-59698179C3B2}"/>
              </a:ext>
            </a:extLst>
          </p:cNvPr>
          <p:cNvSpPr/>
          <p:nvPr/>
        </p:nvSpPr>
        <p:spPr>
          <a:xfrm>
            <a:off x="1704209" y="2720531"/>
            <a:ext cx="725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材料库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3B2359-4507-9641-E149-3EF153DB93AE}"/>
              </a:ext>
            </a:extLst>
          </p:cNvPr>
          <p:cNvSpPr/>
          <p:nvPr/>
        </p:nvSpPr>
        <p:spPr>
          <a:xfrm>
            <a:off x="1704209" y="3583187"/>
            <a:ext cx="725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程序库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5E969D-D69E-584B-AAF4-F068145EC46C}"/>
              </a:ext>
            </a:extLst>
          </p:cNvPr>
          <p:cNvSpPr/>
          <p:nvPr/>
        </p:nvSpPr>
        <p:spPr>
          <a:xfrm>
            <a:off x="1704209" y="3870741"/>
            <a:ext cx="725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模型库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3FEAE20-40B6-3351-9890-0972BDA4E41F}"/>
              </a:ext>
            </a:extLst>
          </p:cNvPr>
          <p:cNvSpPr>
            <a:spLocks/>
          </p:cNvSpPr>
          <p:nvPr/>
        </p:nvSpPr>
        <p:spPr>
          <a:xfrm>
            <a:off x="1419343" y="2466762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7C96A-DDA6-8C45-1C6A-0593EE024C19}"/>
              </a:ext>
            </a:extLst>
          </p:cNvPr>
          <p:cNvSpPr>
            <a:spLocks/>
          </p:cNvSpPr>
          <p:nvPr/>
        </p:nvSpPr>
        <p:spPr>
          <a:xfrm>
            <a:off x="1419343" y="2753342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06C0DBB-3D31-5440-5964-629124342DCE}"/>
              </a:ext>
            </a:extLst>
          </p:cNvPr>
          <p:cNvSpPr>
            <a:spLocks/>
          </p:cNvSpPr>
          <p:nvPr/>
        </p:nvSpPr>
        <p:spPr>
          <a:xfrm>
            <a:off x="1419343" y="3039922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8F670EA-8F5E-B25F-8AA8-A45296A10449}"/>
              </a:ext>
            </a:extLst>
          </p:cNvPr>
          <p:cNvSpPr>
            <a:spLocks/>
          </p:cNvSpPr>
          <p:nvPr/>
        </p:nvSpPr>
        <p:spPr>
          <a:xfrm>
            <a:off x="1419343" y="3613082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71C3C72-6FF1-5B2E-0FF7-766F4357CB3B}"/>
              </a:ext>
            </a:extLst>
          </p:cNvPr>
          <p:cNvSpPr>
            <a:spLocks/>
          </p:cNvSpPr>
          <p:nvPr/>
        </p:nvSpPr>
        <p:spPr>
          <a:xfrm>
            <a:off x="1419343" y="3899661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22BB827-7166-1401-10AE-B7F22640ECC4}"/>
              </a:ext>
            </a:extLst>
          </p:cNvPr>
          <p:cNvSpPr/>
          <p:nvPr/>
        </p:nvSpPr>
        <p:spPr>
          <a:xfrm>
            <a:off x="2622018" y="2504993"/>
            <a:ext cx="1576058" cy="157466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A0352ED-9566-0581-F716-AB3024DA1C1D}"/>
              </a:ext>
            </a:extLst>
          </p:cNvPr>
          <p:cNvSpPr/>
          <p:nvPr/>
        </p:nvSpPr>
        <p:spPr>
          <a:xfrm>
            <a:off x="4045676" y="2504992"/>
            <a:ext cx="152400" cy="157466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EE19325F-B09C-88CD-5EB2-78E3DC943126}"/>
              </a:ext>
            </a:extLst>
          </p:cNvPr>
          <p:cNvSpPr/>
          <p:nvPr/>
        </p:nvSpPr>
        <p:spPr>
          <a:xfrm>
            <a:off x="4079543" y="2588048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>
            <a:extLst>
              <a:ext uri="{FF2B5EF4-FFF2-40B4-BE49-F238E27FC236}">
                <a16:creationId xmlns:a16="http://schemas.microsoft.com/office/drawing/2014/main" id="{7FF046BC-038D-7FA9-9F95-CE344F34C7BE}"/>
              </a:ext>
            </a:extLst>
          </p:cNvPr>
          <p:cNvSpPr/>
          <p:nvPr/>
        </p:nvSpPr>
        <p:spPr>
          <a:xfrm rot="10800000">
            <a:off x="4078152" y="3931896"/>
            <a:ext cx="84666" cy="84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F59364-541A-29C9-2A27-4E01FA0189C9}"/>
              </a:ext>
            </a:extLst>
          </p:cNvPr>
          <p:cNvSpPr/>
          <p:nvPr/>
        </p:nvSpPr>
        <p:spPr>
          <a:xfrm>
            <a:off x="2658359" y="2374265"/>
            <a:ext cx="725623" cy="247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项目库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29D532-AFF4-3695-1310-AC994C73A12F}"/>
              </a:ext>
            </a:extLst>
          </p:cNvPr>
          <p:cNvSpPr/>
          <p:nvPr/>
        </p:nvSpPr>
        <p:spPr>
          <a:xfrm>
            <a:off x="2658359" y="2649990"/>
            <a:ext cx="732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zh-CN" altLang="en-US" sz="1100">
                <a:solidFill>
                  <a:schemeClr val="tx1"/>
                </a:solidFill>
              </a:rPr>
              <a:t>项目</a:t>
            </a:r>
            <a:r>
              <a:rPr lang="en-US" altLang="zh-CN" sz="1100">
                <a:solidFill>
                  <a:schemeClr val="tx1"/>
                </a:solidFill>
              </a:rPr>
              <a:t>1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B18F64F-1594-896A-C498-4A4FED2E4402}"/>
              </a:ext>
            </a:extLst>
          </p:cNvPr>
          <p:cNvSpPr/>
          <p:nvPr/>
        </p:nvSpPr>
        <p:spPr>
          <a:xfrm>
            <a:off x="2658359" y="2883334"/>
            <a:ext cx="732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zh-CN" altLang="en-US" sz="1100">
                <a:solidFill>
                  <a:schemeClr val="tx1"/>
                </a:solidFill>
              </a:rPr>
              <a:t>项目</a:t>
            </a:r>
            <a:r>
              <a:rPr lang="en-US" altLang="zh-CN" sz="1100">
                <a:solidFill>
                  <a:schemeClr val="tx1"/>
                </a:solidFill>
              </a:rPr>
              <a:t>2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5CF94A5-7E58-1753-DE3E-7F21E2C01779}"/>
              </a:ext>
            </a:extLst>
          </p:cNvPr>
          <p:cNvSpPr/>
          <p:nvPr/>
        </p:nvSpPr>
        <p:spPr>
          <a:xfrm>
            <a:off x="2658359" y="3116678"/>
            <a:ext cx="725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solidFill>
                  <a:schemeClr val="tx1"/>
                </a:solidFill>
                <a:sym typeface="Wingdings" panose="05000000000000000000" pitchFamily="2" charset="2"/>
              </a:rPr>
              <a:t></a:t>
            </a:r>
            <a:r>
              <a:rPr lang="zh-CN" altLang="en-US" sz="1100">
                <a:solidFill>
                  <a:schemeClr val="tx1"/>
                </a:solidFill>
              </a:rPr>
              <a:t>项目</a:t>
            </a:r>
            <a:r>
              <a:rPr lang="en-US" altLang="zh-CN" sz="1100">
                <a:solidFill>
                  <a:schemeClr val="tx1"/>
                </a:solidFill>
              </a:rPr>
              <a:t>3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388F968-48CC-6B2D-77A8-4E6875779D6D}"/>
              </a:ext>
            </a:extLst>
          </p:cNvPr>
          <p:cNvSpPr/>
          <p:nvPr/>
        </p:nvSpPr>
        <p:spPr>
          <a:xfrm>
            <a:off x="1312382" y="4504798"/>
            <a:ext cx="2252084" cy="2475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E53FE81-C0F4-646D-9A24-DD7BA2353ACD}"/>
              </a:ext>
            </a:extLst>
          </p:cNvPr>
          <p:cNvSpPr txBox="1"/>
          <p:nvPr/>
        </p:nvSpPr>
        <p:spPr>
          <a:xfrm>
            <a:off x="1252160" y="4224987"/>
            <a:ext cx="93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保存路径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20B692A-6960-0076-92D1-2A358F78B51D}"/>
              </a:ext>
            </a:extLst>
          </p:cNvPr>
          <p:cNvSpPr/>
          <p:nvPr/>
        </p:nvSpPr>
        <p:spPr>
          <a:xfrm>
            <a:off x="3662541" y="4504798"/>
            <a:ext cx="535535" cy="2475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浏览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3B4B054-7F12-445C-F7A9-0EA88C5255A6}"/>
              </a:ext>
            </a:extLst>
          </p:cNvPr>
          <p:cNvSpPr/>
          <p:nvPr/>
        </p:nvSpPr>
        <p:spPr>
          <a:xfrm>
            <a:off x="2005191" y="4969844"/>
            <a:ext cx="535535" cy="2475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2EA3FE9-3C78-781F-8881-A46C2034FBA6}"/>
              </a:ext>
            </a:extLst>
          </p:cNvPr>
          <p:cNvSpPr/>
          <p:nvPr/>
        </p:nvSpPr>
        <p:spPr>
          <a:xfrm>
            <a:off x="2959807" y="4974095"/>
            <a:ext cx="535535" cy="2475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DA42F5D-4F40-C6F8-A1DF-59C28368459B}"/>
              </a:ext>
            </a:extLst>
          </p:cNvPr>
          <p:cNvSpPr txBox="1"/>
          <p:nvPr/>
        </p:nvSpPr>
        <p:spPr>
          <a:xfrm>
            <a:off x="1850663" y="1174295"/>
            <a:ext cx="20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数据库另存对话框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7BFBBB3-EEF3-200D-DFC6-E23EBE5DBF82}"/>
              </a:ext>
            </a:extLst>
          </p:cNvPr>
          <p:cNvSpPr txBox="1"/>
          <p:nvPr/>
        </p:nvSpPr>
        <p:spPr>
          <a:xfrm>
            <a:off x="570768" y="5696533"/>
            <a:ext cx="4900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可灵活选择另存的数据库内容。一般是，保存全部材料</a:t>
            </a:r>
            <a:r>
              <a:rPr lang="en-US" altLang="zh-CN" sz="1600"/>
              <a:t>/</a:t>
            </a:r>
            <a:r>
              <a:rPr lang="zh-CN" altLang="en-US" sz="1600"/>
              <a:t>设备</a:t>
            </a:r>
            <a:r>
              <a:rPr lang="en-US" altLang="zh-CN" sz="1600"/>
              <a:t>/</a:t>
            </a:r>
            <a:r>
              <a:rPr lang="zh-CN" altLang="en-US" sz="1600"/>
              <a:t>工艺</a:t>
            </a:r>
            <a:r>
              <a:rPr lang="en-US" altLang="zh-CN" sz="1600"/>
              <a:t>/</a:t>
            </a:r>
            <a:r>
              <a:rPr lang="zh-CN" altLang="en-US" sz="1600"/>
              <a:t>程序</a:t>
            </a:r>
            <a:r>
              <a:rPr lang="en-US" altLang="zh-CN" sz="1600"/>
              <a:t>/</a:t>
            </a:r>
            <a:r>
              <a:rPr lang="zh-CN" altLang="en-US" sz="1600"/>
              <a:t>模型库，保存个别项目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8C48A4A-FAD6-CF48-2977-A573AD32AE2E}"/>
              </a:ext>
            </a:extLst>
          </p:cNvPr>
          <p:cNvSpPr/>
          <p:nvPr/>
        </p:nvSpPr>
        <p:spPr>
          <a:xfrm>
            <a:off x="1704209" y="3295635"/>
            <a:ext cx="725623" cy="247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工艺库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964D4C0C-7944-C505-7039-483A7E0DCB96}"/>
              </a:ext>
            </a:extLst>
          </p:cNvPr>
          <p:cNvSpPr>
            <a:spLocks/>
          </p:cNvSpPr>
          <p:nvPr/>
        </p:nvSpPr>
        <p:spPr>
          <a:xfrm>
            <a:off x="1419343" y="3326502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89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软件界面总体布局（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3.1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5660837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6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2850D22-3B51-ED19-1A69-9763DF8ABC36}"/>
              </a:ext>
            </a:extLst>
          </p:cNvPr>
          <p:cNvSpPr txBox="1"/>
          <p:nvPr/>
        </p:nvSpPr>
        <p:spPr>
          <a:xfrm>
            <a:off x="509923" y="990206"/>
            <a:ext cx="1910988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材料</a:t>
            </a:r>
            <a:r>
              <a:rPr lang="en-US" altLang="zh-CN"/>
              <a:t>/</a:t>
            </a:r>
            <a:r>
              <a:rPr lang="zh-CN" altLang="en-US"/>
              <a:t>设备</a:t>
            </a:r>
            <a:r>
              <a:rPr lang="en-US" altLang="zh-CN"/>
              <a:t>/</a:t>
            </a:r>
            <a:r>
              <a:rPr lang="zh-CN" altLang="en-US"/>
              <a:t>工艺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CE8D863-4261-5806-5D10-EE7B28E3D249}"/>
              </a:ext>
            </a:extLst>
          </p:cNvPr>
          <p:cNvSpPr txBox="1"/>
          <p:nvPr/>
        </p:nvSpPr>
        <p:spPr>
          <a:xfrm>
            <a:off x="2135758" y="1531521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打开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B3231A7-A12B-203D-A7A7-F06E178D3DBE}"/>
              </a:ext>
            </a:extLst>
          </p:cNvPr>
          <p:cNvCxnSpPr>
            <a:cxnSpLocks/>
            <a:stCxn id="66" idx="2"/>
            <a:endCxn id="67" idx="1"/>
          </p:cNvCxnSpPr>
          <p:nvPr/>
        </p:nvCxnSpPr>
        <p:spPr>
          <a:xfrm rot="16200000" flipH="1">
            <a:off x="1622263" y="1202691"/>
            <a:ext cx="356649" cy="67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43FC99D-B48C-BBFC-CB05-76B318625C29}"/>
              </a:ext>
            </a:extLst>
          </p:cNvPr>
          <p:cNvSpPr txBox="1"/>
          <p:nvPr/>
        </p:nvSpPr>
        <p:spPr>
          <a:xfrm>
            <a:off x="2135758" y="2082894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刷新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868BE956-BDAE-D8E5-574D-251ED3E6C546}"/>
              </a:ext>
            </a:extLst>
          </p:cNvPr>
          <p:cNvCxnSpPr>
            <a:cxnSpLocks/>
            <a:stCxn id="66" idx="2"/>
            <a:endCxn id="69" idx="1"/>
          </p:cNvCxnSpPr>
          <p:nvPr/>
        </p:nvCxnSpPr>
        <p:spPr>
          <a:xfrm rot="16200000" flipH="1">
            <a:off x="1346576" y="1478378"/>
            <a:ext cx="908022" cy="670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7C803BB-AD0F-3A59-2743-4B2938F08365}"/>
              </a:ext>
            </a:extLst>
          </p:cNvPr>
          <p:cNvSpPr txBox="1"/>
          <p:nvPr/>
        </p:nvSpPr>
        <p:spPr>
          <a:xfrm>
            <a:off x="3932511" y="1562299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打开材料</a:t>
            </a:r>
            <a:r>
              <a:rPr lang="en-US" altLang="zh-CN" sz="1400"/>
              <a:t>/</a:t>
            </a:r>
            <a:r>
              <a:rPr lang="zh-CN" altLang="en-US" sz="1400"/>
              <a:t>设备</a:t>
            </a:r>
            <a:r>
              <a:rPr lang="en-US" altLang="zh-CN" sz="1400"/>
              <a:t>/</a:t>
            </a:r>
            <a:r>
              <a:rPr lang="zh-CN" altLang="en-US" sz="1400"/>
              <a:t>工艺库所在文件夹</a:t>
            </a:r>
            <a:endParaRPr lang="en-US" altLang="zh-CN" sz="14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2F48674-6E9F-EF98-AE11-3E63775EBAF9}"/>
              </a:ext>
            </a:extLst>
          </p:cNvPr>
          <p:cNvSpPr txBox="1"/>
          <p:nvPr/>
        </p:nvSpPr>
        <p:spPr>
          <a:xfrm>
            <a:off x="3932511" y="2113672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刷新材料</a:t>
            </a:r>
            <a:r>
              <a:rPr lang="en-US" altLang="zh-CN" sz="1400"/>
              <a:t>/</a:t>
            </a:r>
            <a:r>
              <a:rPr lang="zh-CN" altLang="en-US" sz="1400"/>
              <a:t>设备</a:t>
            </a:r>
            <a:r>
              <a:rPr lang="en-US" altLang="zh-CN" sz="1400"/>
              <a:t>/</a:t>
            </a:r>
            <a:r>
              <a:rPr lang="zh-CN" altLang="en-US" sz="1400"/>
              <a:t>工艺库的导引树显示，与数据库同步</a:t>
            </a:r>
            <a:endParaRPr lang="en-US" altLang="zh-CN" sz="140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64DEA50-3070-2123-399A-BB99DFE726CD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3826992" y="1716187"/>
            <a:ext cx="10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6821C76-7B5A-F3C5-8195-C90CFA92A016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3826992" y="2267560"/>
            <a:ext cx="10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4E12081-3553-DBDB-3710-501CF00C8E8B}"/>
              </a:ext>
            </a:extLst>
          </p:cNvPr>
          <p:cNvSpPr txBox="1"/>
          <p:nvPr/>
        </p:nvSpPr>
        <p:spPr>
          <a:xfrm>
            <a:off x="509923" y="2887274"/>
            <a:ext cx="1937294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程序</a:t>
            </a:r>
            <a:r>
              <a:rPr lang="en-US" altLang="zh-CN"/>
              <a:t>/</a:t>
            </a:r>
            <a:r>
              <a:rPr lang="zh-CN" altLang="en-US"/>
              <a:t>模型</a:t>
            </a:r>
            <a:r>
              <a:rPr lang="en-US" altLang="zh-CN"/>
              <a:t>/</a:t>
            </a:r>
            <a:r>
              <a:rPr lang="zh-CN" altLang="en-US"/>
              <a:t>项目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DAE27F-51B5-C464-F12E-E94104E4F1F4}"/>
              </a:ext>
            </a:extLst>
          </p:cNvPr>
          <p:cNvSpPr txBox="1"/>
          <p:nvPr/>
        </p:nvSpPr>
        <p:spPr>
          <a:xfrm>
            <a:off x="2135758" y="3398222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打开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6A20FE6-6B7D-15AD-6DD6-7F81D9543371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 rot="16200000" flipH="1">
            <a:off x="1644023" y="3091153"/>
            <a:ext cx="326282" cy="6571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13CA363-0BA6-F6D9-4B3B-59306BF6A26E}"/>
              </a:ext>
            </a:extLst>
          </p:cNvPr>
          <p:cNvSpPr txBox="1"/>
          <p:nvPr/>
        </p:nvSpPr>
        <p:spPr>
          <a:xfrm>
            <a:off x="2135758" y="3949595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刷新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2A61CBCB-2326-929C-0DFE-CA4383CC602F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1368337" y="3366839"/>
            <a:ext cx="877655" cy="6571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A9ED437-2E06-4A7B-6DAF-0B0802EAC4F7}"/>
              </a:ext>
            </a:extLst>
          </p:cNvPr>
          <p:cNvSpPr txBox="1"/>
          <p:nvPr/>
        </p:nvSpPr>
        <p:spPr>
          <a:xfrm>
            <a:off x="3932511" y="3429000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打开程序</a:t>
            </a:r>
            <a:r>
              <a:rPr lang="en-US" altLang="zh-CN" sz="1400"/>
              <a:t>/</a:t>
            </a:r>
            <a:r>
              <a:rPr lang="zh-CN" altLang="en-US" sz="1400"/>
              <a:t>模型</a:t>
            </a:r>
            <a:r>
              <a:rPr lang="en-US" altLang="zh-CN" sz="1400"/>
              <a:t>/</a:t>
            </a:r>
            <a:r>
              <a:rPr lang="zh-CN" altLang="en-US" sz="1400"/>
              <a:t>项目库所在文件夹</a:t>
            </a:r>
            <a:endParaRPr lang="en-US" altLang="zh-CN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26552C-1F4F-D348-4825-E0C9F56E8A4A}"/>
              </a:ext>
            </a:extLst>
          </p:cNvPr>
          <p:cNvSpPr txBox="1"/>
          <p:nvPr/>
        </p:nvSpPr>
        <p:spPr>
          <a:xfrm>
            <a:off x="3932511" y="3980373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刷新程序</a:t>
            </a:r>
            <a:r>
              <a:rPr lang="en-US" altLang="zh-CN" sz="1400"/>
              <a:t>/</a:t>
            </a:r>
            <a:r>
              <a:rPr lang="zh-CN" altLang="en-US" sz="1400"/>
              <a:t>模型</a:t>
            </a:r>
            <a:r>
              <a:rPr lang="en-US" altLang="zh-CN" sz="1400"/>
              <a:t>/</a:t>
            </a:r>
            <a:r>
              <a:rPr lang="zh-CN" altLang="en-US" sz="1400"/>
              <a:t>项目库的导引树，与数据库同步</a:t>
            </a:r>
            <a:endParaRPr lang="en-US" altLang="zh-CN" sz="14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28F4FE-4228-FF13-6EB6-1B1D5CC0BBCA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826992" y="3582888"/>
            <a:ext cx="10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D00D2F-9ECF-D9EF-2002-FD72646CA286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3826992" y="4134261"/>
            <a:ext cx="1055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D4E9D55-E38F-B50F-A30C-6C1F917D45E0}"/>
              </a:ext>
            </a:extLst>
          </p:cNvPr>
          <p:cNvSpPr txBox="1"/>
          <p:nvPr/>
        </p:nvSpPr>
        <p:spPr>
          <a:xfrm>
            <a:off x="2135758" y="4500967"/>
            <a:ext cx="1691234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筛选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4A17F35-31D6-16F3-62CC-0BC1BA776DAB}"/>
              </a:ext>
            </a:extLst>
          </p:cNvPr>
          <p:cNvCxnSpPr>
            <a:cxnSpLocks/>
            <a:stCxn id="28" idx="2"/>
            <a:endCxn id="37" idx="1"/>
          </p:cNvCxnSpPr>
          <p:nvPr/>
        </p:nvCxnSpPr>
        <p:spPr>
          <a:xfrm rot="16200000" flipH="1">
            <a:off x="1092651" y="3642525"/>
            <a:ext cx="1429027" cy="6571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1EDECCA-AB73-4FBA-61C9-94E940FA8729}"/>
              </a:ext>
            </a:extLst>
          </p:cNvPr>
          <p:cNvSpPr txBox="1"/>
          <p:nvPr/>
        </p:nvSpPr>
        <p:spPr>
          <a:xfrm>
            <a:off x="3932511" y="4531746"/>
            <a:ext cx="7030038" cy="3077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显示程序</a:t>
            </a:r>
            <a:r>
              <a:rPr lang="en-US" altLang="zh-CN" sz="1400"/>
              <a:t>/</a:t>
            </a:r>
            <a:r>
              <a:rPr lang="zh-CN" altLang="en-US" sz="1400"/>
              <a:t>模型</a:t>
            </a:r>
            <a:r>
              <a:rPr lang="en-US" altLang="zh-CN" sz="1400"/>
              <a:t>/</a:t>
            </a:r>
            <a:r>
              <a:rPr lang="zh-CN" altLang="en-US" sz="1400"/>
              <a:t>项目库中的条目，按照关键字筛选</a:t>
            </a:r>
            <a:endParaRPr lang="en-US" altLang="zh-CN" sz="140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FA8316E-632A-08DA-FD61-9E2D7986F071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>
            <a:off x="3826992" y="4685633"/>
            <a:ext cx="10551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326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766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软件界面总体布局（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3.2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筛选程序对话框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7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4094D4-6AF0-F380-4FC1-6B098DB829C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7295142"/>
              </p:ext>
            </p:extLst>
          </p:nvPr>
        </p:nvGraphicFramePr>
        <p:xfrm>
          <a:off x="843887" y="2721168"/>
          <a:ext cx="10566707" cy="207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3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14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83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道数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激光功率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熔覆速度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mm/s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光斑电压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送粉转速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(r/min)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偏移距离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(mm)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L1P1-2000-5-3V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单道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L1P3-2100-6-4V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单层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2100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L3P5-2200-7-5V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多层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2200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8FCE1A87-8598-7408-1970-521FDE69EA64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47E05-71AC-9045-3786-6AB782DFD932}"/>
              </a:ext>
            </a:extLst>
          </p:cNvPr>
          <p:cNvSpPr/>
          <p:nvPr/>
        </p:nvSpPr>
        <p:spPr>
          <a:xfrm>
            <a:off x="551730" y="1404711"/>
            <a:ext cx="11151024" cy="4028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AEBE38-DA05-6C29-A59D-8EF53B843D63}"/>
              </a:ext>
            </a:extLst>
          </p:cNvPr>
          <p:cNvSpPr/>
          <p:nvPr/>
        </p:nvSpPr>
        <p:spPr>
          <a:xfrm>
            <a:off x="4566077" y="4909055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打开程序文件夹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B81864-5613-AA1B-2F01-D8F070C011BD}"/>
              </a:ext>
            </a:extLst>
          </p:cNvPr>
          <p:cNvGrpSpPr/>
          <p:nvPr/>
        </p:nvGrpSpPr>
        <p:grpSpPr>
          <a:xfrm>
            <a:off x="664473" y="1580264"/>
            <a:ext cx="2289863" cy="247567"/>
            <a:chOff x="1424397" y="1579296"/>
            <a:chExt cx="2289863" cy="2475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DF3E4B-0ABE-209F-8EDC-F803DE1ACDED}"/>
                </a:ext>
              </a:extLst>
            </p:cNvPr>
            <p:cNvSpPr/>
            <p:nvPr/>
          </p:nvSpPr>
          <p:spPr>
            <a:xfrm>
              <a:off x="1424397" y="1579296"/>
              <a:ext cx="551724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FFFB45-4428-2ADD-7319-73C8D5C19252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CD8FF9E-5CE2-E442-15BD-4F2862BE2E0B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A7EBBF-E229-B31E-C450-9ECD4A3AE3BF}"/>
              </a:ext>
            </a:extLst>
          </p:cNvPr>
          <p:cNvGrpSpPr/>
          <p:nvPr/>
        </p:nvGrpSpPr>
        <p:grpSpPr>
          <a:xfrm>
            <a:off x="7734679" y="1580263"/>
            <a:ext cx="2289863" cy="247568"/>
            <a:chOff x="1117601" y="1959355"/>
            <a:chExt cx="2289863" cy="24756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AAC959-A5CF-ED45-1903-B71DD2E4C51E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D78BB8-A255-06A7-CCE1-06D02BFF7FB5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AEE6F52-EC06-AC85-478A-42CBEA089AC8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73F5B88-7EBE-7837-4031-8EFA4C4B8A9C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0950438-3E0A-6D60-B446-7969FED683F3}"/>
              </a:ext>
            </a:extLst>
          </p:cNvPr>
          <p:cNvGrpSpPr/>
          <p:nvPr/>
        </p:nvGrpSpPr>
        <p:grpSpPr>
          <a:xfrm>
            <a:off x="5452243" y="1578088"/>
            <a:ext cx="2070241" cy="251918"/>
            <a:chOff x="6317572" y="1577265"/>
            <a:chExt cx="2070241" cy="25191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BE5876-86D0-CEE8-8CED-AB83911E8AE3}"/>
                </a:ext>
              </a:extLst>
            </p:cNvPr>
            <p:cNvSpPr/>
            <p:nvPr/>
          </p:nvSpPr>
          <p:spPr>
            <a:xfrm>
              <a:off x="6317572" y="1577265"/>
              <a:ext cx="732623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层数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009B92B-0C4B-AE30-924A-DA04A341EE77}"/>
                </a:ext>
              </a:extLst>
            </p:cNvPr>
            <p:cNvSpPr/>
            <p:nvPr/>
          </p:nvSpPr>
          <p:spPr>
            <a:xfrm>
              <a:off x="6965671" y="158161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CE2846-A1B2-1A9C-4C14-00AD9A9620FB}"/>
                </a:ext>
              </a:extLst>
            </p:cNvPr>
            <p:cNvSpPr/>
            <p:nvPr/>
          </p:nvSpPr>
          <p:spPr>
            <a:xfrm>
              <a:off x="7802655" y="158161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EF1DBD3-C040-DE78-D412-8FBD8D3EBEA9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 flipV="1">
              <a:off x="7550829" y="170539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2D8064-A459-3790-6C03-A57117EF521E}"/>
              </a:ext>
            </a:extLst>
          </p:cNvPr>
          <p:cNvGrpSpPr/>
          <p:nvPr/>
        </p:nvGrpSpPr>
        <p:grpSpPr>
          <a:xfrm>
            <a:off x="3166531" y="1580232"/>
            <a:ext cx="2073517" cy="247630"/>
            <a:chOff x="3752027" y="1581615"/>
            <a:chExt cx="2073517" cy="24763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8A71E21-BDBA-1F17-399F-0766F9D22324}"/>
                </a:ext>
              </a:extLst>
            </p:cNvPr>
            <p:cNvSpPr/>
            <p:nvPr/>
          </p:nvSpPr>
          <p:spPr>
            <a:xfrm>
              <a:off x="3752027" y="1581678"/>
              <a:ext cx="732623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道数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60BFD61-07ED-7A8F-7625-8082DAB7D020}"/>
                </a:ext>
              </a:extLst>
            </p:cNvPr>
            <p:cNvSpPr/>
            <p:nvPr/>
          </p:nvSpPr>
          <p:spPr>
            <a:xfrm>
              <a:off x="4403402" y="158161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最小值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896157B-19E2-0A2F-BDAC-A7BEB921464B}"/>
                </a:ext>
              </a:extLst>
            </p:cNvPr>
            <p:cNvSpPr/>
            <p:nvPr/>
          </p:nvSpPr>
          <p:spPr>
            <a:xfrm>
              <a:off x="5240386" y="158161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olidFill>
                    <a:schemeClr val="tx1"/>
                  </a:solidFill>
                </a:rPr>
                <a:t>最大值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6721AB7-DACA-BBE8-8F52-126DF58DBFF4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4988560" y="170539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59DFEC-79F0-2A6D-38C7-78CE736C8543}"/>
              </a:ext>
            </a:extLst>
          </p:cNvPr>
          <p:cNvGrpSpPr/>
          <p:nvPr/>
        </p:nvGrpSpPr>
        <p:grpSpPr>
          <a:xfrm>
            <a:off x="665148" y="2038930"/>
            <a:ext cx="2289863" cy="247568"/>
            <a:chOff x="1117601" y="1959355"/>
            <a:chExt cx="2289863" cy="24756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FB10650-12DB-B41C-AB36-29ACF92A292F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BF5AA9C-2A6B-DB5B-A1D0-766D39B4EA33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5EF4C35-D3EC-65EE-98A9-B3A600A44F3F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A19FCC-DC32-F509-0E80-ACB0FA81BCF6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C3DE916-C86B-AFE3-ECE5-FCD7729E4D9F}"/>
              </a:ext>
            </a:extLst>
          </p:cNvPr>
          <p:cNvGrpSpPr/>
          <p:nvPr/>
        </p:nvGrpSpPr>
        <p:grpSpPr>
          <a:xfrm>
            <a:off x="3022985" y="2038930"/>
            <a:ext cx="2289863" cy="247568"/>
            <a:chOff x="1117601" y="1959355"/>
            <a:chExt cx="2289863" cy="247568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8520447-0A1D-1825-5F1D-FFC4B4872EF4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光斑电压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297CC3-8E91-CC41-B3D2-AF78D2FB1C09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97DE91-D984-78C8-543B-9E525556543A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E26C2A4-ADAB-F668-767C-4D743DE9C2B1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72616D-9173-26CD-2C12-798FDC752A73}"/>
              </a:ext>
            </a:extLst>
          </p:cNvPr>
          <p:cNvGrpSpPr/>
          <p:nvPr/>
        </p:nvGrpSpPr>
        <p:grpSpPr>
          <a:xfrm>
            <a:off x="5380822" y="2038930"/>
            <a:ext cx="2289863" cy="247568"/>
            <a:chOff x="1117601" y="1959355"/>
            <a:chExt cx="2289863" cy="24756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572A024-778C-F862-1C2F-F34A0397C22E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送粉转速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CBA960B-AF9C-2F31-FF8A-9A1D675DAD98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7423EB3-ADD6-2BBE-AA1F-ADC8501D90A4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87FE717-C9ED-6E0C-23FB-22737F33C716}"/>
                </a:ext>
              </a:extLst>
            </p:cNvPr>
            <p:cNvCxnSpPr>
              <a:stCxn id="43" idx="3"/>
              <a:endCxn id="44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29DD8A2-D98E-03B8-A094-876CE69D7D11}"/>
              </a:ext>
            </a:extLst>
          </p:cNvPr>
          <p:cNvGrpSpPr/>
          <p:nvPr/>
        </p:nvGrpSpPr>
        <p:grpSpPr>
          <a:xfrm>
            <a:off x="7738659" y="2038930"/>
            <a:ext cx="2289863" cy="247568"/>
            <a:chOff x="1117601" y="1959355"/>
            <a:chExt cx="2289863" cy="24756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1406D86-4282-8DA5-9F67-B12682F6BA46}"/>
                </a:ext>
              </a:extLst>
            </p:cNvPr>
            <p:cNvSpPr/>
            <p:nvPr/>
          </p:nvSpPr>
          <p:spPr>
            <a:xfrm>
              <a:off x="1117601" y="1959419"/>
              <a:ext cx="948970" cy="247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偏移距离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F730D8D-CE45-2094-35E5-EA2884EC03B6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C6CE31C-4430-530B-4711-4E4A4D1F5623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67528DD-70B3-EA1D-3390-4B8E9DB68B3D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F2AA405-47E8-DBF1-2DBD-AB392C0BA18B}"/>
              </a:ext>
            </a:extLst>
          </p:cNvPr>
          <p:cNvSpPr/>
          <p:nvPr/>
        </p:nvSpPr>
        <p:spPr>
          <a:xfrm>
            <a:off x="10562152" y="1784833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B1554C5-6375-D3A2-ECE3-9FCFCB4742E6}"/>
              </a:ext>
            </a:extLst>
          </p:cNvPr>
          <p:cNvSpPr txBox="1"/>
          <p:nvPr/>
        </p:nvSpPr>
        <p:spPr>
          <a:xfrm>
            <a:off x="843887" y="5833411"/>
            <a:ext cx="5680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程序命名：层数</a:t>
            </a:r>
            <a:r>
              <a:rPr lang="en-US" altLang="zh-CN" sz="1600"/>
              <a:t>-</a:t>
            </a:r>
            <a:r>
              <a:rPr lang="zh-CN" altLang="en-US" sz="1600"/>
              <a:t>道数</a:t>
            </a:r>
            <a:r>
              <a:rPr lang="en-US" altLang="zh-CN" sz="1600"/>
              <a:t>-</a:t>
            </a:r>
            <a:r>
              <a:rPr lang="zh-CN" altLang="en-US" sz="1600"/>
              <a:t>功率</a:t>
            </a:r>
            <a:r>
              <a:rPr lang="en-US" altLang="zh-CN" sz="1600"/>
              <a:t>-</a:t>
            </a:r>
            <a:r>
              <a:rPr lang="zh-CN" altLang="en-US" sz="1600"/>
              <a:t>熔覆速度</a:t>
            </a:r>
            <a:r>
              <a:rPr lang="en-US" altLang="zh-CN" sz="1600"/>
              <a:t>-</a:t>
            </a:r>
            <a:r>
              <a:rPr lang="zh-CN" altLang="en-US" sz="1600"/>
              <a:t>光斑电压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可单或多选程序，直接打开一个或多个程序所在文件夹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/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5E1DBB1-3CA8-C383-1A2B-52510D2A8582}"/>
              </a:ext>
            </a:extLst>
          </p:cNvPr>
          <p:cNvSpPr/>
          <p:nvPr/>
        </p:nvSpPr>
        <p:spPr>
          <a:xfrm>
            <a:off x="6604492" y="4904018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程序导入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71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200" y="200680"/>
            <a:ext cx="766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软件界面总体布局（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3.3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筛选模型对话框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8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4094D4-6AF0-F380-4FC1-6B098DB829CF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2360378"/>
              </p:ext>
            </p:extLst>
          </p:nvPr>
        </p:nvGraphicFramePr>
        <p:xfrm>
          <a:off x="843887" y="2721168"/>
          <a:ext cx="10566711" cy="19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13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759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0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基板材料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激光功率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熔覆速度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mm/s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熔覆形式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初始条件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边界条件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8FCE1A87-8598-7408-1970-521FDE69EA64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247E05-71AC-9045-3786-6AB782DFD932}"/>
              </a:ext>
            </a:extLst>
          </p:cNvPr>
          <p:cNvSpPr/>
          <p:nvPr/>
        </p:nvSpPr>
        <p:spPr>
          <a:xfrm>
            <a:off x="551730" y="1404711"/>
            <a:ext cx="11151024" cy="4028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AEBE38-DA05-6C29-A59D-8EF53B843D63}"/>
              </a:ext>
            </a:extLst>
          </p:cNvPr>
          <p:cNvSpPr/>
          <p:nvPr/>
        </p:nvSpPr>
        <p:spPr>
          <a:xfrm>
            <a:off x="4062809" y="4833611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打开模型文件夹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6B81864-5613-AA1B-2F01-D8F070C011BD}"/>
              </a:ext>
            </a:extLst>
          </p:cNvPr>
          <p:cNvGrpSpPr/>
          <p:nvPr/>
        </p:nvGrpSpPr>
        <p:grpSpPr>
          <a:xfrm>
            <a:off x="664473" y="1580264"/>
            <a:ext cx="2289863" cy="247567"/>
            <a:chOff x="1424397" y="1579296"/>
            <a:chExt cx="2289863" cy="2475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DF3E4B-0ABE-209F-8EDC-F803DE1ACDED}"/>
                </a:ext>
              </a:extLst>
            </p:cNvPr>
            <p:cNvSpPr/>
            <p:nvPr/>
          </p:nvSpPr>
          <p:spPr>
            <a:xfrm>
              <a:off x="1424397" y="1579296"/>
              <a:ext cx="551724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FFFB45-4428-2ADD-7319-73C8D5C19252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9CD8FF9E-5CE2-E442-15BD-4F2862BE2E0B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F2AA405-47E8-DBF1-2DBD-AB392C0BA18B}"/>
              </a:ext>
            </a:extLst>
          </p:cNvPr>
          <p:cNvSpPr/>
          <p:nvPr/>
        </p:nvSpPr>
        <p:spPr>
          <a:xfrm>
            <a:off x="9626035" y="1767630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/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2A68EC9-B94C-BF66-C5BD-7F124F5B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A5F724E-C125-675D-F768-F06BDC94EAB8}"/>
              </a:ext>
            </a:extLst>
          </p:cNvPr>
          <p:cNvGrpSpPr/>
          <p:nvPr/>
        </p:nvGrpSpPr>
        <p:grpSpPr>
          <a:xfrm>
            <a:off x="3239146" y="1580202"/>
            <a:ext cx="2650028" cy="247505"/>
            <a:chOff x="1064232" y="1579296"/>
            <a:chExt cx="2650028" cy="2475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6C7AFB7-BAA9-584B-A20C-6459D28065F1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熔覆材料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1CDCF6-8B3D-7A4A-7F74-891A19FFBF08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8AEAA74A-B888-4777-58DF-799C7571013D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A307038-D2E5-7045-C6A9-14C2A4D09D14}"/>
              </a:ext>
            </a:extLst>
          </p:cNvPr>
          <p:cNvGrpSpPr/>
          <p:nvPr/>
        </p:nvGrpSpPr>
        <p:grpSpPr>
          <a:xfrm>
            <a:off x="6096000" y="1580201"/>
            <a:ext cx="2650028" cy="247505"/>
            <a:chOff x="1064232" y="1579296"/>
            <a:chExt cx="2650028" cy="24750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3E9B9FC-384E-940C-5215-780C222FE5B6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基板材料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9F07A1B-A729-68E4-C8B2-647A8F0D530A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A050CB0C-B6F1-FD2D-D241-A36C1F1F2979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5739493-51B5-5CE8-AC2B-F1A134D0AC86}"/>
              </a:ext>
            </a:extLst>
          </p:cNvPr>
          <p:cNvGrpSpPr/>
          <p:nvPr/>
        </p:nvGrpSpPr>
        <p:grpSpPr>
          <a:xfrm>
            <a:off x="6096000" y="2066279"/>
            <a:ext cx="2650028" cy="247505"/>
            <a:chOff x="1064232" y="1579296"/>
            <a:chExt cx="2650028" cy="24750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C70C421-450D-16C4-1E9E-4D23BFD8DC76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8090A26-8B9A-409F-84A1-70C7DDAB1D9F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EB94B35-C029-C63C-4007-5B23B84C0F0F}"/>
              </a:ext>
            </a:extLst>
          </p:cNvPr>
          <p:cNvGrpSpPr/>
          <p:nvPr/>
        </p:nvGrpSpPr>
        <p:grpSpPr>
          <a:xfrm>
            <a:off x="3239147" y="2065117"/>
            <a:ext cx="2650028" cy="247505"/>
            <a:chOff x="1064232" y="1579296"/>
            <a:chExt cx="2650028" cy="24750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52FCF10-2D9C-6B02-9EDF-AFC45E8AA63B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5A4A4B-EDA6-0928-C251-2D16627BEAEA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93F90922-1747-08C4-26F3-EFFA64635F0B}"/>
              </a:ext>
            </a:extLst>
          </p:cNvPr>
          <p:cNvSpPr txBox="1"/>
          <p:nvPr/>
        </p:nvSpPr>
        <p:spPr>
          <a:xfrm>
            <a:off x="843887" y="5833411"/>
            <a:ext cx="568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可单或多选模型，直接打开一个或多个模型所在文件夹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7E884CB-77CF-2175-DB97-A773BF53A222}"/>
              </a:ext>
            </a:extLst>
          </p:cNvPr>
          <p:cNvSpPr/>
          <p:nvPr/>
        </p:nvSpPr>
        <p:spPr>
          <a:xfrm>
            <a:off x="6351636" y="4833610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模型导入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56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089" y="2785808"/>
          <a:ext cx="10681142" cy="213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26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6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16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熔覆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基板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激光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功率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送粉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转速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光斑</a:t>
                      </a:r>
                      <a:endParaRPr lang="en-US" altLang="zh-CN" sz="1600" b="1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电压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熔池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监控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温度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监控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形貌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监控</a:t>
                      </a:r>
                      <a:endParaRPr lang="en-US" altLang="zh-CN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项目</a:t>
                      </a:r>
                      <a:r>
                        <a:rPr lang="en-US" altLang="zh-CN" sz="16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B257CDEB-5F9D-CED8-1F43-3879CF9B3B00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筛选项目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4799E9-AC8E-3D0E-F82E-2290D810D9CE}"/>
              </a:ext>
            </a:extLst>
          </p:cNvPr>
          <p:cNvSpPr/>
          <p:nvPr/>
        </p:nvSpPr>
        <p:spPr>
          <a:xfrm>
            <a:off x="551730" y="1404711"/>
            <a:ext cx="11151024" cy="4290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18667F-9D40-3BA9-2A7B-BDD41470F1BA}"/>
              </a:ext>
            </a:extLst>
          </p:cNvPr>
          <p:cNvSpPr/>
          <p:nvPr/>
        </p:nvSpPr>
        <p:spPr>
          <a:xfrm>
            <a:off x="5535015" y="5158114"/>
            <a:ext cx="1915804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打开项目文件夹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5C4C4E-3312-3F47-B964-35EC1FE0AF2D}"/>
              </a:ext>
            </a:extLst>
          </p:cNvPr>
          <p:cNvSpPr txBox="1"/>
          <p:nvPr/>
        </p:nvSpPr>
        <p:spPr>
          <a:xfrm>
            <a:off x="330200" y="200680"/>
            <a:ext cx="4334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项目筛选对话框（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3.4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796537-4636-2837-39B6-90264ED55442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416DBDF-A496-1F59-E348-DE5A379E9C5A}"/>
              </a:ext>
            </a:extLst>
          </p:cNvPr>
          <p:cNvSpPr/>
          <p:nvPr/>
        </p:nvSpPr>
        <p:spPr>
          <a:xfrm>
            <a:off x="3629648" y="5158114"/>
            <a:ext cx="1437939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打开项目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FFE66C2-2804-214D-C648-8FAC7E9E7E99}"/>
              </a:ext>
            </a:extLst>
          </p:cNvPr>
          <p:cNvGrpSpPr/>
          <p:nvPr/>
        </p:nvGrpSpPr>
        <p:grpSpPr>
          <a:xfrm>
            <a:off x="3210603" y="1553262"/>
            <a:ext cx="2289863" cy="256885"/>
            <a:chOff x="3148254" y="1547762"/>
            <a:chExt cx="2289863" cy="2568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24A404-61BF-C0E6-ACC8-882D4107C9D1}"/>
                </a:ext>
              </a:extLst>
            </p:cNvPr>
            <p:cNvSpPr/>
            <p:nvPr/>
          </p:nvSpPr>
          <p:spPr>
            <a:xfrm>
              <a:off x="3148254" y="156927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项目类型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0EDF84-3559-DFB2-6837-7016EE4D99FC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7F912CE5-B0C5-E581-94E0-F79A1C3B6E7A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59255A3-ED36-1A98-68B4-78A5D898DF2F}"/>
              </a:ext>
            </a:extLst>
          </p:cNvPr>
          <p:cNvGrpSpPr/>
          <p:nvPr/>
        </p:nvGrpSpPr>
        <p:grpSpPr>
          <a:xfrm>
            <a:off x="714089" y="1557920"/>
            <a:ext cx="2371784" cy="247568"/>
            <a:chOff x="1035680" y="1959355"/>
            <a:chExt cx="2371784" cy="24756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E9A2414-DD00-93DB-698D-3DBA1933F0C6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项目日期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FD17C38-712A-3A24-EA79-AD2924C82EFC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F5DEDAE-EB39-40D2-755F-8CDE59F0106D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D170F0D-B91B-99B2-01F1-987FDF49F822}"/>
                </a:ext>
              </a:extLst>
            </p:cNvPr>
            <p:cNvCxnSpPr>
              <a:stCxn id="51" idx="3"/>
              <a:endCxn id="52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137E68E-6E13-81D1-8C24-EEAEB6314790}"/>
              </a:ext>
            </a:extLst>
          </p:cNvPr>
          <p:cNvGrpSpPr/>
          <p:nvPr/>
        </p:nvGrpSpPr>
        <p:grpSpPr>
          <a:xfrm>
            <a:off x="5625196" y="1553262"/>
            <a:ext cx="2289863" cy="256885"/>
            <a:chOff x="3148254" y="1547762"/>
            <a:chExt cx="2289863" cy="256885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8BBBB03-8794-087E-F120-CDF7D8B69B81}"/>
                </a:ext>
              </a:extLst>
            </p:cNvPr>
            <p:cNvSpPr/>
            <p:nvPr/>
          </p:nvSpPr>
          <p:spPr>
            <a:xfrm>
              <a:off x="3148254" y="156927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熔覆材料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56685C-C65F-DDBC-C25E-461C4B7B9B79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B8E60F1A-08F6-4B2D-08FF-87019AEEE815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125E2D-2508-26E6-ED5D-5F359B9AE0F0}"/>
              </a:ext>
            </a:extLst>
          </p:cNvPr>
          <p:cNvGrpSpPr/>
          <p:nvPr/>
        </p:nvGrpSpPr>
        <p:grpSpPr>
          <a:xfrm>
            <a:off x="8039790" y="1553262"/>
            <a:ext cx="2289863" cy="256885"/>
            <a:chOff x="3148254" y="1547762"/>
            <a:chExt cx="2289863" cy="25688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D52091E-7E00-933A-9A78-774844042C98}"/>
                </a:ext>
              </a:extLst>
            </p:cNvPr>
            <p:cNvSpPr/>
            <p:nvPr/>
          </p:nvSpPr>
          <p:spPr>
            <a:xfrm>
              <a:off x="3148254" y="156927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基板材料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C4C30D9-F450-0EB7-5D97-AE55BEBBAD73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7104EE99-87BC-374D-DB10-59AB89907D10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E722ABE-2B66-2B4C-4696-E7D304BD8AC4}"/>
              </a:ext>
            </a:extLst>
          </p:cNvPr>
          <p:cNvGrpSpPr/>
          <p:nvPr/>
        </p:nvGrpSpPr>
        <p:grpSpPr>
          <a:xfrm>
            <a:off x="714089" y="1971033"/>
            <a:ext cx="2371784" cy="247568"/>
            <a:chOff x="1035680" y="1959355"/>
            <a:chExt cx="2371784" cy="24756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E8E2A10-7F1B-D500-AC40-64E0770A7A54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D747A0A-D998-1DF8-6E8F-AF99EB04E95A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AF5C952-6146-EF70-918A-1712F3C04EFF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A785B84-908D-31EF-A064-7A98F65A8201}"/>
                </a:ext>
              </a:extLst>
            </p:cNvPr>
            <p:cNvCxnSpPr>
              <a:stCxn id="65" idx="3"/>
              <a:endCxn id="66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0CB2159-9D67-C049-4751-3B6A462FD8C7}"/>
              </a:ext>
            </a:extLst>
          </p:cNvPr>
          <p:cNvGrpSpPr/>
          <p:nvPr/>
        </p:nvGrpSpPr>
        <p:grpSpPr>
          <a:xfrm>
            <a:off x="3128682" y="1971033"/>
            <a:ext cx="2371784" cy="247568"/>
            <a:chOff x="1035680" y="1959355"/>
            <a:chExt cx="2371784" cy="24756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3C9D157-9793-690A-4F6C-25A1F52AE077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23CA84C-BF42-E0B1-F429-9BD89F4B8712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C20E89C-C44E-6C8C-5D75-152E987EB7E8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8A84DE9-4CB3-5342-823F-5EB84F213F10}"/>
                </a:ext>
              </a:extLst>
            </p:cNvPr>
            <p:cNvCxnSpPr>
              <a:stCxn id="70" idx="3"/>
              <a:endCxn id="71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189BBF8-720E-D887-D67C-A91FC6341358}"/>
              </a:ext>
            </a:extLst>
          </p:cNvPr>
          <p:cNvGrpSpPr/>
          <p:nvPr/>
        </p:nvGrpSpPr>
        <p:grpSpPr>
          <a:xfrm>
            <a:off x="7957869" y="1971033"/>
            <a:ext cx="2371784" cy="247568"/>
            <a:chOff x="1035680" y="1959355"/>
            <a:chExt cx="2371784" cy="247568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2E412E-6B8D-C9BC-7F12-83B6987815F0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光斑电压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07F683A-CFCF-6C2C-A7FF-7F6271A0118B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439B7AF-53E3-658B-38BB-A1DF2D551376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4E7FD96-E2B3-3859-2C3D-BAEFA809C4F4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BC0BA5-4004-54F3-2A0A-B13B94D4D100}"/>
              </a:ext>
            </a:extLst>
          </p:cNvPr>
          <p:cNvGrpSpPr/>
          <p:nvPr/>
        </p:nvGrpSpPr>
        <p:grpSpPr>
          <a:xfrm>
            <a:off x="5543275" y="1971033"/>
            <a:ext cx="2371784" cy="247568"/>
            <a:chOff x="1035680" y="1959355"/>
            <a:chExt cx="2371784" cy="24756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84D725A-2179-3450-EFA1-C8DD4B47D338}"/>
                </a:ext>
              </a:extLst>
            </p:cNvPr>
            <p:cNvSpPr/>
            <p:nvPr/>
          </p:nvSpPr>
          <p:spPr>
            <a:xfrm>
              <a:off x="1035680" y="1959419"/>
              <a:ext cx="912897" cy="247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送粉转速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77A520A-9EE2-DBE3-1580-5EC670E2B0CA}"/>
                </a:ext>
              </a:extLst>
            </p:cNvPr>
            <p:cNvSpPr/>
            <p:nvPr/>
          </p:nvSpPr>
          <p:spPr>
            <a:xfrm>
              <a:off x="1985322" y="1959356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BB255E6-9DD4-1B33-A8CB-1BE800BB497A}"/>
                </a:ext>
              </a:extLst>
            </p:cNvPr>
            <p:cNvSpPr/>
            <p:nvPr/>
          </p:nvSpPr>
          <p:spPr>
            <a:xfrm>
              <a:off x="2822306" y="1959355"/>
              <a:ext cx="585158" cy="247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986A736-3442-26A4-3111-62AABA31495B}"/>
                </a:ext>
              </a:extLst>
            </p:cNvPr>
            <p:cNvCxnSpPr>
              <a:stCxn id="80" idx="3"/>
              <a:endCxn id="81" idx="1"/>
            </p:cNvCxnSpPr>
            <p:nvPr/>
          </p:nvCxnSpPr>
          <p:spPr>
            <a:xfrm flipV="1">
              <a:off x="2570480" y="2083139"/>
              <a:ext cx="251826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64AB809-95BE-E3DE-F7D1-38CE8C011E3E}"/>
              </a:ext>
            </a:extLst>
          </p:cNvPr>
          <p:cNvGrpSpPr/>
          <p:nvPr/>
        </p:nvGrpSpPr>
        <p:grpSpPr>
          <a:xfrm>
            <a:off x="714088" y="2368034"/>
            <a:ext cx="2365517" cy="247715"/>
            <a:chOff x="3072600" y="1547762"/>
            <a:chExt cx="2365517" cy="247715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137426A-CA92-E40A-E452-B3200B42F52B}"/>
                </a:ext>
              </a:extLst>
            </p:cNvPr>
            <p:cNvSpPr/>
            <p:nvPr/>
          </p:nvSpPr>
          <p:spPr>
            <a:xfrm>
              <a:off x="3072600" y="156010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熔池监控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009D27B-F688-0596-BDCA-7172763E45AD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>
              <a:extLst>
                <a:ext uri="{FF2B5EF4-FFF2-40B4-BE49-F238E27FC236}">
                  <a16:creationId xmlns:a16="http://schemas.microsoft.com/office/drawing/2014/main" id="{EF97E869-6CF6-6BFE-0EFF-01170B5318BA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A0040A3-D893-7698-CB05-7A9546517522}"/>
              </a:ext>
            </a:extLst>
          </p:cNvPr>
          <p:cNvGrpSpPr/>
          <p:nvPr/>
        </p:nvGrpSpPr>
        <p:grpSpPr>
          <a:xfrm>
            <a:off x="3173200" y="2373428"/>
            <a:ext cx="2365517" cy="247715"/>
            <a:chOff x="3072600" y="1547762"/>
            <a:chExt cx="2365517" cy="24771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3F430F5-1358-12D8-B692-6F2DBCA679A2}"/>
                </a:ext>
              </a:extLst>
            </p:cNvPr>
            <p:cNvSpPr/>
            <p:nvPr/>
          </p:nvSpPr>
          <p:spPr>
            <a:xfrm>
              <a:off x="3072600" y="156010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温度监控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1423A0D-4F23-C5DB-75A0-FB11B4B1374B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>
              <a:extLst>
                <a:ext uri="{FF2B5EF4-FFF2-40B4-BE49-F238E27FC236}">
                  <a16:creationId xmlns:a16="http://schemas.microsoft.com/office/drawing/2014/main" id="{EC80148C-9628-9AFE-714D-75335ECF8DD1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3671651-FA1E-1D3D-DDCD-C7A4325EB7BD}"/>
              </a:ext>
            </a:extLst>
          </p:cNvPr>
          <p:cNvGrpSpPr/>
          <p:nvPr/>
        </p:nvGrpSpPr>
        <p:grpSpPr>
          <a:xfrm>
            <a:off x="5562294" y="2365187"/>
            <a:ext cx="2365517" cy="247715"/>
            <a:chOff x="3072600" y="1547762"/>
            <a:chExt cx="2365517" cy="247715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A7D0DF0-A7AB-4CCC-998B-A3654A4F2377}"/>
                </a:ext>
              </a:extLst>
            </p:cNvPr>
            <p:cNvSpPr/>
            <p:nvPr/>
          </p:nvSpPr>
          <p:spPr>
            <a:xfrm>
              <a:off x="3072600" y="1560100"/>
              <a:ext cx="912897" cy="235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形貌监控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74EED73-2608-F701-CBAA-AE1CF15536B7}"/>
                </a:ext>
              </a:extLst>
            </p:cNvPr>
            <p:cNvSpPr/>
            <p:nvPr/>
          </p:nvSpPr>
          <p:spPr>
            <a:xfrm>
              <a:off x="4015975" y="1547762"/>
              <a:ext cx="1422142" cy="2474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18B3BA9D-9F17-80C6-8D79-1AB98170F278}"/>
                </a:ext>
              </a:extLst>
            </p:cNvPr>
            <p:cNvSpPr/>
            <p:nvPr/>
          </p:nvSpPr>
          <p:spPr>
            <a:xfrm rot="10800000">
              <a:off x="5296541" y="1633890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64D15F25-FCAD-C7D2-CC8A-E163B2456981}"/>
              </a:ext>
            </a:extLst>
          </p:cNvPr>
          <p:cNvSpPr/>
          <p:nvPr/>
        </p:nvSpPr>
        <p:spPr>
          <a:xfrm>
            <a:off x="10743449" y="1889244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27B86521-354C-422B-73A9-BF8D0DD3BB4F}"/>
              </a:ext>
            </a:extLst>
          </p:cNvPr>
          <p:cNvSpPr txBox="1"/>
          <p:nvPr/>
        </p:nvSpPr>
        <p:spPr>
          <a:xfrm>
            <a:off x="843887" y="5833411"/>
            <a:ext cx="107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可自由选择几个关键字进行筛选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项目类型包括单道、单层和多层；熔覆</a:t>
            </a:r>
            <a:r>
              <a:rPr lang="en-US" altLang="zh-CN" sz="1600"/>
              <a:t>/</a:t>
            </a:r>
            <a:r>
              <a:rPr lang="zh-CN" altLang="en-US" sz="1600"/>
              <a:t>基板材料从材料库中选取；熔池</a:t>
            </a:r>
            <a:r>
              <a:rPr lang="en-US" altLang="zh-CN" sz="1600"/>
              <a:t>/</a:t>
            </a:r>
            <a:r>
              <a:rPr lang="zh-CN" altLang="en-US" sz="1600"/>
              <a:t>温度</a:t>
            </a:r>
            <a:r>
              <a:rPr lang="en-US" altLang="zh-CN" sz="1600"/>
              <a:t>/</a:t>
            </a:r>
            <a:r>
              <a:rPr lang="zh-CN" altLang="en-US" sz="1600"/>
              <a:t>形貌监控显示各自设备名称或者无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可单或多选项目，在软件界面打开项目，或打开项目所在文件夹，或在新项目中导入项目信息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CCDCC65-B196-0717-F2AE-7D931CAAFF1B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9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1C561B-A9E4-D834-5C0B-AE672EB9A869}"/>
              </a:ext>
            </a:extLst>
          </p:cNvPr>
          <p:cNvSpPr/>
          <p:nvPr/>
        </p:nvSpPr>
        <p:spPr>
          <a:xfrm>
            <a:off x="7828568" y="5158114"/>
            <a:ext cx="1629561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项目导入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4873E5-3467-2411-B327-FD6B855BA30E}"/>
                  </a:ext>
                </a:extLst>
              </p:cNvPr>
              <p:cNvSpPr txBox="1"/>
              <p:nvPr/>
            </p:nvSpPr>
            <p:spPr>
              <a:xfrm>
                <a:off x="11141588" y="1035379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4873E5-3467-2411-B327-FD6B855B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588" y="1035379"/>
                <a:ext cx="46664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3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EyNzAxM2MyYjM5ZmZmOTQzMTk1NzA1MmM5YjI4N2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18.1417322834645,&quot;width&quot;:8111.059842519685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18.1417322834645,&quot;width&quot;:8111.05984251968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86;"/>
  <p:tag name="ISLIDE.VECTOR" val="#198007;#271406;#418766;#267754;"/>
</p:tagLst>
</file>

<file path=ppt/theme/theme1.xml><?xml version="1.0" encoding="utf-8"?>
<a:theme xmlns:a="http://schemas.openxmlformats.org/drawingml/2006/main" name="已停用母版样式">
  <a:themeElements>
    <a:clrScheme name="常用">
      <a:dk1>
        <a:srgbClr val="181818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黑-楷">
      <a:majorFont>
        <a:latin typeface="Calibri"/>
        <a:ea typeface="黑体"/>
        <a:cs typeface=""/>
      </a:majorFont>
      <a:minorFont>
        <a:latin typeface="Calibr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5266</Words>
  <Application>Microsoft Office PowerPoint</Application>
  <PresentationFormat>宽屏</PresentationFormat>
  <Paragraphs>1065</Paragraphs>
  <Slides>48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Apple System</vt:lpstr>
      <vt:lpstr>等线</vt:lpstr>
      <vt:lpstr>Arial</vt:lpstr>
      <vt:lpstr>Calibri</vt:lpstr>
      <vt:lpstr>Cambria Math</vt:lpstr>
      <vt:lpstr>Wide Latin</vt:lpstr>
      <vt:lpstr>Wingdings</vt:lpstr>
      <vt:lpstr>Wingdings 2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lichao Liu</cp:lastModifiedBy>
  <cp:revision>1052</cp:revision>
  <dcterms:created xsi:type="dcterms:W3CDTF">2019-12-12T09:10:00Z</dcterms:created>
  <dcterms:modified xsi:type="dcterms:W3CDTF">2024-09-10T14:51:57Z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355F76A4066F4550BA829CD8931256F1_12</vt:lpwstr>
  </property>
  <property fmtid="{D5CDD505-2E9C-101B-9397-08002B2CF9AE}" pid="3" name="KSOProductBuildVer">
    <vt:lpwstr>2052-12.1.0.17827</vt:lpwstr>
  </property>
</Properties>
</file>