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60" r:id="rId4"/>
    <p:sldId id="256" r:id="rId5"/>
    <p:sldId id="261" r:id="rId6"/>
    <p:sldId id="257" r:id="rId7"/>
    <p:sldId id="258" r:id="rId8"/>
    <p:sldId id="259" r:id="rId9"/>
    <p:sldId id="262" r:id="rId10"/>
    <p:sldId id="263" r:id="rId11"/>
    <p:sldId id="265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66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D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FF8F3-0852-DC4B-00FB-0DDF53CC3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42529-78BC-6AB1-2949-DD8D5E85B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3BFB0-7403-E714-46C5-CDBAD45C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6D799-0E1F-3412-1BD9-DF4F5582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0BDA9-75BF-A992-F047-EE6CA074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3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BE318-FE6B-A108-F155-422062CE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D4198-D44D-90A0-C752-D798886EE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0350-CEF1-B3D3-305D-4FBEFAC5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D9B36-8DCA-CB13-7CA0-3B3A4F49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58B48-7E52-23E8-3C2E-FDC339E7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5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E876A7-FFBD-6459-CD1A-60BA01C2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CCF93-3EFB-2DEC-EAA0-B50372FE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89E64-9F80-7E06-20ED-72E473D6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40AB4-9E5F-E25E-B7F1-1D7C3DBC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EF4B5-F449-72CE-6230-A1D2BDF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77E5A-696A-5A7E-870D-B6C0BC59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0E43A-2694-89C5-4550-256723C1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2E3BA-BCF9-1631-06D2-6A1EFE05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6E17C-8DCB-7D70-C478-F5BCD034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D3EF6-06B5-DD24-0331-6E0FA9EF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6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1EB5E-861C-4921-6383-770F1FDD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E477E-D034-D3F3-EC94-0F9B4B49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0C600-82EF-1BEE-5E10-DDE5429A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E0CFB-DD99-113D-A291-DDBF6378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822A1-C296-9073-527D-D57C6BB0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9D9A9-6941-2EB6-0D95-C06F52DA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CF076-2EDB-EDE5-7B43-40AA9CA50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3CFF5-05D7-DDD0-2A86-21D61067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7BADE-094B-66D4-55BC-F1D71B8F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85F04-6C5E-FDA8-E2A4-83A99D42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F2BA5-74C2-559B-2484-D9E1CED0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3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4F605-8FF9-97A3-56E1-8A952C46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B3A17-9170-462A-DEA4-63D15343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5449F-9467-11DB-1F61-3BE07B99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915BD-0CC4-7A4A-31E7-97FA0C49B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2DACB0-50AF-2CB3-2E24-FADF832A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257C0-339F-1FDA-A79A-688AD9D1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B9B55B-F55F-2C27-E1AD-A89C0CEA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F1941E-6815-92F6-1FDF-C489910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1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D236-4808-D4B6-B3AB-8499748E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205580-4180-91C5-8CD6-71B1EEDC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17D484-1D33-935E-0E6B-43B6F111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7EDE23-70B0-6D0A-A7C2-D8303C8B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0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60BDA1-2BF3-E519-81A7-BEB7DCFD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CD2D89-AE10-1A22-F0B7-10713A72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C4428-EE49-5493-4CA3-905C8070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5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92737-A69C-B01A-B716-8AAECB23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36062-307E-6C96-2860-9BEE5C6FB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D9F2BA-3038-2EAE-96C0-B41025F18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1BBDFB-CE69-2B4A-AEC3-907067F6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7B441-ADCC-D6EF-CBBE-E1B876DB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7054C-A28A-61E1-FA3F-ED1D1FEC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5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3365-E95A-C024-5E78-46ADBCA5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E4EC1C-9078-D822-293D-73EADC711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9273A-63CF-350B-6E99-D60DA1F38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DEFD5A-332F-78B8-0A41-71EC62CF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D1A3B-A796-B63E-9D3D-4D11C202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633825-7E14-9DD9-9795-8DA2302B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FA3428-A8FE-4D16-1BD3-45667821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9398E-CF4A-8719-0A08-DABB1D9BE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1AEBE-A07A-B4EA-D0D4-F2A2C6F5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A5E59-EDF7-467A-9D94-F97FA1A76823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60006-B01D-C537-ABBA-039077009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E300A-A7CF-0CA3-01BD-C467888B7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2F178-71EB-4831-B954-632CE5091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2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29E1-CA59-68A0-CFEC-12BD830D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300" y="1508125"/>
            <a:ext cx="4597400" cy="3368675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/>
              <a:t>导航栏</a:t>
            </a:r>
          </a:p>
        </p:txBody>
      </p:sp>
    </p:spTree>
    <p:extLst>
      <p:ext uri="{BB962C8B-B14F-4D97-AF65-F5344CB8AC3E}">
        <p14:creationId xmlns:p14="http://schemas.microsoft.com/office/powerpoint/2010/main" val="291239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38A7AA-911E-E2FB-1663-A0753CD26067}"/>
              </a:ext>
            </a:extLst>
          </p:cNvPr>
          <p:cNvSpPr txBox="1"/>
          <p:nvPr/>
        </p:nvSpPr>
        <p:spPr>
          <a:xfrm>
            <a:off x="330200" y="200680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程序库结构更新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558E5C-CF48-32C6-FCBB-DA04D75375FD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18676E3F-D07D-CE78-1811-C5C28BC93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37" y="1953924"/>
            <a:ext cx="2677025" cy="27665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915A0A-0B0F-C3D2-1213-D85CFE1C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8" y="1366622"/>
            <a:ext cx="2819453" cy="4124755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9B89209A-B71E-BA54-C401-EC0941ADA6E0}"/>
              </a:ext>
            </a:extLst>
          </p:cNvPr>
          <p:cNvSpPr/>
          <p:nvPr/>
        </p:nvSpPr>
        <p:spPr>
          <a:xfrm>
            <a:off x="5791200" y="3111500"/>
            <a:ext cx="571500" cy="419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FEFB2F-91D4-7C20-7C9A-D9690BBB22A4}"/>
              </a:ext>
            </a:extLst>
          </p:cNvPr>
          <p:cNvSpPr txBox="1"/>
          <p:nvPr/>
        </p:nvSpPr>
        <p:spPr>
          <a:xfrm>
            <a:off x="1730829" y="5896025"/>
            <a:ext cx="361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修改程序类型，送粉</a:t>
            </a:r>
            <a:r>
              <a:rPr lang="en-US" altLang="zh-CN"/>
              <a:t>/</a:t>
            </a:r>
            <a:r>
              <a:rPr lang="zh-CN" altLang="en-US"/>
              <a:t>送丝</a:t>
            </a:r>
          </a:p>
        </p:txBody>
      </p:sp>
    </p:spTree>
    <p:extLst>
      <p:ext uri="{BB962C8B-B14F-4D97-AF65-F5344CB8AC3E}">
        <p14:creationId xmlns:p14="http://schemas.microsoft.com/office/powerpoint/2010/main" val="16802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A972A1-A3C3-F533-1477-70555A5F7FE1}"/>
              </a:ext>
            </a:extLst>
          </p:cNvPr>
          <p:cNvSpPr txBox="1"/>
          <p:nvPr/>
        </p:nvSpPr>
        <p:spPr>
          <a:xfrm>
            <a:off x="330200" y="200680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编辑程序对话框更新后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30A4138-D555-266B-4821-23EF37F0AD85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顶角 8">
            <a:extLst>
              <a:ext uri="{FF2B5EF4-FFF2-40B4-BE49-F238E27FC236}">
                <a16:creationId xmlns:a16="http://schemas.microsoft.com/office/drawing/2014/main" id="{6A0B1FE2-2E63-45C9-7376-251BB7113440}"/>
              </a:ext>
            </a:extLst>
          </p:cNvPr>
          <p:cNvSpPr/>
          <p:nvPr/>
        </p:nvSpPr>
        <p:spPr>
          <a:xfrm>
            <a:off x="330200" y="1023037"/>
            <a:ext cx="6234532" cy="309836"/>
          </a:xfrm>
          <a:prstGeom prst="round2SameRect">
            <a:avLst>
              <a:gd name="adj1" fmla="val 41607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编辑程序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70C90D-84ED-B7A2-6AE5-95191083D8F6}"/>
              </a:ext>
            </a:extLst>
          </p:cNvPr>
          <p:cNvSpPr/>
          <p:nvPr/>
        </p:nvSpPr>
        <p:spPr>
          <a:xfrm>
            <a:off x="330200" y="1332873"/>
            <a:ext cx="6234532" cy="4280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D412630-6817-E6DE-1785-8D2D2906FF85}"/>
              </a:ext>
            </a:extLst>
          </p:cNvPr>
          <p:cNvSpPr/>
          <p:nvPr/>
        </p:nvSpPr>
        <p:spPr>
          <a:xfrm>
            <a:off x="1828795" y="4793354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5B8BFE7-9917-462B-F5E6-3F42F4406C59}"/>
              </a:ext>
            </a:extLst>
          </p:cNvPr>
          <p:cNvSpPr/>
          <p:nvPr/>
        </p:nvSpPr>
        <p:spPr>
          <a:xfrm>
            <a:off x="3796466" y="4793353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FBFF13-5133-4BBD-7E7B-8907E6E15546}"/>
                  </a:ext>
                </a:extLst>
              </p:cNvPr>
              <p:cNvSpPr txBox="1"/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AFBFF13-5133-4BBD-7E7B-8907E6E1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5F58F55D-8553-5103-C431-A3792E79D467}"/>
              </a:ext>
            </a:extLst>
          </p:cNvPr>
          <p:cNvSpPr txBox="1"/>
          <p:nvPr/>
        </p:nvSpPr>
        <p:spPr>
          <a:xfrm>
            <a:off x="1555599" y="3613344"/>
            <a:ext cx="105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Model1.src</a:t>
            </a:r>
          </a:p>
          <a:p>
            <a:r>
              <a:rPr lang="en-US" altLang="zh-CN" sz="1200"/>
              <a:t>Model1.dat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B31F3C-A346-AC5F-D3B2-7DD227D70EE6}"/>
              </a:ext>
            </a:extLst>
          </p:cNvPr>
          <p:cNvSpPr/>
          <p:nvPr/>
        </p:nvSpPr>
        <p:spPr>
          <a:xfrm>
            <a:off x="1429173" y="3489277"/>
            <a:ext cx="3852401" cy="974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CEF7D9C-16A3-1CA2-13FA-B9939668054C}"/>
              </a:ext>
            </a:extLst>
          </p:cNvPr>
          <p:cNvSpPr/>
          <p:nvPr/>
        </p:nvSpPr>
        <p:spPr>
          <a:xfrm>
            <a:off x="5460412" y="3560982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DD746B2-08E1-70FF-3FD8-D62CA0599A95}"/>
              </a:ext>
            </a:extLst>
          </p:cNvPr>
          <p:cNvSpPr/>
          <p:nvPr/>
        </p:nvSpPr>
        <p:spPr>
          <a:xfrm>
            <a:off x="5460412" y="4037584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1091878-8721-C733-E210-5D1A4302E6BA}"/>
              </a:ext>
            </a:extLst>
          </p:cNvPr>
          <p:cNvGrpSpPr/>
          <p:nvPr/>
        </p:nvGrpSpPr>
        <p:grpSpPr>
          <a:xfrm>
            <a:off x="5038160" y="3489277"/>
            <a:ext cx="243414" cy="974034"/>
            <a:chOff x="6191251" y="2138267"/>
            <a:chExt cx="243414" cy="974034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C81A2A07-4E59-71E1-3D3B-B498C9497B6F}"/>
                </a:ext>
              </a:extLst>
            </p:cNvPr>
            <p:cNvSpPr/>
            <p:nvPr/>
          </p:nvSpPr>
          <p:spPr>
            <a:xfrm>
              <a:off x="6191251" y="2138267"/>
              <a:ext cx="243414" cy="974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9BAE3C69-D129-5B94-C474-D8A17718A6E1}"/>
                </a:ext>
              </a:extLst>
            </p:cNvPr>
            <p:cNvSpPr/>
            <p:nvPr/>
          </p:nvSpPr>
          <p:spPr>
            <a:xfrm>
              <a:off x="6267620" y="2261508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883B7973-C533-BB12-870A-D230014B4021}"/>
                </a:ext>
              </a:extLst>
            </p:cNvPr>
            <p:cNvSpPr/>
            <p:nvPr/>
          </p:nvSpPr>
          <p:spPr>
            <a:xfrm flipV="1">
              <a:off x="6267620" y="29253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EA05451-3930-1C49-55D1-2597F6653BB5}"/>
              </a:ext>
            </a:extLst>
          </p:cNvPr>
          <p:cNvSpPr/>
          <p:nvPr/>
        </p:nvSpPr>
        <p:spPr>
          <a:xfrm>
            <a:off x="522966" y="3761680"/>
            <a:ext cx="623131" cy="43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程序文件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7C9D1D-4EFA-5370-E573-2A00863B43AD}"/>
              </a:ext>
            </a:extLst>
          </p:cNvPr>
          <p:cNvSpPr/>
          <p:nvPr/>
        </p:nvSpPr>
        <p:spPr>
          <a:xfrm>
            <a:off x="3380221" y="1497106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类型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EA2926-DAD7-57CE-32F4-F47623C39EAB}"/>
              </a:ext>
            </a:extLst>
          </p:cNvPr>
          <p:cNvSpPr/>
          <p:nvPr/>
        </p:nvSpPr>
        <p:spPr>
          <a:xfrm>
            <a:off x="375297" y="210128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层数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AA4AE36-D979-0BB3-F75A-2F4C743FC971}"/>
              </a:ext>
            </a:extLst>
          </p:cNvPr>
          <p:cNvSpPr/>
          <p:nvPr/>
        </p:nvSpPr>
        <p:spPr>
          <a:xfrm>
            <a:off x="375297" y="2570568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道数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9C7B27-2337-F0C0-6FD7-14E2882ACCD5}"/>
              </a:ext>
            </a:extLst>
          </p:cNvPr>
          <p:cNvSpPr/>
          <p:nvPr/>
        </p:nvSpPr>
        <p:spPr>
          <a:xfrm>
            <a:off x="4456467" y="1497106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85F2A25-4708-8827-1CE4-A2911CA402F3}"/>
              </a:ext>
            </a:extLst>
          </p:cNvPr>
          <p:cNvSpPr/>
          <p:nvPr/>
        </p:nvSpPr>
        <p:spPr>
          <a:xfrm>
            <a:off x="3330996" y="2622114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熔覆速度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8A4697-A8B4-E657-08FF-42A634BC7B4D}"/>
              </a:ext>
            </a:extLst>
          </p:cNvPr>
          <p:cNvSpPr/>
          <p:nvPr/>
        </p:nvSpPr>
        <p:spPr>
          <a:xfrm>
            <a:off x="4445787" y="2622114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38DA45-B4A5-0743-DD37-C4D9625B81B5}"/>
              </a:ext>
            </a:extLst>
          </p:cNvPr>
          <p:cNvSpPr/>
          <p:nvPr/>
        </p:nvSpPr>
        <p:spPr>
          <a:xfrm>
            <a:off x="1451543" y="210128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1E5F14D-436B-2657-943C-2297A75483C0}"/>
              </a:ext>
            </a:extLst>
          </p:cNvPr>
          <p:cNvSpPr/>
          <p:nvPr/>
        </p:nvSpPr>
        <p:spPr>
          <a:xfrm>
            <a:off x="1451543" y="2570569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2EB8138-A4B3-2924-D800-A47BE2A7B052}"/>
              </a:ext>
            </a:extLst>
          </p:cNvPr>
          <p:cNvSpPr/>
          <p:nvPr/>
        </p:nvSpPr>
        <p:spPr>
          <a:xfrm>
            <a:off x="3319990" y="2104970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38C2A66-4225-1B1C-F710-DF7F60D3BF4D}"/>
              </a:ext>
            </a:extLst>
          </p:cNvPr>
          <p:cNvGrpSpPr/>
          <p:nvPr/>
        </p:nvGrpSpPr>
        <p:grpSpPr>
          <a:xfrm>
            <a:off x="5796785" y="1497106"/>
            <a:ext cx="309895" cy="369241"/>
            <a:chOff x="5969000" y="1574679"/>
            <a:chExt cx="309895" cy="36924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355E158-296E-DA86-7859-54BB93BCF34B}"/>
                </a:ext>
              </a:extLst>
            </p:cNvPr>
            <p:cNvSpPr/>
            <p:nvPr/>
          </p:nvSpPr>
          <p:spPr>
            <a:xfrm>
              <a:off x="5969000" y="1574679"/>
              <a:ext cx="309895" cy="3692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78DE75F0-5154-37EF-A03F-694329DD2417}"/>
                </a:ext>
              </a:extLst>
            </p:cNvPr>
            <p:cNvSpPr/>
            <p:nvPr/>
          </p:nvSpPr>
          <p:spPr>
            <a:xfrm flipV="1">
              <a:off x="6047326" y="1711110"/>
              <a:ext cx="141061" cy="1294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9B1CFDAD-160E-0B15-28FF-11D830D9BC42}"/>
              </a:ext>
            </a:extLst>
          </p:cNvPr>
          <p:cNvSpPr txBox="1"/>
          <p:nvPr/>
        </p:nvSpPr>
        <p:spPr>
          <a:xfrm>
            <a:off x="6790340" y="1371498"/>
            <a:ext cx="49124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一个程序一个文件夹保存，文件夹命名“</a:t>
            </a:r>
            <a:r>
              <a:rPr lang="en-US" altLang="zh-CN"/>
              <a:t>L1P2-2000-5</a:t>
            </a:r>
            <a:r>
              <a:rPr lang="zh-CN" altLang="en-US"/>
              <a:t>”表示一层两道，功率</a:t>
            </a:r>
            <a:r>
              <a:rPr lang="en-US" altLang="zh-CN"/>
              <a:t>2000W</a:t>
            </a:r>
            <a:r>
              <a:rPr lang="zh-CN" altLang="en-US"/>
              <a:t>，熔覆速度</a:t>
            </a:r>
            <a:r>
              <a:rPr lang="en-US" altLang="zh-CN"/>
              <a:t>5mm/s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类型：送粉或者送丝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程序文件夹包括关键字形成的</a:t>
            </a:r>
            <a:r>
              <a:rPr lang="en-US" altLang="zh-CN"/>
              <a:t>text</a:t>
            </a:r>
            <a:r>
              <a:rPr lang="zh-CN" altLang="en-US"/>
              <a:t>文件，程序文件（</a:t>
            </a:r>
            <a:r>
              <a:rPr lang="en-US" altLang="zh-CN"/>
              <a:t>.src/.dat</a:t>
            </a:r>
            <a:r>
              <a:rPr lang="zh-CN" altLang="en-US"/>
              <a:t>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添加已编辑完成的程序文件，并显示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确定后，保存到对应的程序类型文件夹下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双击</a:t>
            </a:r>
            <a:r>
              <a:rPr lang="en-US" altLang="zh-CN"/>
              <a:t>.src</a:t>
            </a:r>
            <a:r>
              <a:rPr lang="zh-CN" altLang="en-US"/>
              <a:t>文件，直接用</a:t>
            </a:r>
            <a:r>
              <a:rPr lang="en-US" altLang="zh-CN"/>
              <a:t>OrangeEdit</a:t>
            </a:r>
            <a:r>
              <a:rPr lang="zh-CN" altLang="en-US"/>
              <a:t>软件打开文件进行编辑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C231BE1-0A6B-796B-6B71-ECF8E7BFDA83}"/>
              </a:ext>
            </a:extLst>
          </p:cNvPr>
          <p:cNvSpPr/>
          <p:nvPr/>
        </p:nvSpPr>
        <p:spPr>
          <a:xfrm>
            <a:off x="3365087" y="2053794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激光功率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4420D5-CBCE-B4E9-ED26-EF9F799CF6EC}"/>
              </a:ext>
            </a:extLst>
          </p:cNvPr>
          <p:cNvSpPr/>
          <p:nvPr/>
        </p:nvSpPr>
        <p:spPr>
          <a:xfrm>
            <a:off x="4441333" y="2053795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FFB05C4-BC9A-486B-8A45-E69C76451552}"/>
              </a:ext>
            </a:extLst>
          </p:cNvPr>
          <p:cNvSpPr/>
          <p:nvPr/>
        </p:nvSpPr>
        <p:spPr>
          <a:xfrm>
            <a:off x="7818632" y="5690753"/>
            <a:ext cx="2479659" cy="62540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OrangeEdit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44F366F-B29D-675C-5BF3-AC660238158B}"/>
              </a:ext>
            </a:extLst>
          </p:cNvPr>
          <p:cNvSpPr/>
          <p:nvPr/>
        </p:nvSpPr>
        <p:spPr>
          <a:xfrm>
            <a:off x="375297" y="1517419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名称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FDD43B5-8DC7-F235-F594-49CF1EF86127}"/>
              </a:ext>
            </a:extLst>
          </p:cNvPr>
          <p:cNvSpPr/>
          <p:nvPr/>
        </p:nvSpPr>
        <p:spPr>
          <a:xfrm>
            <a:off x="1451543" y="1517420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3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A972A1-A3C3-F533-1477-70555A5F7FE1}"/>
              </a:ext>
            </a:extLst>
          </p:cNvPr>
          <p:cNvSpPr txBox="1"/>
          <p:nvPr/>
        </p:nvSpPr>
        <p:spPr>
          <a:xfrm>
            <a:off x="330200" y="200680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筛选程序对话框更新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30A4138-D555-266B-4821-23EF37F0AD85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3A5A2A-5B0E-5552-84CE-BD51928DC6B4}"/>
              </a:ext>
            </a:extLst>
          </p:cNvPr>
          <p:cNvGrpSpPr/>
          <p:nvPr/>
        </p:nvGrpSpPr>
        <p:grpSpPr>
          <a:xfrm>
            <a:off x="177800" y="791891"/>
            <a:ext cx="7474858" cy="2955485"/>
            <a:chOff x="330200" y="987443"/>
            <a:chExt cx="7474858" cy="29554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9A428A0-5497-4A4D-F171-92FCB6CE1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" y="987443"/>
              <a:ext cx="7474858" cy="295548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458450-EBF3-ECBF-C0AC-C364B06BF1C9}"/>
                </a:ext>
              </a:extLst>
            </p:cNvPr>
            <p:cNvSpPr/>
            <p:nvPr/>
          </p:nvSpPr>
          <p:spPr>
            <a:xfrm>
              <a:off x="4898571" y="2122714"/>
              <a:ext cx="2667000" cy="1382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09E44B-5EA9-F57F-EB5E-5D08C4168B9D}"/>
                </a:ext>
              </a:extLst>
            </p:cNvPr>
            <p:cNvSpPr/>
            <p:nvPr/>
          </p:nvSpPr>
          <p:spPr>
            <a:xfrm>
              <a:off x="2100942" y="1650333"/>
              <a:ext cx="4669971" cy="2982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957316B-ED14-3604-D45F-96E6571EAFCA}"/>
              </a:ext>
            </a:extLst>
          </p:cNvPr>
          <p:cNvSpPr txBox="1"/>
          <p:nvPr/>
        </p:nvSpPr>
        <p:spPr>
          <a:xfrm>
            <a:off x="8115655" y="2269634"/>
            <a:ext cx="294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将红框内部分删除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道数和层数互换位置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6156BBB-4ADF-ECCC-FA7F-7D6BA4E8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60" y="3942036"/>
            <a:ext cx="7897679" cy="2814034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D79FC89A-2FFA-3C5C-609E-0BB01A11C42F}"/>
              </a:ext>
            </a:extLst>
          </p:cNvPr>
          <p:cNvSpPr/>
          <p:nvPr/>
        </p:nvSpPr>
        <p:spPr>
          <a:xfrm rot="1966664">
            <a:off x="2855796" y="4336190"/>
            <a:ext cx="676507" cy="394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87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29E1-CA59-68A0-CFEC-12BD830D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300" y="1508125"/>
            <a:ext cx="4597400" cy="3368675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/>
              <a:t>模型库</a:t>
            </a:r>
          </a:p>
        </p:txBody>
      </p:sp>
    </p:spTree>
    <p:extLst>
      <p:ext uri="{BB962C8B-B14F-4D97-AF65-F5344CB8AC3E}">
        <p14:creationId xmlns:p14="http://schemas.microsoft.com/office/powerpoint/2010/main" val="96893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AB11A8-4615-8F5E-6EC8-A646595B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40" y="1498557"/>
            <a:ext cx="2450960" cy="3730056"/>
          </a:xfrm>
          <a:prstGeom prst="rect">
            <a:avLst/>
          </a:prstGeom>
        </p:spPr>
      </p:pic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8BB3D14B-7677-6959-2FA8-09F8DE938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13" y="790112"/>
            <a:ext cx="2649577" cy="5606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0D816D-B811-9190-25BA-39A70CFA35F0}"/>
              </a:ext>
            </a:extLst>
          </p:cNvPr>
          <p:cNvSpPr txBox="1"/>
          <p:nvPr/>
        </p:nvSpPr>
        <p:spPr>
          <a:xfrm>
            <a:off x="330200" y="200680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模型库结构更新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BC2E313-7AD7-47D1-E3D6-3FB98AE6DB18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806E53B-6F98-BB1A-479B-8FF4C655BFC1}"/>
              </a:ext>
            </a:extLst>
          </p:cNvPr>
          <p:cNvSpPr/>
          <p:nvPr/>
        </p:nvSpPr>
        <p:spPr>
          <a:xfrm>
            <a:off x="1999785" y="1498557"/>
            <a:ext cx="1382752" cy="41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5E0799-7979-CE9E-3D11-27F5FF26A2CD}"/>
              </a:ext>
            </a:extLst>
          </p:cNvPr>
          <p:cNvSpPr/>
          <p:nvPr/>
        </p:nvSpPr>
        <p:spPr>
          <a:xfrm>
            <a:off x="2248827" y="1959750"/>
            <a:ext cx="1676401" cy="41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D721F3-6996-6C69-D45E-80E4F44AD270}"/>
              </a:ext>
            </a:extLst>
          </p:cNvPr>
          <p:cNvSpPr/>
          <p:nvPr/>
        </p:nvSpPr>
        <p:spPr>
          <a:xfrm>
            <a:off x="2248827" y="2429230"/>
            <a:ext cx="1676401" cy="351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F99D3D-5781-5A67-6E96-38E7FBEAAD07}"/>
              </a:ext>
            </a:extLst>
          </p:cNvPr>
          <p:cNvSpPr txBox="1"/>
          <p:nvPr/>
        </p:nvSpPr>
        <p:spPr>
          <a:xfrm>
            <a:off x="4173519" y="1498557"/>
            <a:ext cx="8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FBCE32-E0FC-4EB6-7ED6-577924260679}"/>
              </a:ext>
            </a:extLst>
          </p:cNvPr>
          <p:cNvSpPr txBox="1"/>
          <p:nvPr/>
        </p:nvSpPr>
        <p:spPr>
          <a:xfrm>
            <a:off x="4146745" y="1984810"/>
            <a:ext cx="8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987A58-19C5-39A4-4298-FD39CE3EE235}"/>
              </a:ext>
            </a:extLst>
          </p:cNvPr>
          <p:cNvSpPr txBox="1"/>
          <p:nvPr/>
        </p:nvSpPr>
        <p:spPr>
          <a:xfrm>
            <a:off x="4146745" y="2429230"/>
            <a:ext cx="8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三级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9059DE-87E9-6DAA-DDF3-CFF1AEA03CB0}"/>
              </a:ext>
            </a:extLst>
          </p:cNvPr>
          <p:cNvSpPr/>
          <p:nvPr/>
        </p:nvSpPr>
        <p:spPr>
          <a:xfrm>
            <a:off x="7073590" y="862938"/>
            <a:ext cx="1382752" cy="41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B2C2E64-6548-6988-90B7-04E44407B05B}"/>
              </a:ext>
            </a:extLst>
          </p:cNvPr>
          <p:cNvSpPr/>
          <p:nvPr/>
        </p:nvSpPr>
        <p:spPr>
          <a:xfrm>
            <a:off x="7196254" y="1333134"/>
            <a:ext cx="966439" cy="41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57B974-2DF0-E220-7B71-EC03D23F2919}"/>
              </a:ext>
            </a:extLst>
          </p:cNvPr>
          <p:cNvSpPr/>
          <p:nvPr/>
        </p:nvSpPr>
        <p:spPr>
          <a:xfrm>
            <a:off x="7672994" y="1752586"/>
            <a:ext cx="1210812" cy="32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6AAD9A-ACB9-8129-A7D9-5838980290C5}"/>
              </a:ext>
            </a:extLst>
          </p:cNvPr>
          <p:cNvSpPr/>
          <p:nvPr/>
        </p:nvSpPr>
        <p:spPr>
          <a:xfrm>
            <a:off x="7850936" y="2109534"/>
            <a:ext cx="1210812" cy="321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DCEE6F-A341-3D3B-FEA6-2171BCE7813B}"/>
              </a:ext>
            </a:extLst>
          </p:cNvPr>
          <p:cNvSpPr txBox="1"/>
          <p:nvPr/>
        </p:nvSpPr>
        <p:spPr>
          <a:xfrm>
            <a:off x="9521543" y="812635"/>
            <a:ext cx="84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2E2720-C3C3-4B19-E6A6-1C5BD53AF8A5}"/>
              </a:ext>
            </a:extLst>
          </p:cNvPr>
          <p:cNvSpPr txBox="1"/>
          <p:nvPr/>
        </p:nvSpPr>
        <p:spPr>
          <a:xfrm>
            <a:off x="9521543" y="1298888"/>
            <a:ext cx="214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二级（工艺类型）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BDC828-916C-2927-F102-F78581888CF3}"/>
              </a:ext>
            </a:extLst>
          </p:cNvPr>
          <p:cNvSpPr txBox="1"/>
          <p:nvPr/>
        </p:nvSpPr>
        <p:spPr>
          <a:xfrm>
            <a:off x="9521543" y="1702922"/>
            <a:ext cx="191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三级（模型类型）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777F7C-BFD0-0F43-D2C9-F85F0BDD8714}"/>
              </a:ext>
            </a:extLst>
          </p:cNvPr>
          <p:cNvSpPr txBox="1"/>
          <p:nvPr/>
        </p:nvSpPr>
        <p:spPr>
          <a:xfrm>
            <a:off x="9521543" y="2076685"/>
            <a:ext cx="214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四级（具体模型）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4929F06-18BA-C292-3A18-4A8708C84917}"/>
              </a:ext>
            </a:extLst>
          </p:cNvPr>
          <p:cNvSpPr/>
          <p:nvPr/>
        </p:nvSpPr>
        <p:spPr>
          <a:xfrm>
            <a:off x="5820937" y="3293327"/>
            <a:ext cx="490653" cy="3345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3D9514-40BE-98C9-B8E4-BDAEE06B20F1}"/>
              </a:ext>
            </a:extLst>
          </p:cNvPr>
          <p:cNvSpPr/>
          <p:nvPr/>
        </p:nvSpPr>
        <p:spPr>
          <a:xfrm>
            <a:off x="7196254" y="4574148"/>
            <a:ext cx="966439" cy="41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3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18AA2C3A-D9CD-A279-B78E-5B50D007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0" y="1897743"/>
            <a:ext cx="2040487" cy="43174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318654-3A80-E7DC-E412-39BC3CC9A97A}"/>
              </a:ext>
            </a:extLst>
          </p:cNvPr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15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9F57F2-B060-CC13-DAD6-6F87B8F94AAB}"/>
              </a:ext>
            </a:extLst>
          </p:cNvPr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96C4685-ED31-F02B-8BF2-7779F58B5B1C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AFC8B7F0-774B-5E30-42CC-3192F58BD244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251A4D-CAFF-C46A-206A-F43B382395A1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B68A535-489E-9BCE-9472-7505425700C4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09D15AD-0A5B-EE71-B037-902375CD414D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19513B2-7530-3230-8568-A15507FE2884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E60BAA1-23BD-E3A9-8F71-C5A3C99F026F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D6EF3343-6F40-48BC-CEB6-A35BDF087305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更新   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39C7FF-CE28-49AE-FE7E-86B2A5396C31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42F745-4462-08CB-19C4-18032EFB6383}"/>
              </a:ext>
            </a:extLst>
          </p:cNvPr>
          <p:cNvSpPr txBox="1"/>
          <p:nvPr/>
        </p:nvSpPr>
        <p:spPr>
          <a:xfrm>
            <a:off x="3619979" y="1897743"/>
            <a:ext cx="793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一级（模型库）、二级（工艺类型）、三级（模型类型）、四级（具体模型）</a:t>
            </a:r>
            <a:r>
              <a:rPr lang="zh-CN" altLang="en-US" sz="1600"/>
              <a:t>；模型库预设为空，一个模型一个文件夹保存</a:t>
            </a:r>
            <a:endParaRPr lang="en-US" altLang="zh-CN" sz="160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/>
              <a:t>右击模型库，显示下拉菜单，包括</a:t>
            </a:r>
            <a:r>
              <a:rPr lang="zh-CN" altLang="en-US" sz="1600" b="1"/>
              <a:t>打开模型库、刷新模型库、新建工艺类型、筛选模型、展开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r>
              <a:rPr lang="zh-CN" altLang="en-US" sz="1600"/>
              <a:t>。</a:t>
            </a:r>
            <a:endParaRPr lang="en-US" altLang="zh-CN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67B1F0F-DE96-7DB7-60E5-19EB3F93409A}"/>
              </a:ext>
            </a:extLst>
          </p:cNvPr>
          <p:cNvSpPr txBox="1"/>
          <p:nvPr/>
        </p:nvSpPr>
        <p:spPr>
          <a:xfrm>
            <a:off x="4272461" y="3001472"/>
            <a:ext cx="58113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打开模型库：</a:t>
            </a:r>
            <a:r>
              <a:rPr lang="zh-CN" altLang="en-US" sz="1400"/>
              <a:t>打开模型库文件夹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刷新模型库：</a:t>
            </a:r>
            <a:r>
              <a:rPr lang="zh-CN" altLang="en-US" sz="1400"/>
              <a:t>更新导引树显示，实现导引树与数据库同步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新建工艺类型：</a:t>
            </a:r>
            <a:r>
              <a:rPr lang="zh-CN" altLang="en-US" sz="1400"/>
              <a:t>点击，弹出新建模型类型对话框，填写名称，并确定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筛选模型：</a:t>
            </a:r>
            <a:r>
              <a:rPr lang="zh-CN" altLang="en-US" sz="1400"/>
              <a:t>显示所有模型，基于关键字筛选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收起整个模型库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7DA602E-4A41-0867-E541-6F94CAAE0E8F}"/>
              </a:ext>
            </a:extLst>
          </p:cNvPr>
          <p:cNvSpPr/>
          <p:nvPr/>
        </p:nvSpPr>
        <p:spPr>
          <a:xfrm>
            <a:off x="1084539" y="1878174"/>
            <a:ext cx="924143" cy="469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2E3ECD5-D235-2823-5DFC-7A23701821C3}"/>
              </a:ext>
            </a:extLst>
          </p:cNvPr>
          <p:cNvGrpSpPr/>
          <p:nvPr/>
        </p:nvGrpSpPr>
        <p:grpSpPr>
          <a:xfrm>
            <a:off x="7707284" y="4238689"/>
            <a:ext cx="3673942" cy="1817874"/>
            <a:chOff x="7707284" y="4238689"/>
            <a:chExt cx="3673942" cy="1817874"/>
          </a:xfrm>
        </p:grpSpPr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2B262FA2-49C2-E226-9005-50653FD851EF}"/>
                </a:ext>
              </a:extLst>
            </p:cNvPr>
            <p:cNvSpPr/>
            <p:nvPr/>
          </p:nvSpPr>
          <p:spPr>
            <a:xfrm>
              <a:off x="7707284" y="4238689"/>
              <a:ext cx="3673942" cy="332443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>
                  <a:solidFill>
                    <a:schemeClr val="tx1"/>
                  </a:solidFill>
                </a:rPr>
                <a:t>新建工艺类型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6524081-A3EF-5F97-F4C4-615CDB979583}"/>
                </a:ext>
              </a:extLst>
            </p:cNvPr>
            <p:cNvSpPr/>
            <p:nvPr/>
          </p:nvSpPr>
          <p:spPr>
            <a:xfrm>
              <a:off x="7707284" y="4571132"/>
              <a:ext cx="3673942" cy="148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A5622FB-606F-1CED-20C6-70AB5576B98F}"/>
                </a:ext>
              </a:extLst>
            </p:cNvPr>
            <p:cNvSpPr/>
            <p:nvPr/>
          </p:nvSpPr>
          <p:spPr>
            <a:xfrm>
              <a:off x="8305045" y="4818884"/>
              <a:ext cx="705513" cy="423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名称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39F02B2-F356-837B-5657-C05CFC5088B4}"/>
                </a:ext>
              </a:extLst>
            </p:cNvPr>
            <p:cNvSpPr/>
            <p:nvPr/>
          </p:nvSpPr>
          <p:spPr>
            <a:xfrm>
              <a:off x="9162298" y="4811364"/>
              <a:ext cx="1612574" cy="423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8BD632F-55DC-3F55-F6A7-42EAE315B2D0}"/>
                </a:ext>
              </a:extLst>
            </p:cNvPr>
            <p:cNvSpPr/>
            <p:nvPr/>
          </p:nvSpPr>
          <p:spPr>
            <a:xfrm>
              <a:off x="8305045" y="5446018"/>
              <a:ext cx="1063664" cy="423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确定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E8BE6F2-4236-378F-47B7-4737569DEC8F}"/>
                </a:ext>
              </a:extLst>
            </p:cNvPr>
            <p:cNvSpPr/>
            <p:nvPr/>
          </p:nvSpPr>
          <p:spPr>
            <a:xfrm>
              <a:off x="9719802" y="5446017"/>
              <a:ext cx="1063664" cy="423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取消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36D1A7D-6B0D-D2D3-62BB-3EA937D2B167}"/>
              </a:ext>
            </a:extLst>
          </p:cNvPr>
          <p:cNvSpPr txBox="1"/>
          <p:nvPr/>
        </p:nvSpPr>
        <p:spPr>
          <a:xfrm>
            <a:off x="2404398" y="19329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一级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B1C6420-E20C-30A7-1F1F-6692439DFD25}"/>
              </a:ext>
            </a:extLst>
          </p:cNvPr>
          <p:cNvSpPr txBox="1"/>
          <p:nvPr/>
        </p:nvSpPr>
        <p:spPr>
          <a:xfrm>
            <a:off x="2404398" y="2258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二级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55387A4-6246-9C97-90A6-1DA9B9658396}"/>
              </a:ext>
            </a:extLst>
          </p:cNvPr>
          <p:cNvSpPr txBox="1"/>
          <p:nvPr/>
        </p:nvSpPr>
        <p:spPr>
          <a:xfrm>
            <a:off x="2404398" y="25239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三级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F5CCC5-E553-FD3E-BE0F-C7369C914BA0}"/>
              </a:ext>
            </a:extLst>
          </p:cNvPr>
          <p:cNvSpPr txBox="1"/>
          <p:nvPr/>
        </p:nvSpPr>
        <p:spPr>
          <a:xfrm>
            <a:off x="4434409" y="4425870"/>
            <a:ext cx="89971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模型库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71338CB-A862-BFA0-E0CB-1AF9D72F72A4}"/>
              </a:ext>
            </a:extLst>
          </p:cNvPr>
          <p:cNvSpPr txBox="1"/>
          <p:nvPr/>
        </p:nvSpPr>
        <p:spPr>
          <a:xfrm>
            <a:off x="5187852" y="4864486"/>
            <a:ext cx="1368215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打开模型库</a:t>
            </a:r>
            <a:endParaRPr lang="en-US" altLang="zh-CN" sz="1400"/>
          </a:p>
          <a:p>
            <a:pPr algn="ctr"/>
            <a:r>
              <a:rPr lang="zh-CN" altLang="en-US" sz="1400"/>
              <a:t>刷新模型库</a:t>
            </a:r>
            <a:endParaRPr lang="en-US" altLang="zh-CN" sz="1400"/>
          </a:p>
          <a:p>
            <a:pPr algn="ctr"/>
            <a:r>
              <a:rPr lang="zh-CN" altLang="en-US" sz="1400"/>
              <a:t>新建工艺类型</a:t>
            </a:r>
            <a:endParaRPr lang="en-US" altLang="zh-CN" sz="1400"/>
          </a:p>
          <a:p>
            <a:pPr algn="ctr"/>
            <a:r>
              <a:rPr lang="zh-CN" altLang="en-US" sz="1400"/>
              <a:t>筛选模型</a:t>
            </a:r>
            <a:endParaRPr lang="en-US" altLang="zh-CN" sz="1400"/>
          </a:p>
          <a:p>
            <a:pPr algn="ctr"/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C7AD59C-DCCE-A97F-CBD1-CC68E33A1997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4693640" y="4955050"/>
            <a:ext cx="684838" cy="3035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39D2F49-0338-2477-A59E-25D3499C5A59}"/>
                  </a:ext>
                </a:extLst>
              </p:cNvPr>
              <p:cNvSpPr txBox="1"/>
              <p:nvPr/>
            </p:nvSpPr>
            <p:spPr>
              <a:xfrm>
                <a:off x="10897149" y="4220244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39D2F49-0338-2477-A59E-25D3499C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149" y="4220244"/>
                <a:ext cx="466643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0982D250-2273-AC98-9E1C-C4C4D6D7E7A0}"/>
              </a:ext>
            </a:extLst>
          </p:cNvPr>
          <p:cNvSpPr txBox="1"/>
          <p:nvPr/>
        </p:nvSpPr>
        <p:spPr>
          <a:xfrm>
            <a:off x="2404398" y="281680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202497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E6412F4F-62FD-F0BC-7245-73C6DF606F70}"/>
              </a:ext>
            </a:extLst>
          </p:cNvPr>
          <p:cNvSpPr txBox="1"/>
          <p:nvPr/>
        </p:nvSpPr>
        <p:spPr>
          <a:xfrm>
            <a:off x="330200" y="200680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筛选模型对话框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87C4144-C84F-C675-E70C-AA3E912BF06C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8B1BFD4-1492-EB9C-128B-76301A436FF0}"/>
              </a:ext>
            </a:extLst>
          </p:cNvPr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16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10C2370D-CDF9-02FF-43D3-BC4122A99AE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8605326"/>
              </p:ext>
            </p:extLst>
          </p:nvPr>
        </p:nvGraphicFramePr>
        <p:xfrm>
          <a:off x="843887" y="2721168"/>
          <a:ext cx="10566711" cy="169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68">
                  <a:extLst>
                    <a:ext uri="{9D8B030D-6E8A-4147-A177-3AD203B41FA5}">
                      <a16:colId xmlns:a16="http://schemas.microsoft.com/office/drawing/2014/main" val="1149718301"/>
                    </a:ext>
                  </a:extLst>
                </a:gridCol>
                <a:gridCol w="82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731">
                  <a:extLst>
                    <a:ext uri="{9D8B030D-6E8A-4147-A177-3AD203B41FA5}">
                      <a16:colId xmlns:a16="http://schemas.microsoft.com/office/drawing/2014/main" val="2323393713"/>
                    </a:ext>
                  </a:extLst>
                </a:gridCol>
                <a:gridCol w="1121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25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225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458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工艺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模型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熔覆材料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基板材料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激光功率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</a:rPr>
                        <a:t>(W)</a:t>
                      </a:r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熔覆速度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mm/s</a:t>
                      </a:r>
                      <a:r>
                        <a:rPr lang="en-US" altLang="zh-CN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熔覆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形式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初始条件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边界条件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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Model-1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送粉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LBM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T15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42CrMo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一道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均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300K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绝热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</a:t>
                      </a:r>
                      <a:endParaRPr lang="en-US" altLang="zh-CN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tx1"/>
                          </a:solidFill>
                        </a:rPr>
                        <a:t>送丝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08"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矩形: 圆顶角 38">
            <a:extLst>
              <a:ext uri="{FF2B5EF4-FFF2-40B4-BE49-F238E27FC236}">
                <a16:creationId xmlns:a16="http://schemas.microsoft.com/office/drawing/2014/main" id="{16779530-C8C5-1AD6-7EF0-0B13955C8CEE}"/>
              </a:ext>
            </a:extLst>
          </p:cNvPr>
          <p:cNvSpPr/>
          <p:nvPr/>
        </p:nvSpPr>
        <p:spPr>
          <a:xfrm>
            <a:off x="551730" y="1024589"/>
            <a:ext cx="11151024" cy="38012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筛选模型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6E6FFBF-CA48-B618-0F74-43FB5AEBC816}"/>
              </a:ext>
            </a:extLst>
          </p:cNvPr>
          <p:cNvSpPr/>
          <p:nvPr/>
        </p:nvSpPr>
        <p:spPr>
          <a:xfrm>
            <a:off x="551730" y="1404711"/>
            <a:ext cx="11151024" cy="4028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1112C5D-1C3E-BA53-2874-A04B42A2CC0B}"/>
              </a:ext>
            </a:extLst>
          </p:cNvPr>
          <p:cNvSpPr/>
          <p:nvPr/>
        </p:nvSpPr>
        <p:spPr>
          <a:xfrm>
            <a:off x="3927898" y="4766350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打开模型文件夹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6A6AA22-ED05-2722-9C63-B37E1C187EE9}"/>
              </a:ext>
            </a:extLst>
          </p:cNvPr>
          <p:cNvGrpSpPr/>
          <p:nvPr/>
        </p:nvGrpSpPr>
        <p:grpSpPr>
          <a:xfrm>
            <a:off x="664473" y="1580264"/>
            <a:ext cx="2289863" cy="247567"/>
            <a:chOff x="1424397" y="1579296"/>
            <a:chExt cx="2289863" cy="247567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51D387-D24A-781F-B304-019044ED3228}"/>
                </a:ext>
              </a:extLst>
            </p:cNvPr>
            <p:cNvSpPr/>
            <p:nvPr/>
          </p:nvSpPr>
          <p:spPr>
            <a:xfrm>
              <a:off x="1424397" y="1579296"/>
              <a:ext cx="551724" cy="247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名称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927AE9D-2DC7-1DE4-7C3D-0374F8C55A21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>
              <a:extLst>
                <a:ext uri="{FF2B5EF4-FFF2-40B4-BE49-F238E27FC236}">
                  <a16:creationId xmlns:a16="http://schemas.microsoft.com/office/drawing/2014/main" id="{6569BB6A-0691-476A-4BEE-1BB0D2D59ACE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F773E67-16DF-B6D1-B216-401449F7CE5F}"/>
              </a:ext>
            </a:extLst>
          </p:cNvPr>
          <p:cNvSpPr/>
          <p:nvPr/>
        </p:nvSpPr>
        <p:spPr>
          <a:xfrm>
            <a:off x="9964611" y="1970938"/>
            <a:ext cx="651785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筛选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4D20871-56F0-CC74-4135-3128EDCAB6DA}"/>
                  </a:ext>
                </a:extLst>
              </p:cNvPr>
              <p:cNvSpPr txBox="1"/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4D20871-56F0-CC74-4135-3128EDCAB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349" y="1013500"/>
                <a:ext cx="664490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C6B43947-D03B-CAEA-F90F-AE13BB94679A}"/>
              </a:ext>
            </a:extLst>
          </p:cNvPr>
          <p:cNvGrpSpPr/>
          <p:nvPr/>
        </p:nvGrpSpPr>
        <p:grpSpPr>
          <a:xfrm>
            <a:off x="8744038" y="1545330"/>
            <a:ext cx="2650028" cy="247505"/>
            <a:chOff x="1064232" y="1579296"/>
            <a:chExt cx="2650028" cy="24750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92BA499-9E0C-C8CB-2AF0-B5A8E843AD4F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熔覆材料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8B3E456-760F-F74F-0A18-A6468C7DD687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F42C367E-D631-9F84-8955-3C6B16FAB692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F8F3E0D-C8B4-352D-BA16-45D18F323778}"/>
              </a:ext>
            </a:extLst>
          </p:cNvPr>
          <p:cNvGrpSpPr/>
          <p:nvPr/>
        </p:nvGrpSpPr>
        <p:grpSpPr>
          <a:xfrm>
            <a:off x="470036" y="2037278"/>
            <a:ext cx="2650028" cy="247505"/>
            <a:chOff x="1064232" y="1579296"/>
            <a:chExt cx="2650028" cy="24750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81C73F2-59E8-F5D5-0B1A-4195CDA5992A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基板材料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FBE5D1A-A178-02A5-4980-0076B18759CD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42DECCD1-E84C-BF58-81F4-A1352412AF68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5F8EED2-975E-E431-1A53-5C959FE89E0E}"/>
              </a:ext>
            </a:extLst>
          </p:cNvPr>
          <p:cNvGrpSpPr/>
          <p:nvPr/>
        </p:nvGrpSpPr>
        <p:grpSpPr>
          <a:xfrm>
            <a:off x="6096000" y="2066279"/>
            <a:ext cx="2650028" cy="247505"/>
            <a:chOff x="1064232" y="1579296"/>
            <a:chExt cx="2650028" cy="247505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E4F5D6E-5AEC-91A4-0D03-F2EC85FA0505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熔覆速度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F0A739C-351F-7709-86A0-139BE8580C5C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64FACC6-B352-C94F-7BFB-9B3CD599DF6C}"/>
              </a:ext>
            </a:extLst>
          </p:cNvPr>
          <p:cNvGrpSpPr/>
          <p:nvPr/>
        </p:nvGrpSpPr>
        <p:grpSpPr>
          <a:xfrm>
            <a:off x="3239147" y="2065117"/>
            <a:ext cx="2650028" cy="247505"/>
            <a:chOff x="1064232" y="1579296"/>
            <a:chExt cx="2650028" cy="247505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CD5F9AA-E3B5-7B0F-7986-AD2799080895}"/>
                </a:ext>
              </a:extLst>
            </p:cNvPr>
            <p:cNvSpPr/>
            <p:nvPr/>
          </p:nvSpPr>
          <p:spPr>
            <a:xfrm>
              <a:off x="1064232" y="1600733"/>
              <a:ext cx="911889" cy="204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激光功率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D6B8141-0D83-82D9-5CC9-3641C05E171C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30DB6A57-FAC5-0481-3B48-3E4CF00CC04E}"/>
              </a:ext>
            </a:extLst>
          </p:cNvPr>
          <p:cNvSpPr txBox="1"/>
          <p:nvPr/>
        </p:nvSpPr>
        <p:spPr>
          <a:xfrm>
            <a:off x="843887" y="5833411"/>
            <a:ext cx="568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可自由选择关键字进行筛选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可单或多选模型，直接打开一个或多个模型所在文件夹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DA39171-E63A-1FDB-9563-C53FED4B09DB}"/>
              </a:ext>
            </a:extLst>
          </p:cNvPr>
          <p:cNvGrpSpPr/>
          <p:nvPr/>
        </p:nvGrpSpPr>
        <p:grpSpPr>
          <a:xfrm>
            <a:off x="3120064" y="1564528"/>
            <a:ext cx="2650028" cy="256143"/>
            <a:chOff x="1064232" y="1579296"/>
            <a:chExt cx="2650028" cy="256143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FCA569A-8DB5-6950-1F70-AB6D4F658CEC}"/>
                </a:ext>
              </a:extLst>
            </p:cNvPr>
            <p:cNvSpPr/>
            <p:nvPr/>
          </p:nvSpPr>
          <p:spPr>
            <a:xfrm>
              <a:off x="1064232" y="1579296"/>
              <a:ext cx="911889" cy="256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工艺类型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4FACCDC-30AA-5761-F90C-AC4CD650E7CC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333A6DE7-B8FD-686B-E7A1-9B0F2D186499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8D98F87B-5B5B-3EE0-F027-3FE602723747}"/>
              </a:ext>
            </a:extLst>
          </p:cNvPr>
          <p:cNvSpPr/>
          <p:nvPr/>
        </p:nvSpPr>
        <p:spPr>
          <a:xfrm>
            <a:off x="7017090" y="4766349"/>
            <a:ext cx="1529923" cy="4040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导入项目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97B60DED-D1F2-D26D-CDDD-363EA4967F81}"/>
              </a:ext>
            </a:extLst>
          </p:cNvPr>
          <p:cNvGrpSpPr/>
          <p:nvPr/>
        </p:nvGrpSpPr>
        <p:grpSpPr>
          <a:xfrm>
            <a:off x="6064605" y="1555890"/>
            <a:ext cx="2650028" cy="256143"/>
            <a:chOff x="1064232" y="1579296"/>
            <a:chExt cx="2650028" cy="256143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F56A55D-8940-B939-7DAC-7AD52AF0A9C1}"/>
                </a:ext>
              </a:extLst>
            </p:cNvPr>
            <p:cNvSpPr/>
            <p:nvPr/>
          </p:nvSpPr>
          <p:spPr>
            <a:xfrm>
              <a:off x="1064232" y="1579296"/>
              <a:ext cx="911889" cy="256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模型类型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12EEB1A-A732-1FBA-E95A-BADDB3B2A412}"/>
                </a:ext>
              </a:extLst>
            </p:cNvPr>
            <p:cNvSpPr/>
            <p:nvPr/>
          </p:nvSpPr>
          <p:spPr>
            <a:xfrm>
              <a:off x="1985322" y="1579296"/>
              <a:ext cx="1728938" cy="247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94E0ED88-0A8D-9D6C-1890-43F6931DB30C}"/>
                </a:ext>
              </a:extLst>
            </p:cNvPr>
            <p:cNvSpPr/>
            <p:nvPr/>
          </p:nvSpPr>
          <p:spPr>
            <a:xfrm rot="10800000">
              <a:off x="3552829" y="16728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63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19B15D-248A-88C2-CFA4-CB647A22AF90}"/>
              </a:ext>
            </a:extLst>
          </p:cNvPr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17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7D563A-598B-5709-BF23-40475161C8DC}"/>
              </a:ext>
            </a:extLst>
          </p:cNvPr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2CACDF6-C44F-5F67-6D03-2B514D89D526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E282961E-20CB-8671-A5F5-B9AF1E032B02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9D7BC5-691C-8699-A51C-9E6BCFF86771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FDAA16-8DD8-57D8-F162-F67E2E62D21B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3C6C94D-0E43-3A48-0BBE-5A1678106B5C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A60486-8CD3-EA0D-248D-E14DC1C4393C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13EA974-E44A-A2AA-97AF-ED415E9456F4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181F54A-48FF-BB3D-1164-04FAFA27C78E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更新       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0C2896-AF97-0CAA-1DF2-AD806426E751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ACD189-C242-F645-FC43-DA0D673BF84E}"/>
              </a:ext>
            </a:extLst>
          </p:cNvPr>
          <p:cNvSpPr txBox="1"/>
          <p:nvPr/>
        </p:nvSpPr>
        <p:spPr>
          <a:xfrm>
            <a:off x="3635527" y="2113888"/>
            <a:ext cx="790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2</a:t>
            </a:r>
            <a:r>
              <a:rPr lang="zh-CN" altLang="en-US" sz="1600"/>
              <a:t>、右击工艺类型（送粉</a:t>
            </a:r>
            <a:r>
              <a:rPr lang="en-US" altLang="zh-CN" sz="1600"/>
              <a:t>/</a:t>
            </a:r>
            <a:r>
              <a:rPr lang="zh-CN" altLang="en-US" sz="1600"/>
              <a:t>送丝），显示下拉菜单，包括</a:t>
            </a:r>
            <a:r>
              <a:rPr lang="zh-CN" altLang="en-US" sz="1600" b="1"/>
              <a:t>打开、重命名、新建模型类型、展开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877FD9-1C10-4047-41F7-25C85CA6F4D1}"/>
              </a:ext>
            </a:extLst>
          </p:cNvPr>
          <p:cNvSpPr txBox="1"/>
          <p:nvPr/>
        </p:nvSpPr>
        <p:spPr>
          <a:xfrm>
            <a:off x="4172234" y="2650705"/>
            <a:ext cx="5085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打开：</a:t>
            </a:r>
            <a:r>
              <a:rPr lang="zh-CN" altLang="en-US" sz="1400"/>
              <a:t>打开该模型类型所在文件夹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重命名：</a:t>
            </a:r>
            <a:r>
              <a:rPr lang="zh-CN" altLang="en-US" sz="1400"/>
              <a:t>弹出重命名对话框，修改该类型名称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新建模型类型：</a:t>
            </a:r>
            <a:r>
              <a:rPr lang="zh-CN" altLang="en-US" sz="1400"/>
              <a:t>弹出新建模型类型对话框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收起整个该类型</a:t>
            </a:r>
            <a:endParaRPr lang="en-US" altLang="zh-CN" sz="1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599439-23D5-FFFE-D91C-9B3020E4BD87}"/>
              </a:ext>
            </a:extLst>
          </p:cNvPr>
          <p:cNvSpPr txBox="1"/>
          <p:nvPr/>
        </p:nvSpPr>
        <p:spPr>
          <a:xfrm>
            <a:off x="4370675" y="3975364"/>
            <a:ext cx="132837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送粉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2D7943-B10D-4CB5-38B5-B4A434D92D84}"/>
              </a:ext>
            </a:extLst>
          </p:cNvPr>
          <p:cNvSpPr txBox="1"/>
          <p:nvPr/>
        </p:nvSpPr>
        <p:spPr>
          <a:xfrm>
            <a:off x="5305085" y="4589282"/>
            <a:ext cx="132837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</a:t>
            </a:r>
            <a:endParaRPr lang="en-US" altLang="zh-CN" sz="1400"/>
          </a:p>
          <a:p>
            <a:pPr algn="ctr"/>
            <a:r>
              <a:rPr lang="zh-CN" altLang="en-US" sz="1400"/>
              <a:t>重命名</a:t>
            </a:r>
            <a:endParaRPr lang="en-US" altLang="zh-CN" sz="1400"/>
          </a:p>
          <a:p>
            <a:pPr algn="ctr"/>
            <a:r>
              <a:rPr lang="zh-CN" altLang="en-US" sz="1400"/>
              <a:t>新建模型类型</a:t>
            </a:r>
            <a:endParaRPr lang="en-US" altLang="zh-CN" sz="1400"/>
          </a:p>
          <a:p>
            <a:pPr algn="ctr"/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39F6001-C551-20B0-156C-59F36E2384F5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16200000" flipH="1">
            <a:off x="4793765" y="4555016"/>
            <a:ext cx="752418" cy="270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形用户界面, 应用程序&#10;&#10;描述已自动生成">
            <a:extLst>
              <a:ext uri="{FF2B5EF4-FFF2-40B4-BE49-F238E27FC236}">
                <a16:creationId xmlns:a16="http://schemas.microsoft.com/office/drawing/2014/main" id="{8316A228-D033-2323-6787-1EF0F1B48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0" y="1897743"/>
            <a:ext cx="2040487" cy="431747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AB55578-5466-55C7-BDF3-2DBF3C31A9A0}"/>
              </a:ext>
            </a:extLst>
          </p:cNvPr>
          <p:cNvSpPr/>
          <p:nvPr/>
        </p:nvSpPr>
        <p:spPr>
          <a:xfrm>
            <a:off x="1069503" y="2302954"/>
            <a:ext cx="774288" cy="3550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7C24B35-C2C5-A8F0-9DD2-81834A8F7317}"/>
              </a:ext>
            </a:extLst>
          </p:cNvPr>
          <p:cNvSpPr/>
          <p:nvPr/>
        </p:nvSpPr>
        <p:spPr>
          <a:xfrm>
            <a:off x="1069503" y="4801259"/>
            <a:ext cx="774288" cy="3550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EB48A0F-2947-9A54-C6EB-3D99E521D585}"/>
              </a:ext>
            </a:extLst>
          </p:cNvPr>
          <p:cNvGrpSpPr/>
          <p:nvPr/>
        </p:nvGrpSpPr>
        <p:grpSpPr>
          <a:xfrm>
            <a:off x="7647323" y="3906051"/>
            <a:ext cx="3673942" cy="1817874"/>
            <a:chOff x="7707284" y="4238689"/>
            <a:chExt cx="3673942" cy="1817874"/>
          </a:xfrm>
        </p:grpSpPr>
        <p:sp>
          <p:nvSpPr>
            <p:cNvPr id="22" name="矩形: 圆顶角 21">
              <a:extLst>
                <a:ext uri="{FF2B5EF4-FFF2-40B4-BE49-F238E27FC236}">
                  <a16:creationId xmlns:a16="http://schemas.microsoft.com/office/drawing/2014/main" id="{248D0B3C-80E1-0EC6-E744-2B9C519D6036}"/>
                </a:ext>
              </a:extLst>
            </p:cNvPr>
            <p:cNvSpPr/>
            <p:nvPr/>
          </p:nvSpPr>
          <p:spPr>
            <a:xfrm>
              <a:off x="7707284" y="4238689"/>
              <a:ext cx="3673942" cy="332443"/>
            </a:xfrm>
            <a:prstGeom prst="round2SameRect">
              <a:avLst>
                <a:gd name="adj1" fmla="val 23568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400">
                  <a:solidFill>
                    <a:schemeClr val="tx1"/>
                  </a:solidFill>
                </a:rPr>
                <a:t>新建模型类型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FD4C10-BA0E-4777-B64B-CA6CADD21D53}"/>
                </a:ext>
              </a:extLst>
            </p:cNvPr>
            <p:cNvSpPr/>
            <p:nvPr/>
          </p:nvSpPr>
          <p:spPr>
            <a:xfrm>
              <a:off x="7707284" y="4571132"/>
              <a:ext cx="3673942" cy="1485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40E69EE-579E-31F5-DC9D-89FED347C752}"/>
                </a:ext>
              </a:extLst>
            </p:cNvPr>
            <p:cNvSpPr/>
            <p:nvPr/>
          </p:nvSpPr>
          <p:spPr>
            <a:xfrm>
              <a:off x="8305045" y="4818884"/>
              <a:ext cx="705513" cy="423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名称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C2AEBF9-68CF-8520-221E-C607CC6FA486}"/>
                </a:ext>
              </a:extLst>
            </p:cNvPr>
            <p:cNvSpPr/>
            <p:nvPr/>
          </p:nvSpPr>
          <p:spPr>
            <a:xfrm>
              <a:off x="9162298" y="4811364"/>
              <a:ext cx="1612574" cy="4238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D12E4FC-463A-E2FB-F1FB-C3DB0EF33FA5}"/>
                </a:ext>
              </a:extLst>
            </p:cNvPr>
            <p:cNvSpPr/>
            <p:nvPr/>
          </p:nvSpPr>
          <p:spPr>
            <a:xfrm>
              <a:off x="8305045" y="5446018"/>
              <a:ext cx="1063664" cy="423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确定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C64BD45-5E17-07B6-15A3-B7E08B177161}"/>
                </a:ext>
              </a:extLst>
            </p:cNvPr>
            <p:cNvSpPr/>
            <p:nvPr/>
          </p:nvSpPr>
          <p:spPr>
            <a:xfrm>
              <a:off x="9719802" y="5446017"/>
              <a:ext cx="1063664" cy="423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</a:rPr>
                <a:t>取消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A5D9B7D-9393-FD1D-092B-36DC298A0CD7}"/>
                  </a:ext>
                </a:extLst>
              </p:cNvPr>
              <p:cNvSpPr txBox="1"/>
              <p:nvPr/>
            </p:nvSpPr>
            <p:spPr>
              <a:xfrm>
                <a:off x="10837188" y="3887606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A5D9B7D-9393-FD1D-092B-36DC298A0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188" y="3887606"/>
                <a:ext cx="466643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0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5341AE-76BA-BD25-F6A0-8D49E70082F7}"/>
              </a:ext>
            </a:extLst>
          </p:cNvPr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18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36C7E-30EB-4CE5-CE61-DC6D4CF2CE62}"/>
              </a:ext>
            </a:extLst>
          </p:cNvPr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65DE554-3AB6-3D19-2408-F2DFE401217D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AD623FA3-3280-561A-71AC-6F9EDC42BF1E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29BEC2-06B2-57C1-FA14-2D56951B6736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A76FC9-0266-62CE-18C6-54BC02C37FF9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AC14713-2C95-5FA9-136D-517340D344CC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D203B3A-9C79-4873-6455-916F580979E7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94586BC-B8C8-BD7D-648F-BCDFB200FEF3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6DD2A637-32A1-710E-152E-5A688F8A3005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更新       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C52870-966E-DF84-9084-54E2DD02FA54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E4EA6A-94E3-FA4D-E220-183C9992F5C0}"/>
              </a:ext>
            </a:extLst>
          </p:cNvPr>
          <p:cNvSpPr txBox="1"/>
          <p:nvPr/>
        </p:nvSpPr>
        <p:spPr>
          <a:xfrm>
            <a:off x="3635527" y="2113888"/>
            <a:ext cx="790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3</a:t>
            </a:r>
            <a:r>
              <a:rPr lang="zh-CN" altLang="en-US" sz="1600"/>
              <a:t>、右击模型类型，显示下拉菜单，包括</a:t>
            </a:r>
            <a:r>
              <a:rPr lang="zh-CN" altLang="en-US" sz="1600" b="1"/>
              <a:t>打开、重命名、新建模型、展开</a:t>
            </a:r>
            <a:r>
              <a:rPr lang="en-US" altLang="zh-CN" sz="1600" b="1"/>
              <a:t>/</a:t>
            </a:r>
            <a:r>
              <a:rPr lang="zh-CN" altLang="en-US" sz="1600" b="1"/>
              <a:t>收起</a:t>
            </a:r>
            <a:endParaRPr lang="zh-CN" altLang="en-US" sz="16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66DCB0-3131-9B78-7754-1F25F79F450F}"/>
              </a:ext>
            </a:extLst>
          </p:cNvPr>
          <p:cNvSpPr txBox="1"/>
          <p:nvPr/>
        </p:nvSpPr>
        <p:spPr>
          <a:xfrm>
            <a:off x="4172234" y="2650705"/>
            <a:ext cx="4147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打开：</a:t>
            </a:r>
            <a:r>
              <a:rPr lang="zh-CN" altLang="en-US" sz="1400"/>
              <a:t>打开该模型类型所在文件夹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重命名：</a:t>
            </a:r>
            <a:r>
              <a:rPr lang="zh-CN" altLang="en-US" sz="1400"/>
              <a:t>弹出重命名对话框，修改该类型名称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新建模型：</a:t>
            </a:r>
            <a:r>
              <a:rPr lang="zh-CN" altLang="en-US" sz="1400"/>
              <a:t>弹出新建模型对话框</a:t>
            </a:r>
            <a:endParaRPr lang="en-US" altLang="zh-CN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/>
              <a:t>展开</a:t>
            </a:r>
            <a:r>
              <a:rPr lang="en-US" altLang="zh-CN" sz="1400" b="1"/>
              <a:t>/</a:t>
            </a:r>
            <a:r>
              <a:rPr lang="zh-CN" altLang="en-US" sz="1400" b="1"/>
              <a:t>收起：</a:t>
            </a:r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收起整个该类型</a:t>
            </a:r>
            <a:endParaRPr lang="en-US" altLang="zh-CN" sz="1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B29BE7-5D8B-4888-6C3F-57FC33B05A68}"/>
              </a:ext>
            </a:extLst>
          </p:cNvPr>
          <p:cNvSpPr txBox="1"/>
          <p:nvPr/>
        </p:nvSpPr>
        <p:spPr>
          <a:xfrm>
            <a:off x="4370675" y="3975364"/>
            <a:ext cx="132837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熔池多相流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959E63-61A1-7569-8DCE-4C94D3EDBCE0}"/>
              </a:ext>
            </a:extLst>
          </p:cNvPr>
          <p:cNvSpPr txBox="1"/>
          <p:nvPr/>
        </p:nvSpPr>
        <p:spPr>
          <a:xfrm>
            <a:off x="5305085" y="4589282"/>
            <a:ext cx="132837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打开</a:t>
            </a:r>
            <a:endParaRPr lang="en-US" altLang="zh-CN" sz="1400"/>
          </a:p>
          <a:p>
            <a:pPr algn="ctr"/>
            <a:r>
              <a:rPr lang="zh-CN" altLang="en-US" sz="1400"/>
              <a:t>重命名</a:t>
            </a:r>
            <a:endParaRPr lang="en-US" altLang="zh-CN" sz="1400"/>
          </a:p>
          <a:p>
            <a:pPr algn="ctr"/>
            <a:r>
              <a:rPr lang="zh-CN" altLang="en-US" sz="1400"/>
              <a:t>新建模型</a:t>
            </a:r>
            <a:endParaRPr lang="en-US" altLang="zh-CN" sz="1400"/>
          </a:p>
          <a:p>
            <a:pPr algn="ctr"/>
            <a:r>
              <a:rPr lang="zh-CN" altLang="en-US" sz="1400"/>
              <a:t>展开</a:t>
            </a:r>
            <a:r>
              <a:rPr lang="en-US" altLang="zh-CN" sz="1400"/>
              <a:t>/</a:t>
            </a:r>
            <a:r>
              <a:rPr lang="zh-CN" altLang="en-US" sz="1400"/>
              <a:t>收起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B1001C1-A99E-B52E-A203-2BD493866B75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16200000" flipH="1">
            <a:off x="4793765" y="4555016"/>
            <a:ext cx="752418" cy="270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形用户界面, 应用程序&#10;&#10;描述已自动生成">
            <a:extLst>
              <a:ext uri="{FF2B5EF4-FFF2-40B4-BE49-F238E27FC236}">
                <a16:creationId xmlns:a16="http://schemas.microsoft.com/office/drawing/2014/main" id="{8AEBD3D0-38BF-ECDC-71B6-DFBC42D3CE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0" y="1897743"/>
            <a:ext cx="2040487" cy="431747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750163-DBA5-7041-B403-330D99264B0D}"/>
              </a:ext>
            </a:extLst>
          </p:cNvPr>
          <p:cNvSpPr/>
          <p:nvPr/>
        </p:nvSpPr>
        <p:spPr>
          <a:xfrm>
            <a:off x="1456648" y="2580272"/>
            <a:ext cx="874322" cy="3550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6D6A9BB-A5FC-71DA-D771-D4880D50447D}"/>
              </a:ext>
            </a:extLst>
          </p:cNvPr>
          <p:cNvSpPr/>
          <p:nvPr/>
        </p:nvSpPr>
        <p:spPr>
          <a:xfrm>
            <a:off x="1456648" y="3133981"/>
            <a:ext cx="774288" cy="3550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2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94855D7A-5665-B9C2-A0AC-4AC7B684EF5C}"/>
              </a:ext>
            </a:extLst>
          </p:cNvPr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19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4E1DC1C-71B5-D846-8990-F09A9C70F345}"/>
              </a:ext>
            </a:extLst>
          </p:cNvPr>
          <p:cNvSpPr txBox="1"/>
          <p:nvPr/>
        </p:nvSpPr>
        <p:spPr>
          <a:xfrm>
            <a:off x="330200" y="200680"/>
            <a:ext cx="6471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2.2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新建模型对话框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1CD67DB-F010-278E-BDD4-DC1B3EECACB0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顶角 60">
            <a:extLst>
              <a:ext uri="{FF2B5EF4-FFF2-40B4-BE49-F238E27FC236}">
                <a16:creationId xmlns:a16="http://schemas.microsoft.com/office/drawing/2014/main" id="{01E49045-D45F-8593-8006-41B51F04BD79}"/>
              </a:ext>
            </a:extLst>
          </p:cNvPr>
          <p:cNvSpPr/>
          <p:nvPr/>
        </p:nvSpPr>
        <p:spPr>
          <a:xfrm>
            <a:off x="330200" y="1023037"/>
            <a:ext cx="6234532" cy="309836"/>
          </a:xfrm>
          <a:prstGeom prst="round2SameRect">
            <a:avLst>
              <a:gd name="adj1" fmla="val 41607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>
                <a:solidFill>
                  <a:schemeClr val="tx1"/>
                </a:solidFill>
              </a:rPr>
              <a:t>编辑模型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A5A7257-4798-4735-D9E0-B52EA1317439}"/>
              </a:ext>
            </a:extLst>
          </p:cNvPr>
          <p:cNvSpPr/>
          <p:nvPr/>
        </p:nvSpPr>
        <p:spPr>
          <a:xfrm>
            <a:off x="330200" y="1332873"/>
            <a:ext cx="6234532" cy="5255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FE58FB1-E7A4-6BDF-7B57-887419A326E2}"/>
              </a:ext>
            </a:extLst>
          </p:cNvPr>
          <p:cNvSpPr/>
          <p:nvPr/>
        </p:nvSpPr>
        <p:spPr>
          <a:xfrm>
            <a:off x="1888868" y="5729594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确定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39035CD-41BB-DCF9-046F-91BEDEE8DAC9}"/>
              </a:ext>
            </a:extLst>
          </p:cNvPr>
          <p:cNvSpPr/>
          <p:nvPr/>
        </p:nvSpPr>
        <p:spPr>
          <a:xfrm>
            <a:off x="3945270" y="5726408"/>
            <a:ext cx="1063664" cy="4238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7431D3-CC2A-B2AF-EC69-9287CFD9C2A0}"/>
                  </a:ext>
                </a:extLst>
              </p:cNvPr>
              <p:cNvSpPr txBox="1"/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67431D3-CC2A-B2AF-EC69-9287CFD9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80" y="1011445"/>
                <a:ext cx="466643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C0FB173E-9850-434F-5C14-1E8A220D09F3}"/>
              </a:ext>
            </a:extLst>
          </p:cNvPr>
          <p:cNvSpPr txBox="1"/>
          <p:nvPr/>
        </p:nvSpPr>
        <p:spPr>
          <a:xfrm>
            <a:off x="1270367" y="4707774"/>
            <a:ext cx="105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Model.cas</a:t>
            </a:r>
          </a:p>
          <a:p>
            <a:r>
              <a:rPr lang="en-US" altLang="zh-CN" sz="1200"/>
              <a:t>Model.inp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EF4544B-E552-9188-3F26-8BC2AEFAC1B3}"/>
              </a:ext>
            </a:extLst>
          </p:cNvPr>
          <p:cNvSpPr/>
          <p:nvPr/>
        </p:nvSpPr>
        <p:spPr>
          <a:xfrm>
            <a:off x="1116363" y="4568932"/>
            <a:ext cx="4474339" cy="974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8C81559B-40F1-C6CB-D348-70678A85492F}"/>
              </a:ext>
            </a:extLst>
          </p:cNvPr>
          <p:cNvSpPr/>
          <p:nvPr/>
        </p:nvSpPr>
        <p:spPr>
          <a:xfrm>
            <a:off x="5769540" y="4640637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添加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5D7D55E-AAA7-864E-A797-F2C63BB14993}"/>
              </a:ext>
            </a:extLst>
          </p:cNvPr>
          <p:cNvSpPr/>
          <p:nvPr/>
        </p:nvSpPr>
        <p:spPr>
          <a:xfrm>
            <a:off x="5769540" y="5117239"/>
            <a:ext cx="613218" cy="321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删除</a:t>
            </a: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D8F369-5AB0-BEB3-5829-82AD497C6B5E}"/>
              </a:ext>
            </a:extLst>
          </p:cNvPr>
          <p:cNvGrpSpPr/>
          <p:nvPr/>
        </p:nvGrpSpPr>
        <p:grpSpPr>
          <a:xfrm>
            <a:off x="5347288" y="4568932"/>
            <a:ext cx="243414" cy="974034"/>
            <a:chOff x="6191251" y="2138267"/>
            <a:chExt cx="243414" cy="974034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2FDD967F-A42C-7C95-E926-D254B67B47FF}"/>
                </a:ext>
              </a:extLst>
            </p:cNvPr>
            <p:cNvSpPr/>
            <p:nvPr/>
          </p:nvSpPr>
          <p:spPr>
            <a:xfrm>
              <a:off x="6191251" y="2138267"/>
              <a:ext cx="243414" cy="97403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>
              <a:extLst>
                <a:ext uri="{FF2B5EF4-FFF2-40B4-BE49-F238E27FC236}">
                  <a16:creationId xmlns:a16="http://schemas.microsoft.com/office/drawing/2014/main" id="{6C1D5906-B679-7CFA-BA26-FC0233F6C066}"/>
                </a:ext>
              </a:extLst>
            </p:cNvPr>
            <p:cNvSpPr/>
            <p:nvPr/>
          </p:nvSpPr>
          <p:spPr>
            <a:xfrm>
              <a:off x="6267620" y="2261508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1511CCE3-9FFE-0C61-D80D-88A3A602F803}"/>
                </a:ext>
              </a:extLst>
            </p:cNvPr>
            <p:cNvSpPr/>
            <p:nvPr/>
          </p:nvSpPr>
          <p:spPr>
            <a:xfrm flipV="1">
              <a:off x="6267620" y="2925321"/>
              <a:ext cx="84666" cy="8477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82AF84BB-E554-7C3B-295F-8BAEBE185322}"/>
              </a:ext>
            </a:extLst>
          </p:cNvPr>
          <p:cNvSpPr/>
          <p:nvPr/>
        </p:nvSpPr>
        <p:spPr>
          <a:xfrm>
            <a:off x="468398" y="4837576"/>
            <a:ext cx="623131" cy="436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模型文件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FE94284-99E9-9148-22C1-42678821B8E6}"/>
              </a:ext>
            </a:extLst>
          </p:cNvPr>
          <p:cNvSpPr/>
          <p:nvPr/>
        </p:nvSpPr>
        <p:spPr>
          <a:xfrm>
            <a:off x="539066" y="1444300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名称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AA63132-5F4C-8A2E-1D78-E76DCA7E05B9}"/>
              </a:ext>
            </a:extLst>
          </p:cNvPr>
          <p:cNvSpPr/>
          <p:nvPr/>
        </p:nvSpPr>
        <p:spPr>
          <a:xfrm>
            <a:off x="3483759" y="1887751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熔覆材料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E9D3639-0719-87CE-A814-99F75A166CBE}"/>
              </a:ext>
            </a:extLst>
          </p:cNvPr>
          <p:cNvSpPr/>
          <p:nvPr/>
        </p:nvSpPr>
        <p:spPr>
          <a:xfrm>
            <a:off x="538234" y="2351555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激光功率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6068D81-E5A0-FC93-18DB-C86C0D9AAB4F}"/>
              </a:ext>
            </a:extLst>
          </p:cNvPr>
          <p:cNvSpPr/>
          <p:nvPr/>
        </p:nvSpPr>
        <p:spPr>
          <a:xfrm>
            <a:off x="3483759" y="2797747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熔覆形式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3152151-D808-36E0-96BA-2CAD7C36BB86}"/>
              </a:ext>
            </a:extLst>
          </p:cNvPr>
          <p:cNvSpPr/>
          <p:nvPr/>
        </p:nvSpPr>
        <p:spPr>
          <a:xfrm>
            <a:off x="517066" y="3289560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初始条件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7A3137D-814C-3B70-483E-81F1D076AF5B}"/>
              </a:ext>
            </a:extLst>
          </p:cNvPr>
          <p:cNvSpPr/>
          <p:nvPr/>
        </p:nvSpPr>
        <p:spPr>
          <a:xfrm>
            <a:off x="517066" y="3758842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边界条件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51AAFD9-C68C-A259-7DEC-4029012AF755}"/>
              </a:ext>
            </a:extLst>
          </p:cNvPr>
          <p:cNvSpPr/>
          <p:nvPr/>
        </p:nvSpPr>
        <p:spPr>
          <a:xfrm>
            <a:off x="1615312" y="1444300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88F9632-4EBF-3FF7-DCFA-BE64BD687DDE}"/>
              </a:ext>
            </a:extLst>
          </p:cNvPr>
          <p:cNvSpPr/>
          <p:nvPr/>
        </p:nvSpPr>
        <p:spPr>
          <a:xfrm>
            <a:off x="3434525" y="1478971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工艺类型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B4FF53D-A807-8EAD-4318-488D025D84D2}"/>
              </a:ext>
            </a:extLst>
          </p:cNvPr>
          <p:cNvSpPr/>
          <p:nvPr/>
        </p:nvSpPr>
        <p:spPr>
          <a:xfrm>
            <a:off x="4549316" y="1478971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54AFC15-8BF9-F847-8C70-8EA5B3AFCF26}"/>
              </a:ext>
            </a:extLst>
          </p:cNvPr>
          <p:cNvSpPr/>
          <p:nvPr/>
        </p:nvSpPr>
        <p:spPr>
          <a:xfrm>
            <a:off x="4560005" y="1887752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CB3F821-7461-F7CD-3EAE-66554ACD170D}"/>
              </a:ext>
            </a:extLst>
          </p:cNvPr>
          <p:cNvSpPr/>
          <p:nvPr/>
        </p:nvSpPr>
        <p:spPr>
          <a:xfrm>
            <a:off x="1614480" y="2351556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726FFD8-BE9C-C3EC-F75E-F1BD045A26E7}"/>
              </a:ext>
            </a:extLst>
          </p:cNvPr>
          <p:cNvSpPr/>
          <p:nvPr/>
        </p:nvSpPr>
        <p:spPr>
          <a:xfrm>
            <a:off x="4560005" y="2797748"/>
            <a:ext cx="1649381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2F0DC88-FE82-9BED-81A9-C141B9F46B51}"/>
              </a:ext>
            </a:extLst>
          </p:cNvPr>
          <p:cNvSpPr/>
          <p:nvPr/>
        </p:nvSpPr>
        <p:spPr>
          <a:xfrm>
            <a:off x="1593312" y="3289561"/>
            <a:ext cx="4633451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D390BA4-00A6-0225-DC55-CB30102BDA2F}"/>
              </a:ext>
            </a:extLst>
          </p:cNvPr>
          <p:cNvSpPr/>
          <p:nvPr/>
        </p:nvSpPr>
        <p:spPr>
          <a:xfrm>
            <a:off x="1593312" y="3758842"/>
            <a:ext cx="4633451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E1D0795-472E-AF0C-C407-63CED575E6EB}"/>
              </a:ext>
            </a:extLst>
          </p:cNvPr>
          <p:cNvSpPr/>
          <p:nvPr/>
        </p:nvSpPr>
        <p:spPr>
          <a:xfrm>
            <a:off x="3483759" y="2321100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基板材料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49FD9D7-CACA-EC1B-D7C5-41820A2955BE}"/>
              </a:ext>
            </a:extLst>
          </p:cNvPr>
          <p:cNvSpPr/>
          <p:nvPr/>
        </p:nvSpPr>
        <p:spPr>
          <a:xfrm>
            <a:off x="499689" y="2778719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熔覆速度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12CCFD8-8DBB-E500-9D0F-3EF00E310DED}"/>
              </a:ext>
            </a:extLst>
          </p:cNvPr>
          <p:cNvSpPr/>
          <p:nvPr/>
        </p:nvSpPr>
        <p:spPr>
          <a:xfrm>
            <a:off x="4598550" y="2323827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A6C5B56-AEC9-234F-7E76-08CCB1EF88BC}"/>
              </a:ext>
            </a:extLst>
          </p:cNvPr>
          <p:cNvSpPr/>
          <p:nvPr/>
        </p:nvSpPr>
        <p:spPr>
          <a:xfrm>
            <a:off x="1614480" y="2772597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3A18C2D-1C84-2336-91DD-F85E64AB8B7F}"/>
              </a:ext>
            </a:extLst>
          </p:cNvPr>
          <p:cNvGrpSpPr/>
          <p:nvPr/>
        </p:nvGrpSpPr>
        <p:grpSpPr>
          <a:xfrm>
            <a:off x="5889634" y="1478971"/>
            <a:ext cx="309895" cy="369241"/>
            <a:chOff x="5969000" y="1574679"/>
            <a:chExt cx="309895" cy="369241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99AC3B-D792-EBB0-8AF0-B72BCB5A29BE}"/>
                </a:ext>
              </a:extLst>
            </p:cNvPr>
            <p:cNvSpPr/>
            <p:nvPr/>
          </p:nvSpPr>
          <p:spPr>
            <a:xfrm>
              <a:off x="5969000" y="1574679"/>
              <a:ext cx="309895" cy="3692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>
              <a:extLst>
                <a:ext uri="{FF2B5EF4-FFF2-40B4-BE49-F238E27FC236}">
                  <a16:creationId xmlns:a16="http://schemas.microsoft.com/office/drawing/2014/main" id="{21963343-5C58-7C2F-D766-54DFAF9F6E8A}"/>
                </a:ext>
              </a:extLst>
            </p:cNvPr>
            <p:cNvSpPr/>
            <p:nvPr/>
          </p:nvSpPr>
          <p:spPr>
            <a:xfrm flipV="1">
              <a:off x="6047326" y="1711110"/>
              <a:ext cx="141061" cy="1294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2E69FBA-28E8-20DD-0CB0-6EF071D01DB4}"/>
              </a:ext>
            </a:extLst>
          </p:cNvPr>
          <p:cNvGrpSpPr/>
          <p:nvPr/>
        </p:nvGrpSpPr>
        <p:grpSpPr>
          <a:xfrm>
            <a:off x="5899491" y="1893470"/>
            <a:ext cx="309895" cy="369241"/>
            <a:chOff x="5969000" y="1574679"/>
            <a:chExt cx="309895" cy="369241"/>
          </a:xfrm>
        </p:grpSpPr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73B39D24-7963-ADC1-0BA0-EB123903A41E}"/>
                </a:ext>
              </a:extLst>
            </p:cNvPr>
            <p:cNvSpPr/>
            <p:nvPr/>
          </p:nvSpPr>
          <p:spPr>
            <a:xfrm>
              <a:off x="5969000" y="1574679"/>
              <a:ext cx="309895" cy="3692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E5FEB0A2-3669-7BBD-CDFE-AE7CAD42F323}"/>
                </a:ext>
              </a:extLst>
            </p:cNvPr>
            <p:cNvSpPr/>
            <p:nvPr/>
          </p:nvSpPr>
          <p:spPr>
            <a:xfrm flipV="1">
              <a:off x="6047326" y="1711110"/>
              <a:ext cx="141061" cy="1294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9852937-D4B9-0FAE-BA0F-2F2053694EC8}"/>
              </a:ext>
            </a:extLst>
          </p:cNvPr>
          <p:cNvGrpSpPr/>
          <p:nvPr/>
        </p:nvGrpSpPr>
        <p:grpSpPr>
          <a:xfrm>
            <a:off x="5932776" y="2324452"/>
            <a:ext cx="309895" cy="369241"/>
            <a:chOff x="5969000" y="1574679"/>
            <a:chExt cx="309895" cy="36924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FFC9F8BC-5B8C-82C9-ECA1-666E7DEF95AA}"/>
                </a:ext>
              </a:extLst>
            </p:cNvPr>
            <p:cNvSpPr/>
            <p:nvPr/>
          </p:nvSpPr>
          <p:spPr>
            <a:xfrm>
              <a:off x="5969000" y="1574679"/>
              <a:ext cx="309895" cy="3692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>
              <a:extLst>
                <a:ext uri="{FF2B5EF4-FFF2-40B4-BE49-F238E27FC236}">
                  <a16:creationId xmlns:a16="http://schemas.microsoft.com/office/drawing/2014/main" id="{18AE365F-B04C-5448-B525-39382E85AEDA}"/>
                </a:ext>
              </a:extLst>
            </p:cNvPr>
            <p:cNvSpPr/>
            <p:nvPr/>
          </p:nvSpPr>
          <p:spPr>
            <a:xfrm flipV="1">
              <a:off x="6047326" y="1711110"/>
              <a:ext cx="141061" cy="1294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CF33F4A-1937-5407-5A05-BB270A4EB9F7}"/>
              </a:ext>
            </a:extLst>
          </p:cNvPr>
          <p:cNvSpPr txBox="1"/>
          <p:nvPr/>
        </p:nvSpPr>
        <p:spPr>
          <a:xfrm>
            <a:off x="6733732" y="998162"/>
            <a:ext cx="5282871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b="1">
                <a:solidFill>
                  <a:srgbClr val="FF0000"/>
                </a:solidFill>
              </a:rPr>
              <a:t>工艺类型：送粉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送丝</a:t>
            </a:r>
            <a:endParaRPr lang="en-US" altLang="zh-CN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>
                <a:solidFill>
                  <a:srgbClr val="FF0000"/>
                </a:solidFill>
              </a:rPr>
              <a:t>模型类型：熔池多相流</a:t>
            </a:r>
            <a:r>
              <a:rPr lang="en-US" altLang="zh-CN" b="1">
                <a:solidFill>
                  <a:srgbClr val="FF0000"/>
                </a:solidFill>
              </a:rPr>
              <a:t>/</a:t>
            </a:r>
            <a:r>
              <a:rPr lang="zh-CN" altLang="en-US" b="1">
                <a:solidFill>
                  <a:srgbClr val="FF0000"/>
                </a:solidFill>
              </a:rPr>
              <a:t>热力耦合</a:t>
            </a:r>
            <a:r>
              <a:rPr lang="en-US" altLang="zh-CN" b="1">
                <a:solidFill>
                  <a:srgbClr val="FF0000"/>
                </a:solidFill>
              </a:rPr>
              <a:t>/PINN/LBM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熔覆</a:t>
            </a:r>
            <a:r>
              <a:rPr lang="en-US" altLang="zh-CN"/>
              <a:t>/</a:t>
            </a:r>
            <a:r>
              <a:rPr lang="zh-CN" altLang="en-US"/>
              <a:t>基板材料：从材料库中选取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激光功率为</a:t>
            </a:r>
            <a:r>
              <a:rPr lang="en-US" altLang="zh-CN"/>
              <a:t>W</a:t>
            </a:r>
            <a:r>
              <a:rPr lang="zh-CN" altLang="en-US"/>
              <a:t>，熔覆速度单位为</a:t>
            </a:r>
            <a:r>
              <a:rPr lang="en-US" altLang="zh-CN"/>
              <a:t>mm/s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熔覆形式 ：输入层数</a:t>
            </a:r>
            <a:r>
              <a:rPr lang="en-US" altLang="zh-CN"/>
              <a:t>/</a:t>
            </a:r>
            <a:r>
              <a:rPr lang="zh-CN" altLang="en-US"/>
              <a:t>道数，单道尺寸，基板尺寸等，自定义输入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初始条件：输入熔覆层和基板的初始温度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边界条件：输入表面对流换热系数和辐射系数</a:t>
            </a:r>
            <a:endParaRPr lang="en-US" altLang="zh-CN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/</a:t>
            </a:r>
            <a:r>
              <a:rPr lang="zh-CN" altLang="en-US"/>
              <a:t>删除：已经创建好的模型文件及辅助文件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0F3601A-AF40-EFF4-BAE1-41809F1AA2E3}"/>
              </a:ext>
            </a:extLst>
          </p:cNvPr>
          <p:cNvSpPr txBox="1"/>
          <p:nvPr/>
        </p:nvSpPr>
        <p:spPr>
          <a:xfrm>
            <a:off x="7099327" y="4938302"/>
            <a:ext cx="4551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一个模型用一个文件夹保存。所设置的关键字形成</a:t>
            </a:r>
            <a:r>
              <a:rPr lang="en-US" altLang="zh-CN"/>
              <a:t>text</a:t>
            </a:r>
            <a:r>
              <a:rPr lang="zh-CN" altLang="en-US"/>
              <a:t>文件，模型软件与</a:t>
            </a:r>
            <a:r>
              <a:rPr lang="en-US" altLang="zh-CN"/>
              <a:t>text</a:t>
            </a:r>
            <a:r>
              <a:rPr lang="zh-CN" altLang="en-US"/>
              <a:t>文件同出在一级目录。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AC513E3-CF32-C6A6-4E54-576763471F20}"/>
              </a:ext>
            </a:extLst>
          </p:cNvPr>
          <p:cNvSpPr/>
          <p:nvPr/>
        </p:nvSpPr>
        <p:spPr>
          <a:xfrm>
            <a:off x="538234" y="1879931"/>
            <a:ext cx="963211" cy="37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模型类型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81911FF-D724-E614-B259-21F460344D45}"/>
              </a:ext>
            </a:extLst>
          </p:cNvPr>
          <p:cNvSpPr/>
          <p:nvPr/>
        </p:nvSpPr>
        <p:spPr>
          <a:xfrm>
            <a:off x="1614480" y="1879931"/>
            <a:ext cx="1650213" cy="3754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7F7F0C9-1188-50E3-49DC-ECC24015BF1E}"/>
              </a:ext>
            </a:extLst>
          </p:cNvPr>
          <p:cNvGrpSpPr/>
          <p:nvPr/>
        </p:nvGrpSpPr>
        <p:grpSpPr>
          <a:xfrm>
            <a:off x="2954798" y="1879931"/>
            <a:ext cx="309895" cy="369241"/>
            <a:chOff x="5969000" y="1574679"/>
            <a:chExt cx="309895" cy="369241"/>
          </a:xfrm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7FE3C4C8-805C-792E-50B3-47EB998D006F}"/>
                </a:ext>
              </a:extLst>
            </p:cNvPr>
            <p:cNvSpPr/>
            <p:nvPr/>
          </p:nvSpPr>
          <p:spPr>
            <a:xfrm>
              <a:off x="5969000" y="1574679"/>
              <a:ext cx="309895" cy="36924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EF7B664E-37B3-93D9-A8C1-29C865273957}"/>
                </a:ext>
              </a:extLst>
            </p:cNvPr>
            <p:cNvSpPr/>
            <p:nvPr/>
          </p:nvSpPr>
          <p:spPr>
            <a:xfrm flipV="1">
              <a:off x="6047326" y="1711110"/>
              <a:ext cx="141061" cy="12944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43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D33423-FB78-ED86-0D92-9F590D3DFA04}"/>
              </a:ext>
            </a:extLst>
          </p:cNvPr>
          <p:cNvSpPr/>
          <p:nvPr/>
        </p:nvSpPr>
        <p:spPr>
          <a:xfrm>
            <a:off x="625642" y="81483"/>
            <a:ext cx="2772076" cy="199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8937680-C063-D404-23BD-31F6FBF0F62F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A716982-85AF-698F-DA10-E43C39F5C877}"/>
              </a:ext>
            </a:extLst>
          </p:cNvPr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A1430714-578B-CAC5-29CF-4F9C4E6CC57B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55F19E-3B5D-248D-1EA6-485F967D9049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E9550D1-7339-96D9-C047-3344C719DB83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156AB8-507A-3C48-9858-69BE9049EC0E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96C1D90-A311-56F5-AC77-63EA2D1EE5F6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0977F28-5850-7718-B00D-1E0BF53460AC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67911D3-3895-088C-9851-BDC17F63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B26A7D4-394A-CA79-CC26-9B0DB2176BD9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更新   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D29639-3403-98FC-EA33-EBE04BC68796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1043783-7D1A-9490-7E30-DEE4E59D7E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 t="3036" r="980"/>
          <a:stretch/>
        </p:blipFill>
        <p:spPr>
          <a:xfrm>
            <a:off x="3802042" y="2560905"/>
            <a:ext cx="7641588" cy="269213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934609F-796F-106C-993F-985EA9799E2F}"/>
              </a:ext>
            </a:extLst>
          </p:cNvPr>
          <p:cNvSpPr txBox="1"/>
          <p:nvPr/>
        </p:nvSpPr>
        <p:spPr>
          <a:xfrm>
            <a:off x="330200" y="200680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工艺远程更新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F91B200-881E-0614-1D67-081DBEB10B38}"/>
              </a:ext>
            </a:extLst>
          </p:cNvPr>
          <p:cNvSpPr/>
          <p:nvPr/>
        </p:nvSpPr>
        <p:spPr>
          <a:xfrm>
            <a:off x="4851400" y="1366318"/>
            <a:ext cx="491067" cy="3862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3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90365E7A-A61D-1403-2A3B-99CDD730D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00" y="1897743"/>
            <a:ext cx="2040487" cy="43174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86B226-DFDC-A7BA-DBE5-0E73AD43DCFB}"/>
              </a:ext>
            </a:extLst>
          </p:cNvPr>
          <p:cNvSpPr txBox="1"/>
          <p:nvPr/>
        </p:nvSpPr>
        <p:spPr>
          <a:xfrm>
            <a:off x="11702754" y="6388100"/>
            <a:ext cx="4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3B8C14D-D19F-4340-BA5E-CE79BCBDBF21}" type="slidenum">
              <a:rPr lang="en-US" altLang="zh-CN" sz="200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20</a:t>
            </a:fld>
            <a:endParaRPr lang="zh-CN" altLang="en-US" sz="24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B2E2D-D87B-2515-A70F-8885254D483B}"/>
              </a:ext>
            </a:extLst>
          </p:cNvPr>
          <p:cNvSpPr txBox="1"/>
          <p:nvPr/>
        </p:nvSpPr>
        <p:spPr>
          <a:xfrm>
            <a:off x="330200" y="200680"/>
            <a:ext cx="3188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模型库导引（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3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50A08A0-A1CF-8FFC-0F34-4F921C2C683A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5E58ED40-8BF0-FDF8-BD0F-D8298BD82E85}"/>
              </a:ext>
            </a:extLst>
          </p:cNvPr>
          <p:cNvSpPr/>
          <p:nvPr/>
        </p:nvSpPr>
        <p:spPr>
          <a:xfrm>
            <a:off x="551730" y="1024589"/>
            <a:ext cx="11151024" cy="305712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标题栏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1D7FAA-3DBE-1752-08DB-0189500748AC}"/>
              </a:ext>
            </a:extLst>
          </p:cNvPr>
          <p:cNvSpPr/>
          <p:nvPr/>
        </p:nvSpPr>
        <p:spPr>
          <a:xfrm>
            <a:off x="551729" y="1330301"/>
            <a:ext cx="11151025" cy="4803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31666D7-EFBF-055F-0C09-3BC9C3AEB3C6}"/>
              </a:ext>
            </a:extLst>
          </p:cNvPr>
          <p:cNvGrpSpPr/>
          <p:nvPr/>
        </p:nvGrpSpPr>
        <p:grpSpPr>
          <a:xfrm>
            <a:off x="10758238" y="970767"/>
            <a:ext cx="882032" cy="372618"/>
            <a:chOff x="5648241" y="318669"/>
            <a:chExt cx="882032" cy="37261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376F94B-4AFC-4074-D9A4-AFD2BEA9D8E6}"/>
                </a:ext>
              </a:extLst>
            </p:cNvPr>
            <p:cNvSpPr txBox="1"/>
            <p:nvPr/>
          </p:nvSpPr>
          <p:spPr>
            <a:xfrm>
              <a:off x="5648241" y="318669"/>
              <a:ext cx="372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— </a:t>
              </a:r>
              <a:endParaRPr lang="zh-CN" altLang="en-US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AE70A1-3807-CB39-A921-A7C1F7BB1164}"/>
                </a:ext>
              </a:extLst>
            </p:cNvPr>
            <p:cNvSpPr/>
            <p:nvPr/>
          </p:nvSpPr>
          <p:spPr>
            <a:xfrm>
              <a:off x="5991630" y="441477"/>
              <a:ext cx="144000" cy="14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DC6F0F6-3159-063C-CF2A-4AB46421F98B}"/>
                    </a:ext>
                  </a:extLst>
                </p:cNvPr>
                <p:cNvSpPr txBox="1"/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⊠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630" y="321955"/>
                  <a:ext cx="466643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9FF7A9B-D28F-3CF5-DF34-F16DC0A671FF}"/>
              </a:ext>
            </a:extLst>
          </p:cNvPr>
          <p:cNvSpPr/>
          <p:nvPr/>
        </p:nvSpPr>
        <p:spPr>
          <a:xfrm>
            <a:off x="551729" y="1330301"/>
            <a:ext cx="11151025" cy="486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文件   材料   设备   工艺  程序  模型   项目  更新     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30CFC7-C302-0F2B-6DDF-1B26093598D5}"/>
              </a:ext>
            </a:extLst>
          </p:cNvPr>
          <p:cNvSpPr/>
          <p:nvPr/>
        </p:nvSpPr>
        <p:spPr>
          <a:xfrm>
            <a:off x="551729" y="1816628"/>
            <a:ext cx="2980948" cy="4317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0E567D9-2290-1A68-1456-6833A1A24AD6}"/>
              </a:ext>
            </a:extLst>
          </p:cNvPr>
          <p:cNvSpPr/>
          <p:nvPr/>
        </p:nvSpPr>
        <p:spPr>
          <a:xfrm>
            <a:off x="1466125" y="2959036"/>
            <a:ext cx="1123513" cy="194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D3DA70-D43C-A9F9-53FE-D5AF192D51FC}"/>
              </a:ext>
            </a:extLst>
          </p:cNvPr>
          <p:cNvSpPr txBox="1"/>
          <p:nvPr/>
        </p:nvSpPr>
        <p:spPr>
          <a:xfrm>
            <a:off x="3635527" y="2113888"/>
            <a:ext cx="7907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4</a:t>
            </a:r>
            <a:r>
              <a:rPr lang="zh-CN" altLang="en-US" sz="1600"/>
              <a:t>、右击模型，显示下拉菜单，包括</a:t>
            </a:r>
            <a:r>
              <a:rPr lang="zh-CN" altLang="en-US" sz="1600" b="1"/>
              <a:t>打开、重命名、删除</a:t>
            </a:r>
            <a:endParaRPr lang="zh-CN" altLang="en-US" sz="1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0C415A-A190-CD4D-7DE8-2F5E69312CAC}"/>
              </a:ext>
            </a:extLst>
          </p:cNvPr>
          <p:cNvSpPr txBox="1"/>
          <p:nvPr/>
        </p:nvSpPr>
        <p:spPr>
          <a:xfrm>
            <a:off x="4370675" y="2613374"/>
            <a:ext cx="50853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编辑：弹出模型对话框</a:t>
            </a:r>
            <a:endParaRPr lang="en-US" altLang="zh-CN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打开：</a:t>
            </a:r>
            <a:r>
              <a:rPr lang="zh-CN" altLang="en-US" sz="1600"/>
              <a:t>打开该模型所在文件夹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复制：</a:t>
            </a:r>
            <a:r>
              <a:rPr lang="zh-CN" altLang="en-US" sz="1600"/>
              <a:t>复制该模型文件夹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重命名：</a:t>
            </a:r>
            <a:r>
              <a:rPr lang="zh-CN" altLang="en-US" sz="1600"/>
              <a:t>弹出重命名对话框，修改该模型名称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删除：</a:t>
            </a:r>
            <a:r>
              <a:rPr lang="zh-CN" altLang="en-US" sz="1600"/>
              <a:t>删除模型，设置删除提示</a:t>
            </a:r>
            <a:endParaRPr lang="en-US" altLang="zh-CN" sz="16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FCFC68-07C5-E949-6267-EA3B456C215E}"/>
              </a:ext>
            </a:extLst>
          </p:cNvPr>
          <p:cNvSpPr txBox="1"/>
          <p:nvPr/>
        </p:nvSpPr>
        <p:spPr>
          <a:xfrm>
            <a:off x="5239059" y="4143722"/>
            <a:ext cx="132837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/>
              <a:t>模型</a:t>
            </a:r>
            <a:r>
              <a:rPr lang="en-US" altLang="zh-CN" sz="1600" b="1"/>
              <a:t>1</a:t>
            </a:r>
            <a:endParaRPr lang="zh-CN" altLang="en-US" sz="16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FC81ED-4D86-4341-4E08-9A49048FB43C}"/>
              </a:ext>
            </a:extLst>
          </p:cNvPr>
          <p:cNvSpPr txBox="1"/>
          <p:nvPr/>
        </p:nvSpPr>
        <p:spPr>
          <a:xfrm>
            <a:off x="6173469" y="4757640"/>
            <a:ext cx="1166151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编辑</a:t>
            </a:r>
            <a:endParaRPr lang="en-US" altLang="zh-CN" sz="1400"/>
          </a:p>
          <a:p>
            <a:pPr algn="ctr"/>
            <a:r>
              <a:rPr lang="zh-CN" altLang="en-US" sz="1400"/>
              <a:t>打开</a:t>
            </a:r>
            <a:endParaRPr lang="en-US" altLang="zh-CN" sz="1400"/>
          </a:p>
          <a:p>
            <a:pPr algn="ctr"/>
            <a:r>
              <a:rPr lang="zh-CN" altLang="en-US" sz="1400"/>
              <a:t>复制</a:t>
            </a:r>
            <a:endParaRPr lang="en-US" altLang="zh-CN" sz="1400"/>
          </a:p>
          <a:p>
            <a:pPr algn="ctr"/>
            <a:r>
              <a:rPr lang="zh-CN" altLang="en-US" sz="1400"/>
              <a:t>重命名</a:t>
            </a:r>
            <a:endParaRPr lang="en-US" altLang="zh-CN" sz="1400"/>
          </a:p>
          <a:p>
            <a:pPr algn="ctr"/>
            <a:r>
              <a:rPr lang="zh-CN" altLang="en-US" sz="1400"/>
              <a:t>删除</a:t>
            </a:r>
            <a:endParaRPr lang="en-US" altLang="zh-CN" sz="140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9169311-1914-0A18-8E4B-FF7D8B5C1853}"/>
              </a:ext>
            </a:extLst>
          </p:cNvPr>
          <p:cNvCxnSpPr>
            <a:cxnSpLocks/>
            <a:stCxn id="19" idx="2"/>
            <a:endCxn id="20" idx="1"/>
          </p:cNvCxnSpPr>
          <p:nvPr/>
        </p:nvCxnSpPr>
        <p:spPr>
          <a:xfrm rot="16200000" flipH="1">
            <a:off x="5608288" y="4777235"/>
            <a:ext cx="860140" cy="2702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8E1587-AC40-BB38-76F8-C88254EE6A19}"/>
              </a:ext>
            </a:extLst>
          </p:cNvPr>
          <p:cNvSpPr/>
          <p:nvPr/>
        </p:nvSpPr>
        <p:spPr>
          <a:xfrm>
            <a:off x="1466125" y="3447583"/>
            <a:ext cx="1084432" cy="256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7D1240C-A8A2-FC58-3A1B-BD7D8A986891}"/>
              </a:ext>
            </a:extLst>
          </p:cNvPr>
          <p:cNvSpPr/>
          <p:nvPr/>
        </p:nvSpPr>
        <p:spPr>
          <a:xfrm>
            <a:off x="1542202" y="4056479"/>
            <a:ext cx="1000002" cy="2107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901ECA1-FCB0-FBC8-2ACD-6BE21526F456}"/>
              </a:ext>
            </a:extLst>
          </p:cNvPr>
          <p:cNvSpPr/>
          <p:nvPr/>
        </p:nvSpPr>
        <p:spPr>
          <a:xfrm>
            <a:off x="1583111" y="5407637"/>
            <a:ext cx="957665" cy="2946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29E1-CA59-68A0-CFEC-12BD830D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300" y="1508125"/>
            <a:ext cx="4597400" cy="3368675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/>
              <a:t>材料库</a:t>
            </a:r>
          </a:p>
        </p:txBody>
      </p:sp>
    </p:spTree>
    <p:extLst>
      <p:ext uri="{BB962C8B-B14F-4D97-AF65-F5344CB8AC3E}">
        <p14:creationId xmlns:p14="http://schemas.microsoft.com/office/powerpoint/2010/main" val="170694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&#10;&#10;中度可信度描述已自动生成">
            <a:extLst>
              <a:ext uri="{FF2B5EF4-FFF2-40B4-BE49-F238E27FC236}">
                <a16:creationId xmlns:a16="http://schemas.microsoft.com/office/drawing/2014/main" id="{71AEE5F6-3670-1753-B561-E7346994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52" y="1416310"/>
            <a:ext cx="2296646" cy="41587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4C4DEB-8BB5-4B4D-0071-84078EB99117}"/>
              </a:ext>
            </a:extLst>
          </p:cNvPr>
          <p:cNvSpPr txBox="1"/>
          <p:nvPr/>
        </p:nvSpPr>
        <p:spPr>
          <a:xfrm>
            <a:off x="330200" y="20068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材料库更新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91767D-6674-E86B-7B87-3B9B0467D4C2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DA9A90CC-7659-602F-A984-74CBAD585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296" y="1568604"/>
            <a:ext cx="2194377" cy="3862617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6196FCD2-70E2-EC49-FC4A-E341A993A104}"/>
              </a:ext>
            </a:extLst>
          </p:cNvPr>
          <p:cNvSpPr/>
          <p:nvPr/>
        </p:nvSpPr>
        <p:spPr>
          <a:xfrm>
            <a:off x="5218771" y="2951356"/>
            <a:ext cx="475785" cy="3642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F6C278-39C8-1603-0752-8885D6DDFEC8}"/>
              </a:ext>
            </a:extLst>
          </p:cNvPr>
          <p:cNvSpPr txBox="1"/>
          <p:nvPr/>
        </p:nvSpPr>
        <p:spPr>
          <a:xfrm>
            <a:off x="1240970" y="6134100"/>
            <a:ext cx="44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以材料种类进行分类，不考虑材料形态</a:t>
            </a:r>
          </a:p>
        </p:txBody>
      </p:sp>
    </p:spTree>
    <p:extLst>
      <p:ext uri="{BB962C8B-B14F-4D97-AF65-F5344CB8AC3E}">
        <p14:creationId xmlns:p14="http://schemas.microsoft.com/office/powerpoint/2010/main" val="17364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29E1-CA59-68A0-CFEC-12BD830D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300" y="1508125"/>
            <a:ext cx="4597400" cy="3368675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/>
              <a:t>工艺库</a:t>
            </a:r>
          </a:p>
        </p:txBody>
      </p:sp>
    </p:spTree>
    <p:extLst>
      <p:ext uri="{BB962C8B-B14F-4D97-AF65-F5344CB8AC3E}">
        <p14:creationId xmlns:p14="http://schemas.microsoft.com/office/powerpoint/2010/main" val="326468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9958052B-A3B6-D64C-FCE1-8668513FE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82" y="1847850"/>
            <a:ext cx="3019425" cy="3162300"/>
          </a:xfrm>
          <a:prstGeom prst="rect">
            <a:avLst/>
          </a:prstGeom>
        </p:spPr>
      </p:pic>
      <p:pic>
        <p:nvPicPr>
          <p:cNvPr id="6" name="图片 5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D3F6B273-67AB-1B21-A723-41D7A9D20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01" y="2400393"/>
            <a:ext cx="2262935" cy="20572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CAD29D-BA49-10C2-6E79-847E30A11C45}"/>
              </a:ext>
            </a:extLst>
          </p:cNvPr>
          <p:cNvSpPr txBox="1"/>
          <p:nvPr/>
        </p:nvSpPr>
        <p:spPr>
          <a:xfrm>
            <a:off x="330200" y="20068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工艺库更新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91F3E4F-C83F-91AF-C1D8-7C0E8D18C837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右 8">
            <a:extLst>
              <a:ext uri="{FF2B5EF4-FFF2-40B4-BE49-F238E27FC236}">
                <a16:creationId xmlns:a16="http://schemas.microsoft.com/office/drawing/2014/main" id="{D44D3394-588B-2153-097E-530674DB36F9}"/>
              </a:ext>
            </a:extLst>
          </p:cNvPr>
          <p:cNvSpPr/>
          <p:nvPr/>
        </p:nvSpPr>
        <p:spPr>
          <a:xfrm>
            <a:off x="5278826" y="3246865"/>
            <a:ext cx="475785" cy="3642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61A7E6D-AA85-B365-4DAF-AAFBC8C19FD6}"/>
              </a:ext>
            </a:extLst>
          </p:cNvPr>
          <p:cNvSpPr/>
          <p:nvPr/>
        </p:nvSpPr>
        <p:spPr>
          <a:xfrm>
            <a:off x="7249886" y="2623457"/>
            <a:ext cx="1034143" cy="446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FE104D4-3730-0D6E-BAC2-54D4C643A2D7}"/>
              </a:ext>
            </a:extLst>
          </p:cNvPr>
          <p:cNvSpPr/>
          <p:nvPr/>
        </p:nvSpPr>
        <p:spPr>
          <a:xfrm>
            <a:off x="7249886" y="4082049"/>
            <a:ext cx="1034143" cy="446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8283F8-20F8-F88A-1E25-CAB5B93E4E6F}"/>
              </a:ext>
            </a:extLst>
          </p:cNvPr>
          <p:cNvSpPr txBox="1"/>
          <p:nvPr/>
        </p:nvSpPr>
        <p:spPr>
          <a:xfrm>
            <a:off x="1790700" y="5613400"/>
            <a:ext cx="562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送粉</a:t>
            </a:r>
            <a:r>
              <a:rPr lang="en-US" altLang="zh-CN"/>
              <a:t>/</a:t>
            </a:r>
            <a:r>
              <a:rPr lang="zh-CN" altLang="en-US"/>
              <a:t>送丝设置不同的工艺卡片</a:t>
            </a:r>
          </a:p>
        </p:txBody>
      </p:sp>
    </p:spTree>
    <p:extLst>
      <p:ext uri="{BB962C8B-B14F-4D97-AF65-F5344CB8AC3E}">
        <p14:creationId xmlns:p14="http://schemas.microsoft.com/office/powerpoint/2010/main" val="261524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38A7AA-911E-E2FB-1663-A0753CD26067}"/>
              </a:ext>
            </a:extLst>
          </p:cNvPr>
          <p:cNvSpPr txBox="1"/>
          <p:nvPr/>
        </p:nvSpPr>
        <p:spPr>
          <a:xfrm>
            <a:off x="330200" y="200680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工艺卡片更新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送粉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558E5C-CF48-32C6-FCBB-DA04D75375FD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顶角 5">
            <a:extLst>
              <a:ext uri="{FF2B5EF4-FFF2-40B4-BE49-F238E27FC236}">
                <a16:creationId xmlns:a16="http://schemas.microsoft.com/office/drawing/2014/main" id="{8BF61C95-EDFD-835E-4E36-2EEDB6338641}"/>
              </a:ext>
            </a:extLst>
          </p:cNvPr>
          <p:cNvSpPr/>
          <p:nvPr/>
        </p:nvSpPr>
        <p:spPr>
          <a:xfrm>
            <a:off x="90989" y="1290740"/>
            <a:ext cx="5867124" cy="315358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tx1"/>
                </a:solidFill>
              </a:rPr>
              <a:t>送粉工艺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2EDB5A-C31D-93AF-6728-99D6BAE01CD0}"/>
              </a:ext>
            </a:extLst>
          </p:cNvPr>
          <p:cNvSpPr/>
          <p:nvPr/>
        </p:nvSpPr>
        <p:spPr>
          <a:xfrm>
            <a:off x="85703" y="1605708"/>
            <a:ext cx="5872410" cy="3284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BCA5A1-636B-2C6E-8C38-98E9544BBA24}"/>
              </a:ext>
            </a:extLst>
          </p:cNvPr>
          <p:cNvSpPr/>
          <p:nvPr/>
        </p:nvSpPr>
        <p:spPr>
          <a:xfrm>
            <a:off x="319041" y="2243829"/>
            <a:ext cx="1375766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激光功率（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W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8D2858-8A87-14FB-DB68-908683F3A3C0}"/>
              </a:ext>
            </a:extLst>
          </p:cNvPr>
          <p:cNvSpPr>
            <a:spLocks/>
          </p:cNvSpPr>
          <p:nvPr/>
        </p:nvSpPr>
        <p:spPr>
          <a:xfrm>
            <a:off x="3226767" y="2237418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熔覆速度（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mm/s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EFF266-C573-C04F-C83F-BA714FC154C2}"/>
              </a:ext>
            </a:extLst>
          </p:cNvPr>
          <p:cNvSpPr>
            <a:spLocks/>
          </p:cNvSpPr>
          <p:nvPr/>
        </p:nvSpPr>
        <p:spPr>
          <a:xfrm>
            <a:off x="3226767" y="2572210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质量添加（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g/min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12D519-3A6F-A19A-BA6A-676553B82AFC}"/>
              </a:ext>
            </a:extLst>
          </p:cNvPr>
          <p:cNvSpPr/>
          <p:nvPr/>
        </p:nvSpPr>
        <p:spPr>
          <a:xfrm>
            <a:off x="319042" y="2915525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光斑电压（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V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2F5455-02F3-BD9C-CD90-C7312D55C7C7}"/>
              </a:ext>
            </a:extLst>
          </p:cNvPr>
          <p:cNvSpPr>
            <a:spLocks/>
          </p:cNvSpPr>
          <p:nvPr/>
        </p:nvSpPr>
        <p:spPr>
          <a:xfrm>
            <a:off x="3226767" y="2907002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光斑直径（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B11146-3F5C-1253-A6E1-A79AF79F0831}"/>
              </a:ext>
            </a:extLst>
          </p:cNvPr>
          <p:cNvSpPr>
            <a:spLocks/>
          </p:cNvSpPr>
          <p:nvPr/>
        </p:nvSpPr>
        <p:spPr>
          <a:xfrm>
            <a:off x="1796402" y="224574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89A0D9-A2D1-4646-5ACA-8583B92D2B65}"/>
              </a:ext>
            </a:extLst>
          </p:cNvPr>
          <p:cNvSpPr/>
          <p:nvPr/>
        </p:nvSpPr>
        <p:spPr>
          <a:xfrm>
            <a:off x="319042" y="3251373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道间间隔（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7629A3B-9496-DA41-D0D1-68BDE23CB7A6}"/>
              </a:ext>
            </a:extLst>
          </p:cNvPr>
          <p:cNvSpPr>
            <a:spLocks/>
          </p:cNvSpPr>
          <p:nvPr/>
        </p:nvSpPr>
        <p:spPr>
          <a:xfrm>
            <a:off x="2077255" y="4409374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C26A11-F3C7-F0DD-7B58-BBF4CADAC86C}"/>
                  </a:ext>
                </a:extLst>
              </p:cNvPr>
              <p:cNvSpPr txBox="1"/>
              <p:nvPr/>
            </p:nvSpPr>
            <p:spPr>
              <a:xfrm>
                <a:off x="5419810" y="1268930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C26A11-F3C7-F0DD-7B58-BBF4CADAC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10" y="1268930"/>
                <a:ext cx="466643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5386977-4F73-27E3-72F1-3EAF8F512EDD}"/>
              </a:ext>
            </a:extLst>
          </p:cNvPr>
          <p:cNvSpPr/>
          <p:nvPr/>
        </p:nvSpPr>
        <p:spPr>
          <a:xfrm>
            <a:off x="3435721" y="4409374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ACC1D5-A012-D9AF-112B-BA3002ECF01A}"/>
              </a:ext>
            </a:extLst>
          </p:cNvPr>
          <p:cNvSpPr>
            <a:spLocks/>
          </p:cNvSpPr>
          <p:nvPr/>
        </p:nvSpPr>
        <p:spPr>
          <a:xfrm>
            <a:off x="3226767" y="3241794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层间间隔（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EAB95C-6021-7FE9-80D7-C5B83CCD166E}"/>
              </a:ext>
            </a:extLst>
          </p:cNvPr>
          <p:cNvSpPr>
            <a:spLocks/>
          </p:cNvSpPr>
          <p:nvPr/>
        </p:nvSpPr>
        <p:spPr>
          <a:xfrm>
            <a:off x="4578041" y="223706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711ABC1-D5ED-7C40-BAD0-2E39D767C322}"/>
              </a:ext>
            </a:extLst>
          </p:cNvPr>
          <p:cNvSpPr/>
          <p:nvPr/>
        </p:nvSpPr>
        <p:spPr>
          <a:xfrm>
            <a:off x="319042" y="3587220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道间偏移（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F824ED2-6C0B-3BF5-8B8A-69955A84B778}"/>
              </a:ext>
            </a:extLst>
          </p:cNvPr>
          <p:cNvSpPr>
            <a:spLocks/>
          </p:cNvSpPr>
          <p:nvPr/>
        </p:nvSpPr>
        <p:spPr>
          <a:xfrm>
            <a:off x="3226767" y="3576585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层间抬升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mm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80B5CBB-13A9-ADF4-1DA3-1ABE67E04163}"/>
              </a:ext>
            </a:extLst>
          </p:cNvPr>
          <p:cNvSpPr>
            <a:spLocks/>
          </p:cNvSpPr>
          <p:nvPr/>
        </p:nvSpPr>
        <p:spPr>
          <a:xfrm>
            <a:off x="4578041" y="257315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35EC286-F932-177D-A056-DFF3AE28AD9A}"/>
              </a:ext>
            </a:extLst>
          </p:cNvPr>
          <p:cNvSpPr>
            <a:spLocks/>
          </p:cNvSpPr>
          <p:nvPr/>
        </p:nvSpPr>
        <p:spPr>
          <a:xfrm>
            <a:off x="1796402" y="2916484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94C7D9-DDC2-95EF-7050-8FA4A5E8BAA7}"/>
              </a:ext>
            </a:extLst>
          </p:cNvPr>
          <p:cNvSpPr>
            <a:spLocks/>
          </p:cNvSpPr>
          <p:nvPr/>
        </p:nvSpPr>
        <p:spPr>
          <a:xfrm>
            <a:off x="4578041" y="290924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6269EF-0476-430E-7BAE-8170798ABC40}"/>
              </a:ext>
            </a:extLst>
          </p:cNvPr>
          <p:cNvSpPr>
            <a:spLocks/>
          </p:cNvSpPr>
          <p:nvPr/>
        </p:nvSpPr>
        <p:spPr>
          <a:xfrm>
            <a:off x="1796402" y="3251852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232412B-27F0-D0C4-45D5-A4F5C5E777A7}"/>
              </a:ext>
            </a:extLst>
          </p:cNvPr>
          <p:cNvSpPr>
            <a:spLocks/>
          </p:cNvSpPr>
          <p:nvPr/>
        </p:nvSpPr>
        <p:spPr>
          <a:xfrm>
            <a:off x="4578041" y="324533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8A292D6-16B5-06C0-733D-28985FC22917}"/>
              </a:ext>
            </a:extLst>
          </p:cNvPr>
          <p:cNvSpPr>
            <a:spLocks/>
          </p:cNvSpPr>
          <p:nvPr/>
        </p:nvSpPr>
        <p:spPr>
          <a:xfrm>
            <a:off x="1796402" y="3587220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154E82-EF39-E11B-CCF8-F4EB54F23565}"/>
              </a:ext>
            </a:extLst>
          </p:cNvPr>
          <p:cNvSpPr>
            <a:spLocks/>
          </p:cNvSpPr>
          <p:nvPr/>
        </p:nvSpPr>
        <p:spPr>
          <a:xfrm>
            <a:off x="4578041" y="3581421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9D904B0-30B5-B075-5944-CFE4803A6848}"/>
              </a:ext>
            </a:extLst>
          </p:cNvPr>
          <p:cNvSpPr/>
          <p:nvPr/>
        </p:nvSpPr>
        <p:spPr>
          <a:xfrm>
            <a:off x="319042" y="2579677"/>
            <a:ext cx="1375763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送粉转速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r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D51D972-2D8B-1E69-EEC1-1472357EBA9D}"/>
              </a:ext>
            </a:extLst>
          </p:cNvPr>
          <p:cNvSpPr>
            <a:spLocks/>
          </p:cNvSpPr>
          <p:nvPr/>
        </p:nvSpPr>
        <p:spPr>
          <a:xfrm>
            <a:off x="1796402" y="2581116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7F3EC3-536B-9F7D-CF2D-05E341DCD135}"/>
              </a:ext>
            </a:extLst>
          </p:cNvPr>
          <p:cNvSpPr>
            <a:spLocks/>
          </p:cNvSpPr>
          <p:nvPr/>
        </p:nvSpPr>
        <p:spPr>
          <a:xfrm>
            <a:off x="319041" y="1907981"/>
            <a:ext cx="1375766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熔覆材料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FF8AA0D-BC06-17E5-E16A-A261BA65531C}"/>
              </a:ext>
            </a:extLst>
          </p:cNvPr>
          <p:cNvSpPr>
            <a:spLocks/>
          </p:cNvSpPr>
          <p:nvPr/>
        </p:nvSpPr>
        <p:spPr>
          <a:xfrm>
            <a:off x="1796402" y="190842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7FE9527-12B3-1BB8-0617-B73684729E82}"/>
              </a:ext>
            </a:extLst>
          </p:cNvPr>
          <p:cNvSpPr>
            <a:spLocks/>
          </p:cNvSpPr>
          <p:nvPr/>
        </p:nvSpPr>
        <p:spPr>
          <a:xfrm>
            <a:off x="4578041" y="190097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75C8BE-6F93-1FCC-ED92-0E066A58DB53}"/>
              </a:ext>
            </a:extLst>
          </p:cNvPr>
          <p:cNvSpPr>
            <a:spLocks/>
          </p:cNvSpPr>
          <p:nvPr/>
        </p:nvSpPr>
        <p:spPr>
          <a:xfrm>
            <a:off x="3226767" y="1902626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基板材料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A483806A-0BC6-7742-F050-5F00782E16CD}"/>
              </a:ext>
            </a:extLst>
          </p:cNvPr>
          <p:cNvSpPr/>
          <p:nvPr/>
        </p:nvSpPr>
        <p:spPr>
          <a:xfrm flipV="1">
            <a:off x="2814640" y="1938000"/>
            <a:ext cx="108466" cy="11754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79EF4D12-F052-145F-5887-7C6A4F24FC63}"/>
              </a:ext>
            </a:extLst>
          </p:cNvPr>
          <p:cNvSpPr/>
          <p:nvPr/>
        </p:nvSpPr>
        <p:spPr>
          <a:xfrm flipV="1">
            <a:off x="5598898" y="1940529"/>
            <a:ext cx="108466" cy="11754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4FBC66-0F72-D52B-A2A5-8621BFADC723}"/>
              </a:ext>
            </a:extLst>
          </p:cNvPr>
          <p:cNvSpPr/>
          <p:nvPr/>
        </p:nvSpPr>
        <p:spPr>
          <a:xfrm>
            <a:off x="319042" y="3889158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保护气及流量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L/min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B4B61C-CFC0-1208-D4B6-2201050CB6C6}"/>
              </a:ext>
            </a:extLst>
          </p:cNvPr>
          <p:cNvSpPr>
            <a:spLocks/>
          </p:cNvSpPr>
          <p:nvPr/>
        </p:nvSpPr>
        <p:spPr>
          <a:xfrm>
            <a:off x="3226767" y="3878523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载气及流量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L/min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C8852F1-0EAF-3D71-8CA6-A7F717100179}"/>
              </a:ext>
            </a:extLst>
          </p:cNvPr>
          <p:cNvSpPr>
            <a:spLocks/>
          </p:cNvSpPr>
          <p:nvPr/>
        </p:nvSpPr>
        <p:spPr>
          <a:xfrm>
            <a:off x="1796402" y="388915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2BAB87B-1F09-1A36-F7CF-6AE630EB5588}"/>
              </a:ext>
            </a:extLst>
          </p:cNvPr>
          <p:cNvSpPr>
            <a:spLocks/>
          </p:cNvSpPr>
          <p:nvPr/>
        </p:nvSpPr>
        <p:spPr>
          <a:xfrm>
            <a:off x="4578041" y="3883359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顶角 40">
            <a:extLst>
              <a:ext uri="{FF2B5EF4-FFF2-40B4-BE49-F238E27FC236}">
                <a16:creationId xmlns:a16="http://schemas.microsoft.com/office/drawing/2014/main" id="{588ED947-C06A-7E09-BA39-8AF44C1DEA73}"/>
              </a:ext>
            </a:extLst>
          </p:cNvPr>
          <p:cNvSpPr/>
          <p:nvPr/>
        </p:nvSpPr>
        <p:spPr>
          <a:xfrm>
            <a:off x="6231375" y="1268930"/>
            <a:ext cx="5867124" cy="315358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chemeClr val="tx1"/>
                </a:solidFill>
              </a:rPr>
              <a:t>送粉工艺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E700F6A-941A-3BA5-D994-FCF77AF15137}"/>
              </a:ext>
            </a:extLst>
          </p:cNvPr>
          <p:cNvSpPr/>
          <p:nvPr/>
        </p:nvSpPr>
        <p:spPr>
          <a:xfrm>
            <a:off x="6226089" y="1583898"/>
            <a:ext cx="5872410" cy="3284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49CCE3F-5406-0CF5-55BA-78F5BC467BEA}"/>
              </a:ext>
            </a:extLst>
          </p:cNvPr>
          <p:cNvSpPr/>
          <p:nvPr/>
        </p:nvSpPr>
        <p:spPr>
          <a:xfrm>
            <a:off x="6457673" y="2510087"/>
            <a:ext cx="1375766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激光功率（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W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7992979-F0BF-F028-E31F-9EF25B391227}"/>
              </a:ext>
            </a:extLst>
          </p:cNvPr>
          <p:cNvSpPr>
            <a:spLocks/>
          </p:cNvSpPr>
          <p:nvPr/>
        </p:nvSpPr>
        <p:spPr>
          <a:xfrm>
            <a:off x="9365399" y="2504595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熔覆速度（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mm/s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80C7A0-5055-F6C6-5A01-30F95E778031}"/>
              </a:ext>
            </a:extLst>
          </p:cNvPr>
          <p:cNvSpPr>
            <a:spLocks/>
          </p:cNvSpPr>
          <p:nvPr/>
        </p:nvSpPr>
        <p:spPr>
          <a:xfrm>
            <a:off x="9365399" y="2815525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质量添加（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g/min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7BCE8A8-599F-2569-CEBE-2D6854FB6687}"/>
              </a:ext>
            </a:extLst>
          </p:cNvPr>
          <p:cNvSpPr/>
          <p:nvPr/>
        </p:nvSpPr>
        <p:spPr>
          <a:xfrm>
            <a:off x="6457674" y="3134003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光斑电压（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V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FF8A614-00BB-6B97-C730-08C1CD93698F}"/>
              </a:ext>
            </a:extLst>
          </p:cNvPr>
          <p:cNvSpPr>
            <a:spLocks/>
          </p:cNvSpPr>
          <p:nvPr/>
        </p:nvSpPr>
        <p:spPr>
          <a:xfrm>
            <a:off x="9365399" y="3126455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光斑直径（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C493EA7-FBA2-501F-0B03-31D6AFE04839}"/>
              </a:ext>
            </a:extLst>
          </p:cNvPr>
          <p:cNvSpPr>
            <a:spLocks/>
          </p:cNvSpPr>
          <p:nvPr/>
        </p:nvSpPr>
        <p:spPr>
          <a:xfrm>
            <a:off x="7935034" y="251040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EC38BA6-A33B-5617-994B-3C49A05127F2}"/>
              </a:ext>
            </a:extLst>
          </p:cNvPr>
          <p:cNvSpPr/>
          <p:nvPr/>
        </p:nvSpPr>
        <p:spPr>
          <a:xfrm>
            <a:off x="6457674" y="3445961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道间间隔（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C3ADD32-90EC-2206-5D90-67A7B4FF7F40}"/>
              </a:ext>
            </a:extLst>
          </p:cNvPr>
          <p:cNvSpPr>
            <a:spLocks/>
          </p:cNvSpPr>
          <p:nvPr/>
        </p:nvSpPr>
        <p:spPr>
          <a:xfrm>
            <a:off x="8217641" y="4444095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9AC494E-0BF5-254D-BFCA-B44CD0B6AE71}"/>
                  </a:ext>
                </a:extLst>
              </p:cNvPr>
              <p:cNvSpPr txBox="1"/>
              <p:nvPr/>
            </p:nvSpPr>
            <p:spPr>
              <a:xfrm>
                <a:off x="11560196" y="1247120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9AC494E-0BF5-254D-BFCA-B44CD0B6A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0196" y="1247120"/>
                <a:ext cx="46664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9FBC9E1-8D18-1CF3-E616-D506D4A46669}"/>
              </a:ext>
            </a:extLst>
          </p:cNvPr>
          <p:cNvSpPr/>
          <p:nvPr/>
        </p:nvSpPr>
        <p:spPr>
          <a:xfrm>
            <a:off x="9576107" y="4438408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69BC05C-3B11-29CA-D83E-4EA44DCA67DE}"/>
              </a:ext>
            </a:extLst>
          </p:cNvPr>
          <p:cNvSpPr>
            <a:spLocks/>
          </p:cNvSpPr>
          <p:nvPr/>
        </p:nvSpPr>
        <p:spPr>
          <a:xfrm>
            <a:off x="9365399" y="3437385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层间间隔（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s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068F714-77B8-C191-46C5-7AEE792F0EF1}"/>
              </a:ext>
            </a:extLst>
          </p:cNvPr>
          <p:cNvSpPr>
            <a:spLocks/>
          </p:cNvSpPr>
          <p:nvPr/>
        </p:nvSpPr>
        <p:spPr>
          <a:xfrm>
            <a:off x="10716673" y="250342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1307D59-76CE-7269-7990-16A009FAB5A6}"/>
              </a:ext>
            </a:extLst>
          </p:cNvPr>
          <p:cNvSpPr/>
          <p:nvPr/>
        </p:nvSpPr>
        <p:spPr>
          <a:xfrm>
            <a:off x="6457674" y="3757919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道间偏移（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B5CFFDA-11E6-5426-58BE-FC34DAD8DD75}"/>
              </a:ext>
            </a:extLst>
          </p:cNvPr>
          <p:cNvSpPr>
            <a:spLocks/>
          </p:cNvSpPr>
          <p:nvPr/>
        </p:nvSpPr>
        <p:spPr>
          <a:xfrm>
            <a:off x="9365399" y="3748315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层间抬升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mm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D3D3EEE-F1D2-FD72-86D0-EA5B9380B586}"/>
              </a:ext>
            </a:extLst>
          </p:cNvPr>
          <p:cNvSpPr>
            <a:spLocks/>
          </p:cNvSpPr>
          <p:nvPr/>
        </p:nvSpPr>
        <p:spPr>
          <a:xfrm>
            <a:off x="10716673" y="2815556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00B00E8-9EEF-F218-0023-7D567D5C6CB9}"/>
              </a:ext>
            </a:extLst>
          </p:cNvPr>
          <p:cNvSpPr>
            <a:spLocks/>
          </p:cNvSpPr>
          <p:nvPr/>
        </p:nvSpPr>
        <p:spPr>
          <a:xfrm>
            <a:off x="7935034" y="313419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5ACE77C-DBAA-004B-0BEC-D8FE13E3AFDF}"/>
              </a:ext>
            </a:extLst>
          </p:cNvPr>
          <p:cNvSpPr>
            <a:spLocks/>
          </p:cNvSpPr>
          <p:nvPr/>
        </p:nvSpPr>
        <p:spPr>
          <a:xfrm>
            <a:off x="10716673" y="3127687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A0CA634-9599-A6B7-221A-B2C17E46291F}"/>
              </a:ext>
            </a:extLst>
          </p:cNvPr>
          <p:cNvSpPr>
            <a:spLocks/>
          </p:cNvSpPr>
          <p:nvPr/>
        </p:nvSpPr>
        <p:spPr>
          <a:xfrm>
            <a:off x="7935034" y="3446090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89022A-C95C-1408-C084-99891BEBCF36}"/>
              </a:ext>
            </a:extLst>
          </p:cNvPr>
          <p:cNvSpPr>
            <a:spLocks/>
          </p:cNvSpPr>
          <p:nvPr/>
        </p:nvSpPr>
        <p:spPr>
          <a:xfrm>
            <a:off x="10716673" y="343981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189F619-5BDC-2F7C-4794-C1B5853DA8E3}"/>
              </a:ext>
            </a:extLst>
          </p:cNvPr>
          <p:cNvSpPr>
            <a:spLocks/>
          </p:cNvSpPr>
          <p:nvPr/>
        </p:nvSpPr>
        <p:spPr>
          <a:xfrm>
            <a:off x="7935034" y="3757985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2F94930-3773-467A-2FF6-0FA29D1802DD}"/>
              </a:ext>
            </a:extLst>
          </p:cNvPr>
          <p:cNvSpPr>
            <a:spLocks/>
          </p:cNvSpPr>
          <p:nvPr/>
        </p:nvSpPr>
        <p:spPr>
          <a:xfrm>
            <a:off x="10716673" y="3751949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8079F9A-7D6B-3003-789F-CE4FDEB3680F}"/>
              </a:ext>
            </a:extLst>
          </p:cNvPr>
          <p:cNvSpPr/>
          <p:nvPr/>
        </p:nvSpPr>
        <p:spPr>
          <a:xfrm>
            <a:off x="6457674" y="2822045"/>
            <a:ext cx="1375763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送粉转速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r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F056EDD-E8E7-357F-4AE1-ECB124EC6B5C}"/>
              </a:ext>
            </a:extLst>
          </p:cNvPr>
          <p:cNvSpPr>
            <a:spLocks/>
          </p:cNvSpPr>
          <p:nvPr/>
        </p:nvSpPr>
        <p:spPr>
          <a:xfrm>
            <a:off x="7935034" y="2822300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B4A2A96-D161-3C3F-C7C9-561200EE5BE8}"/>
              </a:ext>
            </a:extLst>
          </p:cNvPr>
          <p:cNvSpPr>
            <a:spLocks/>
          </p:cNvSpPr>
          <p:nvPr/>
        </p:nvSpPr>
        <p:spPr>
          <a:xfrm>
            <a:off x="6459427" y="1886171"/>
            <a:ext cx="1375766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熔覆材料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EB9D825-9269-7EA3-86BC-5C3612BF5201}"/>
              </a:ext>
            </a:extLst>
          </p:cNvPr>
          <p:cNvSpPr>
            <a:spLocks/>
          </p:cNvSpPr>
          <p:nvPr/>
        </p:nvSpPr>
        <p:spPr>
          <a:xfrm>
            <a:off x="9367153" y="1880816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基板材料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53A14D6-80B2-1D06-B9E4-B522297F95FA}"/>
              </a:ext>
            </a:extLst>
          </p:cNvPr>
          <p:cNvGrpSpPr/>
          <p:nvPr/>
        </p:nvGrpSpPr>
        <p:grpSpPr>
          <a:xfrm>
            <a:off x="7936788" y="1886615"/>
            <a:ext cx="1173345" cy="180000"/>
            <a:chOff x="1853856" y="2292866"/>
            <a:chExt cx="1173345" cy="180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CD8D5D1-97DF-36DC-0EB6-E1B08F57CA7B}"/>
                </a:ext>
              </a:extLst>
            </p:cNvPr>
            <p:cNvSpPr>
              <a:spLocks/>
            </p:cNvSpPr>
            <p:nvPr/>
          </p:nvSpPr>
          <p:spPr>
            <a:xfrm>
              <a:off x="1853856" y="2292866"/>
              <a:ext cx="1173345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等腰三角形 69">
              <a:extLst>
                <a:ext uri="{FF2B5EF4-FFF2-40B4-BE49-F238E27FC236}">
                  <a16:creationId xmlns:a16="http://schemas.microsoft.com/office/drawing/2014/main" id="{CA688944-035A-BD44-EA89-3B9454FDDF20}"/>
                </a:ext>
              </a:extLst>
            </p:cNvPr>
            <p:cNvSpPr/>
            <p:nvPr/>
          </p:nvSpPr>
          <p:spPr>
            <a:xfrm flipV="1">
              <a:off x="2872094" y="2322441"/>
              <a:ext cx="108466" cy="117543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61A3F57-EC0A-C703-0F54-C513ECBF12EB}"/>
              </a:ext>
            </a:extLst>
          </p:cNvPr>
          <p:cNvGrpSpPr/>
          <p:nvPr/>
        </p:nvGrpSpPr>
        <p:grpSpPr>
          <a:xfrm>
            <a:off x="10718427" y="1879163"/>
            <a:ext cx="1173345" cy="180000"/>
            <a:chOff x="4635495" y="2285414"/>
            <a:chExt cx="1173345" cy="18000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8ECC81C-93F3-07F9-14D7-F93D53EC4DED}"/>
                </a:ext>
              </a:extLst>
            </p:cNvPr>
            <p:cNvSpPr>
              <a:spLocks/>
            </p:cNvSpPr>
            <p:nvPr/>
          </p:nvSpPr>
          <p:spPr>
            <a:xfrm>
              <a:off x="4635495" y="2285414"/>
              <a:ext cx="1173345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9BB49EAC-9DA1-2AA7-722F-78E1AD86666E}"/>
                </a:ext>
              </a:extLst>
            </p:cNvPr>
            <p:cNvSpPr/>
            <p:nvPr/>
          </p:nvSpPr>
          <p:spPr>
            <a:xfrm flipV="1">
              <a:off x="5656352" y="2324970"/>
              <a:ext cx="108466" cy="117543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1AFBD294-D409-5459-91C9-10A49C8F56DA}"/>
              </a:ext>
            </a:extLst>
          </p:cNvPr>
          <p:cNvSpPr/>
          <p:nvPr/>
        </p:nvSpPr>
        <p:spPr>
          <a:xfrm>
            <a:off x="6457674" y="4069878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保护气及流量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L/min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53F2510-18AD-F4E8-B6F3-4FE026B6EF36}"/>
              </a:ext>
            </a:extLst>
          </p:cNvPr>
          <p:cNvSpPr>
            <a:spLocks/>
          </p:cNvSpPr>
          <p:nvPr/>
        </p:nvSpPr>
        <p:spPr>
          <a:xfrm>
            <a:off x="9365399" y="4059243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载气及流量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L/min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E29DE33-B7AD-3CAB-56BC-5BD53CA5345A}"/>
              </a:ext>
            </a:extLst>
          </p:cNvPr>
          <p:cNvSpPr>
            <a:spLocks/>
          </p:cNvSpPr>
          <p:nvPr/>
        </p:nvSpPr>
        <p:spPr>
          <a:xfrm>
            <a:off x="7935034" y="406987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FB72384-54A7-B8F0-FCF4-EC8D79A74A53}"/>
              </a:ext>
            </a:extLst>
          </p:cNvPr>
          <p:cNvSpPr>
            <a:spLocks/>
          </p:cNvSpPr>
          <p:nvPr/>
        </p:nvSpPr>
        <p:spPr>
          <a:xfrm>
            <a:off x="10716673" y="4064079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311A209-D6A5-162F-E9FD-47A0C669BBD7}"/>
              </a:ext>
            </a:extLst>
          </p:cNvPr>
          <p:cNvSpPr/>
          <p:nvPr/>
        </p:nvSpPr>
        <p:spPr>
          <a:xfrm>
            <a:off x="6457673" y="2198129"/>
            <a:ext cx="1375766" cy="175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FF0000"/>
                </a:solidFill>
                <a:latin typeface="Apple System"/>
              </a:rPr>
              <a:t>粉末粒径（</a:t>
            </a:r>
            <a:r>
              <a:rPr lang="en-US" altLang="zh-CN" sz="1000">
                <a:solidFill>
                  <a:srgbClr val="FF0000"/>
                </a:solidFill>
                <a:latin typeface="Apple System"/>
              </a:rPr>
              <a:t>μm</a:t>
            </a:r>
            <a:r>
              <a:rPr lang="zh-CN" altLang="en-US" sz="1000">
                <a:solidFill>
                  <a:srgbClr val="FF0000"/>
                </a:solidFill>
                <a:latin typeface="Apple System"/>
              </a:rPr>
              <a:t>）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194B330-1F0E-3418-8B6D-F53FD66781E3}"/>
              </a:ext>
            </a:extLst>
          </p:cNvPr>
          <p:cNvSpPr>
            <a:spLocks/>
          </p:cNvSpPr>
          <p:nvPr/>
        </p:nvSpPr>
        <p:spPr>
          <a:xfrm>
            <a:off x="7935034" y="2198510"/>
            <a:ext cx="1173345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28340BE-15D5-2959-3B05-477C366A06DE}"/>
              </a:ext>
            </a:extLst>
          </p:cNvPr>
          <p:cNvSpPr/>
          <p:nvPr/>
        </p:nvSpPr>
        <p:spPr>
          <a:xfrm>
            <a:off x="9364343" y="2191746"/>
            <a:ext cx="1253986" cy="181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FF0000"/>
                </a:solidFill>
                <a:latin typeface="Apple System"/>
              </a:rPr>
              <a:t>基板尺寸（</a:t>
            </a:r>
            <a:r>
              <a:rPr lang="en-US" altLang="zh-CN" sz="1000">
                <a:solidFill>
                  <a:srgbClr val="FF0000"/>
                </a:solidFill>
                <a:latin typeface="Apple System"/>
              </a:rPr>
              <a:t>mm</a:t>
            </a:r>
            <a:r>
              <a:rPr lang="zh-CN" altLang="en-US" sz="1000">
                <a:solidFill>
                  <a:srgbClr val="FF0000"/>
                </a:solidFill>
                <a:latin typeface="Apple System"/>
              </a:rPr>
              <a:t>）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EB7598E-B085-330B-9AFC-3A84601A4BEE}"/>
              </a:ext>
            </a:extLst>
          </p:cNvPr>
          <p:cNvSpPr>
            <a:spLocks/>
          </p:cNvSpPr>
          <p:nvPr/>
        </p:nvSpPr>
        <p:spPr>
          <a:xfrm>
            <a:off x="10721674" y="2191294"/>
            <a:ext cx="1173345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E9586A3A-1B10-398C-09D7-1AF3D3F3CAEA}"/>
              </a:ext>
            </a:extLst>
          </p:cNvPr>
          <p:cNvSpPr/>
          <p:nvPr/>
        </p:nvSpPr>
        <p:spPr>
          <a:xfrm>
            <a:off x="5880291" y="2916414"/>
            <a:ext cx="475785" cy="3642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FD41A07-46B8-A3A3-AF3C-61E3F2639D7A}"/>
              </a:ext>
            </a:extLst>
          </p:cNvPr>
          <p:cNvSpPr txBox="1"/>
          <p:nvPr/>
        </p:nvSpPr>
        <p:spPr>
          <a:xfrm>
            <a:off x="556580" y="54323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添加粉末粒径和基板尺寸两个工艺选项</a:t>
            </a:r>
          </a:p>
        </p:txBody>
      </p:sp>
    </p:spTree>
    <p:extLst>
      <p:ext uri="{BB962C8B-B14F-4D97-AF65-F5344CB8AC3E}">
        <p14:creationId xmlns:p14="http://schemas.microsoft.com/office/powerpoint/2010/main" val="59457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38A7AA-911E-E2FB-1663-A0753CD26067}"/>
              </a:ext>
            </a:extLst>
          </p:cNvPr>
          <p:cNvSpPr txBox="1"/>
          <p:nvPr/>
        </p:nvSpPr>
        <p:spPr>
          <a:xfrm>
            <a:off x="330200" y="200680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工艺卡片更新</a:t>
            </a:r>
            <a:r>
              <a:rPr lang="en-US" altLang="zh-CN" sz="2800" spc="300"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800" spc="300">
                <a:latin typeface="+mj-lt"/>
                <a:ea typeface="黑体" panose="02010609060101010101" pitchFamily="49" charset="-122"/>
              </a:rPr>
              <a:t>送丝</a:t>
            </a:r>
            <a:endParaRPr lang="zh-CN" altLang="en-US" sz="2800" spc="300" dirty="0">
              <a:latin typeface="+mj-lt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6558E5C-CF48-32C6-FCBB-DA04D75375FD}"/>
              </a:ext>
            </a:extLst>
          </p:cNvPr>
          <p:cNvCxnSpPr/>
          <p:nvPr/>
        </p:nvCxnSpPr>
        <p:spPr>
          <a:xfrm>
            <a:off x="330200" y="723900"/>
            <a:ext cx="5727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顶角 1">
            <a:extLst>
              <a:ext uri="{FF2B5EF4-FFF2-40B4-BE49-F238E27FC236}">
                <a16:creationId xmlns:a16="http://schemas.microsoft.com/office/drawing/2014/main" id="{23E93994-80BB-4422-6665-217411E227ED}"/>
              </a:ext>
            </a:extLst>
          </p:cNvPr>
          <p:cNvSpPr/>
          <p:nvPr/>
        </p:nvSpPr>
        <p:spPr>
          <a:xfrm>
            <a:off x="2840401" y="1644118"/>
            <a:ext cx="5867124" cy="315358"/>
          </a:xfrm>
          <a:prstGeom prst="round2SameRect">
            <a:avLst>
              <a:gd name="adj1" fmla="val 23568"/>
              <a:gd name="adj2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送丝工艺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08FB85-5810-00D7-68C1-64D00127AC26}"/>
              </a:ext>
            </a:extLst>
          </p:cNvPr>
          <p:cNvSpPr/>
          <p:nvPr/>
        </p:nvSpPr>
        <p:spPr>
          <a:xfrm>
            <a:off x="2835115" y="1959086"/>
            <a:ext cx="5872410" cy="3284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CAC1E08-292C-7129-510E-77B01189F71A}"/>
              </a:ext>
            </a:extLst>
          </p:cNvPr>
          <p:cNvSpPr/>
          <p:nvPr/>
        </p:nvSpPr>
        <p:spPr>
          <a:xfrm>
            <a:off x="3066699" y="2885275"/>
            <a:ext cx="1375766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激光功率（</a:t>
            </a:r>
            <a:r>
              <a:rPr lang="en-US" altLang="zh-CN" sz="1000" b="0" i="0" dirty="0">
                <a:solidFill>
                  <a:srgbClr val="2B3033"/>
                </a:solidFill>
                <a:effectLst/>
                <a:latin typeface="Apple System"/>
              </a:rPr>
              <a:t>W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C268561-0B5B-E4A2-2830-7FCA996CF54F}"/>
              </a:ext>
            </a:extLst>
          </p:cNvPr>
          <p:cNvSpPr>
            <a:spLocks/>
          </p:cNvSpPr>
          <p:nvPr/>
        </p:nvSpPr>
        <p:spPr>
          <a:xfrm>
            <a:off x="5974425" y="2879783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熔覆速度（</a:t>
            </a:r>
            <a:r>
              <a:rPr lang="en-US" altLang="zh-CN" sz="1000" b="0" i="0" dirty="0">
                <a:solidFill>
                  <a:srgbClr val="2B3033"/>
                </a:solidFill>
                <a:effectLst/>
                <a:latin typeface="Apple System"/>
              </a:rPr>
              <a:t>mm/s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57B2386-38FF-9DCC-8E59-F5DB3838983C}"/>
              </a:ext>
            </a:extLst>
          </p:cNvPr>
          <p:cNvSpPr>
            <a:spLocks/>
          </p:cNvSpPr>
          <p:nvPr/>
        </p:nvSpPr>
        <p:spPr>
          <a:xfrm>
            <a:off x="5974425" y="3190713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质量添加（</a:t>
            </a:r>
            <a:r>
              <a:rPr lang="en-US" altLang="zh-CN" sz="1000" b="0" i="0" dirty="0">
                <a:solidFill>
                  <a:srgbClr val="2B3033"/>
                </a:solidFill>
                <a:effectLst/>
                <a:latin typeface="Apple System"/>
              </a:rPr>
              <a:t>g/min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BCF05B3-7C17-F73E-65F1-6658734CA569}"/>
              </a:ext>
            </a:extLst>
          </p:cNvPr>
          <p:cNvSpPr>
            <a:spLocks/>
          </p:cNvSpPr>
          <p:nvPr/>
        </p:nvSpPr>
        <p:spPr>
          <a:xfrm>
            <a:off x="4544060" y="288559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5211CB41-EE0C-808B-2FBE-04F284334112}"/>
              </a:ext>
            </a:extLst>
          </p:cNvPr>
          <p:cNvSpPr>
            <a:spLocks/>
          </p:cNvSpPr>
          <p:nvPr/>
        </p:nvSpPr>
        <p:spPr>
          <a:xfrm>
            <a:off x="4826667" y="4819283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确认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321A38-80B1-17AF-DD26-F927A1785570}"/>
                  </a:ext>
                </a:extLst>
              </p:cNvPr>
              <p:cNvSpPr txBox="1"/>
              <p:nvPr/>
            </p:nvSpPr>
            <p:spPr>
              <a:xfrm>
                <a:off x="8169222" y="1622308"/>
                <a:ext cx="46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321A38-80B1-17AF-DD26-F927A178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222" y="1622308"/>
                <a:ext cx="466643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F83B9E0-A3DB-48A1-5C45-05837DDD2A8F}"/>
              </a:ext>
            </a:extLst>
          </p:cNvPr>
          <p:cNvSpPr/>
          <p:nvPr/>
        </p:nvSpPr>
        <p:spPr>
          <a:xfrm>
            <a:off x="6185133" y="4813596"/>
            <a:ext cx="574825" cy="3317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</a:rPr>
              <a:t>取消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69FF9E8-9779-38CD-941C-8514830DD163}"/>
              </a:ext>
            </a:extLst>
          </p:cNvPr>
          <p:cNvSpPr>
            <a:spLocks/>
          </p:cNvSpPr>
          <p:nvPr/>
        </p:nvSpPr>
        <p:spPr>
          <a:xfrm>
            <a:off x="7325699" y="2878613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C3FC815-3ACB-14F3-D0DB-1D4832A2EDBA}"/>
              </a:ext>
            </a:extLst>
          </p:cNvPr>
          <p:cNvSpPr/>
          <p:nvPr/>
        </p:nvSpPr>
        <p:spPr>
          <a:xfrm>
            <a:off x="3066700" y="3502920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道间偏移（</a:t>
            </a:r>
            <a:r>
              <a:rPr lang="en-US" altLang="zh-CN" sz="1000" b="0" i="0">
                <a:solidFill>
                  <a:srgbClr val="2B3033"/>
                </a:solidFill>
                <a:effectLst/>
                <a:latin typeface="Apple System"/>
              </a:rPr>
              <a:t>mm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31B5022-5D0A-A585-3CCB-21A02EBA4310}"/>
              </a:ext>
            </a:extLst>
          </p:cNvPr>
          <p:cNvSpPr>
            <a:spLocks/>
          </p:cNvSpPr>
          <p:nvPr/>
        </p:nvSpPr>
        <p:spPr>
          <a:xfrm>
            <a:off x="5974425" y="3493316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层间抬升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mm</a:t>
            </a:r>
            <a:r>
              <a:rPr lang="zh-CN" altLang="en-US" sz="1000">
                <a:solidFill>
                  <a:srgbClr val="2B3033"/>
                </a:solidFill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10B20D2-AAED-EC5E-A4E3-B11350566F0D}"/>
              </a:ext>
            </a:extLst>
          </p:cNvPr>
          <p:cNvSpPr>
            <a:spLocks/>
          </p:cNvSpPr>
          <p:nvPr/>
        </p:nvSpPr>
        <p:spPr>
          <a:xfrm>
            <a:off x="7325699" y="3190744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0002ED5-4734-438B-ECF7-1B78F8E47348}"/>
              </a:ext>
            </a:extLst>
          </p:cNvPr>
          <p:cNvSpPr>
            <a:spLocks/>
          </p:cNvSpPr>
          <p:nvPr/>
        </p:nvSpPr>
        <p:spPr>
          <a:xfrm>
            <a:off x="4544060" y="3502986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1C0F4CF-1AB9-6180-182C-B85E37ED282F}"/>
              </a:ext>
            </a:extLst>
          </p:cNvPr>
          <p:cNvSpPr>
            <a:spLocks/>
          </p:cNvSpPr>
          <p:nvPr/>
        </p:nvSpPr>
        <p:spPr>
          <a:xfrm>
            <a:off x="7325699" y="3496950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CA4CC54-731C-FE90-9362-7FDD81E14785}"/>
              </a:ext>
            </a:extLst>
          </p:cNvPr>
          <p:cNvSpPr/>
          <p:nvPr/>
        </p:nvSpPr>
        <p:spPr>
          <a:xfrm>
            <a:off x="3066700" y="3197233"/>
            <a:ext cx="1375763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送丝速度（</a:t>
            </a:r>
            <a:r>
              <a:rPr lang="en-US" altLang="zh-CN" sz="1000" dirty="0">
                <a:solidFill>
                  <a:srgbClr val="2B3033"/>
                </a:solidFill>
                <a:latin typeface="Apple System"/>
              </a:rPr>
              <a:t>m</a:t>
            </a:r>
            <a:r>
              <a:rPr lang="en-US" altLang="zh-CN" sz="1000" b="0" i="0" dirty="0">
                <a:solidFill>
                  <a:srgbClr val="2B3033"/>
                </a:solidFill>
                <a:effectLst/>
                <a:latin typeface="Apple System"/>
              </a:rPr>
              <a:t>/min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105F7D3-902B-5F94-2794-9B6402E0EA5A}"/>
              </a:ext>
            </a:extLst>
          </p:cNvPr>
          <p:cNvSpPr>
            <a:spLocks/>
          </p:cNvSpPr>
          <p:nvPr/>
        </p:nvSpPr>
        <p:spPr>
          <a:xfrm>
            <a:off x="4544060" y="319748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C4F8A9C-5F3E-B660-B524-87615EA32379}"/>
              </a:ext>
            </a:extLst>
          </p:cNvPr>
          <p:cNvSpPr>
            <a:spLocks/>
          </p:cNvSpPr>
          <p:nvPr/>
        </p:nvSpPr>
        <p:spPr>
          <a:xfrm>
            <a:off x="3068453" y="2261359"/>
            <a:ext cx="1375766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熔覆材料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FB79422-0CC2-D320-D30B-F1BED6BEA302}"/>
              </a:ext>
            </a:extLst>
          </p:cNvPr>
          <p:cNvSpPr>
            <a:spLocks/>
          </p:cNvSpPr>
          <p:nvPr/>
        </p:nvSpPr>
        <p:spPr>
          <a:xfrm>
            <a:off x="5976179" y="2256004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基板材料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4ACD607-4D6A-CC2B-0613-93A6D1C57F33}"/>
              </a:ext>
            </a:extLst>
          </p:cNvPr>
          <p:cNvGrpSpPr/>
          <p:nvPr/>
        </p:nvGrpSpPr>
        <p:grpSpPr>
          <a:xfrm>
            <a:off x="4545814" y="2261803"/>
            <a:ext cx="1173345" cy="180000"/>
            <a:chOff x="1853856" y="2292866"/>
            <a:chExt cx="1173345" cy="180000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2FA8A83-6814-4FF1-45E2-48B06CEDDB5F}"/>
                </a:ext>
              </a:extLst>
            </p:cNvPr>
            <p:cNvSpPr>
              <a:spLocks/>
            </p:cNvSpPr>
            <p:nvPr/>
          </p:nvSpPr>
          <p:spPr>
            <a:xfrm>
              <a:off x="1853856" y="2292866"/>
              <a:ext cx="1173345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等腰三角形 102">
              <a:extLst>
                <a:ext uri="{FF2B5EF4-FFF2-40B4-BE49-F238E27FC236}">
                  <a16:creationId xmlns:a16="http://schemas.microsoft.com/office/drawing/2014/main" id="{59A07453-B7C4-2438-E3F8-72E01B9A5188}"/>
                </a:ext>
              </a:extLst>
            </p:cNvPr>
            <p:cNvSpPr/>
            <p:nvPr/>
          </p:nvSpPr>
          <p:spPr>
            <a:xfrm flipV="1">
              <a:off x="2872094" y="2322441"/>
              <a:ext cx="108466" cy="117543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3BC120A-29D6-83B3-B19E-69AA89D113A0}"/>
              </a:ext>
            </a:extLst>
          </p:cNvPr>
          <p:cNvGrpSpPr/>
          <p:nvPr/>
        </p:nvGrpSpPr>
        <p:grpSpPr>
          <a:xfrm>
            <a:off x="7327453" y="2254351"/>
            <a:ext cx="1173345" cy="180000"/>
            <a:chOff x="4635495" y="2285414"/>
            <a:chExt cx="1173345" cy="18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A809533-748A-8DE3-5E0C-0AC6264F4C38}"/>
                </a:ext>
              </a:extLst>
            </p:cNvPr>
            <p:cNvSpPr>
              <a:spLocks/>
            </p:cNvSpPr>
            <p:nvPr/>
          </p:nvSpPr>
          <p:spPr>
            <a:xfrm>
              <a:off x="4635495" y="2285414"/>
              <a:ext cx="1173345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7C5BB1BA-8A6F-7C2E-7285-496373F0B964}"/>
                </a:ext>
              </a:extLst>
            </p:cNvPr>
            <p:cNvSpPr/>
            <p:nvPr/>
          </p:nvSpPr>
          <p:spPr>
            <a:xfrm flipV="1">
              <a:off x="5656352" y="2324970"/>
              <a:ext cx="108466" cy="117543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FA99804F-3589-D801-E8F4-0225E594F777}"/>
              </a:ext>
            </a:extLst>
          </p:cNvPr>
          <p:cNvSpPr/>
          <p:nvPr/>
        </p:nvSpPr>
        <p:spPr>
          <a:xfrm>
            <a:off x="3066700" y="3814879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rgbClr val="2B3033"/>
                </a:solidFill>
                <a:latin typeface="Apple System"/>
              </a:rPr>
              <a:t>保护气及流量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>
                <a:solidFill>
                  <a:srgbClr val="2B3033"/>
                </a:solidFill>
                <a:latin typeface="Apple System"/>
              </a:rPr>
              <a:t>L/min</a:t>
            </a:r>
            <a:r>
              <a:rPr lang="zh-CN" altLang="en-US" sz="1000" b="0" i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9B98922-539A-CEB7-690C-D67CD9EC4946}"/>
              </a:ext>
            </a:extLst>
          </p:cNvPr>
          <p:cNvSpPr>
            <a:spLocks/>
          </p:cNvSpPr>
          <p:nvPr/>
        </p:nvSpPr>
        <p:spPr>
          <a:xfrm>
            <a:off x="5974425" y="3804244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2B3033"/>
                </a:solidFill>
                <a:latin typeface="Apple System"/>
              </a:rPr>
              <a:t>气刀流量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 dirty="0">
                <a:solidFill>
                  <a:srgbClr val="2B3033"/>
                </a:solidFill>
                <a:latin typeface="Apple System"/>
              </a:rPr>
              <a:t>L/min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C5A47F4-0FD7-083A-966E-E95A67C4FD22}"/>
              </a:ext>
            </a:extLst>
          </p:cNvPr>
          <p:cNvSpPr>
            <a:spLocks/>
          </p:cNvSpPr>
          <p:nvPr/>
        </p:nvSpPr>
        <p:spPr>
          <a:xfrm>
            <a:off x="4544060" y="3814879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72FDBBA-8669-B5F6-E9EF-0024D1AEAD82}"/>
              </a:ext>
            </a:extLst>
          </p:cNvPr>
          <p:cNvSpPr>
            <a:spLocks/>
          </p:cNvSpPr>
          <p:nvPr/>
        </p:nvSpPr>
        <p:spPr>
          <a:xfrm>
            <a:off x="7325699" y="3809080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F188587-4C02-F8A1-0139-BB72D0E72F5B}"/>
              </a:ext>
            </a:extLst>
          </p:cNvPr>
          <p:cNvSpPr/>
          <p:nvPr/>
        </p:nvSpPr>
        <p:spPr>
          <a:xfrm>
            <a:off x="3066699" y="2573317"/>
            <a:ext cx="1375766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2B3033"/>
                </a:solidFill>
                <a:latin typeface="Apple System"/>
              </a:rPr>
              <a:t>丝材直径（</a:t>
            </a:r>
            <a:r>
              <a:rPr lang="en-US" altLang="zh-CN" sz="1000" dirty="0">
                <a:solidFill>
                  <a:srgbClr val="2B3033"/>
                </a:solidFill>
                <a:latin typeface="Apple System"/>
              </a:rPr>
              <a:t>mm</a:t>
            </a:r>
            <a:r>
              <a:rPr lang="zh-CN" altLang="en-US" sz="1000" dirty="0">
                <a:solidFill>
                  <a:srgbClr val="2B3033"/>
                </a:solidFill>
                <a:latin typeface="Apple System"/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D60F79D-8B86-038A-809F-66A3B226546C}"/>
              </a:ext>
            </a:extLst>
          </p:cNvPr>
          <p:cNvSpPr>
            <a:spLocks/>
          </p:cNvSpPr>
          <p:nvPr/>
        </p:nvSpPr>
        <p:spPr>
          <a:xfrm>
            <a:off x="4544060" y="257369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41C31CC-6F80-0A3A-01EB-43333F3C5D47}"/>
              </a:ext>
            </a:extLst>
          </p:cNvPr>
          <p:cNvSpPr/>
          <p:nvPr/>
        </p:nvSpPr>
        <p:spPr>
          <a:xfrm>
            <a:off x="5973369" y="2566934"/>
            <a:ext cx="1253986" cy="181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2B3033"/>
                </a:solidFill>
                <a:latin typeface="Apple System"/>
              </a:rPr>
              <a:t>基板尺寸（</a:t>
            </a:r>
            <a:r>
              <a:rPr lang="en-US" altLang="zh-CN" sz="1000" dirty="0">
                <a:solidFill>
                  <a:srgbClr val="2B3033"/>
                </a:solidFill>
                <a:latin typeface="Apple System"/>
              </a:rPr>
              <a:t>mm</a:t>
            </a:r>
            <a:r>
              <a:rPr lang="zh-CN" altLang="en-US" sz="1000" dirty="0">
                <a:solidFill>
                  <a:srgbClr val="2B3033"/>
                </a:solidFill>
                <a:latin typeface="Apple System"/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9643123-6123-DA54-B9D4-8081F45A9895}"/>
              </a:ext>
            </a:extLst>
          </p:cNvPr>
          <p:cNvSpPr>
            <a:spLocks/>
          </p:cNvSpPr>
          <p:nvPr/>
        </p:nvSpPr>
        <p:spPr>
          <a:xfrm>
            <a:off x="7330700" y="2566482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C36CE33-45A9-4B07-ED80-8CE2FDEAA520}"/>
              </a:ext>
            </a:extLst>
          </p:cNvPr>
          <p:cNvSpPr/>
          <p:nvPr/>
        </p:nvSpPr>
        <p:spPr>
          <a:xfrm>
            <a:off x="3066700" y="4131828"/>
            <a:ext cx="1375762" cy="17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2B3033"/>
                </a:solidFill>
                <a:latin typeface="Apple System"/>
              </a:rPr>
              <a:t>加工前保护气时长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 dirty="0">
                <a:solidFill>
                  <a:srgbClr val="2B3033"/>
                </a:solidFill>
                <a:latin typeface="Apple System"/>
              </a:rPr>
              <a:t>s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B3787FF-6079-3E10-0017-838ECE506237}"/>
              </a:ext>
            </a:extLst>
          </p:cNvPr>
          <p:cNvSpPr>
            <a:spLocks/>
          </p:cNvSpPr>
          <p:nvPr/>
        </p:nvSpPr>
        <p:spPr>
          <a:xfrm>
            <a:off x="5974425" y="4121193"/>
            <a:ext cx="1253986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rgbClr val="2B3033"/>
                </a:solidFill>
                <a:latin typeface="Apple System"/>
              </a:rPr>
              <a:t>保护气保持时间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（</a:t>
            </a:r>
            <a:r>
              <a:rPr lang="en-US" altLang="zh-CN" sz="1000" b="0" i="0" dirty="0">
                <a:solidFill>
                  <a:srgbClr val="2B3033"/>
                </a:solidFill>
                <a:effectLst/>
                <a:latin typeface="Apple System"/>
              </a:rPr>
              <a:t>s</a:t>
            </a:r>
            <a:r>
              <a:rPr lang="zh-CN" altLang="en-US" sz="1000" b="0" i="0" dirty="0">
                <a:solidFill>
                  <a:srgbClr val="2B3033"/>
                </a:solidFill>
                <a:effectLst/>
                <a:latin typeface="Apple System"/>
              </a:rPr>
              <a:t>）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BC4356B-E1B1-A721-33E0-8B78BCFBE0DB}"/>
              </a:ext>
            </a:extLst>
          </p:cNvPr>
          <p:cNvSpPr>
            <a:spLocks/>
          </p:cNvSpPr>
          <p:nvPr/>
        </p:nvSpPr>
        <p:spPr>
          <a:xfrm>
            <a:off x="4544060" y="4131828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94007145-D7B0-972A-B826-CB4FB0E2657A}"/>
              </a:ext>
            </a:extLst>
          </p:cNvPr>
          <p:cNvSpPr>
            <a:spLocks/>
          </p:cNvSpPr>
          <p:nvPr/>
        </p:nvSpPr>
        <p:spPr>
          <a:xfrm>
            <a:off x="7325699" y="4126029"/>
            <a:ext cx="1173345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9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29E1-CA59-68A0-CFEC-12BD830D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300" y="1508125"/>
            <a:ext cx="4597400" cy="3368675"/>
          </a:xfrm>
        </p:spPr>
        <p:txBody>
          <a:bodyPr>
            <a:normAutofit/>
          </a:bodyPr>
          <a:lstStyle/>
          <a:p>
            <a:pPr algn="ctr"/>
            <a:r>
              <a:rPr lang="zh-CN" altLang="en-US" sz="9600"/>
              <a:t>程序库</a:t>
            </a:r>
          </a:p>
        </p:txBody>
      </p:sp>
    </p:spTree>
    <p:extLst>
      <p:ext uri="{BB962C8B-B14F-4D97-AF65-F5344CB8AC3E}">
        <p14:creationId xmlns:p14="http://schemas.microsoft.com/office/powerpoint/2010/main" val="3638241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18.1417322834645,&quot;width&quot;:8111.05984251968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3*159"/>
  <p:tag name="TABLE_ENDDRAG_RECT" val="237*153*393*15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PT-黑-楷">
      <a:majorFont>
        <a:latin typeface="Times New Roman"/>
        <a:ea typeface="黑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1223</Words>
  <Application>Microsoft Office PowerPoint</Application>
  <PresentationFormat>宽屏</PresentationFormat>
  <Paragraphs>270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Apple System</vt:lpstr>
      <vt:lpstr>Arial</vt:lpstr>
      <vt:lpstr>Cambria Math</vt:lpstr>
      <vt:lpstr>Times New Roman</vt:lpstr>
      <vt:lpstr>Wingdings</vt:lpstr>
      <vt:lpstr>Wingdings 2</vt:lpstr>
      <vt:lpstr>Office 主题​​</vt:lpstr>
      <vt:lpstr>导航栏</vt:lpstr>
      <vt:lpstr>PowerPoint 演示文稿</vt:lpstr>
      <vt:lpstr>材料库</vt:lpstr>
      <vt:lpstr>PowerPoint 演示文稿</vt:lpstr>
      <vt:lpstr>工艺库</vt:lpstr>
      <vt:lpstr>PowerPoint 演示文稿</vt:lpstr>
      <vt:lpstr>PowerPoint 演示文稿</vt:lpstr>
      <vt:lpstr>PowerPoint 演示文稿</vt:lpstr>
      <vt:lpstr>程序库</vt:lpstr>
      <vt:lpstr>PowerPoint 演示文稿</vt:lpstr>
      <vt:lpstr>PowerPoint 演示文稿</vt:lpstr>
      <vt:lpstr>PowerPoint 演示文稿</vt:lpstr>
      <vt:lpstr>模型库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lichao Liu</dc:creator>
  <cp:lastModifiedBy>lichao Liu</cp:lastModifiedBy>
  <cp:revision>5</cp:revision>
  <dcterms:created xsi:type="dcterms:W3CDTF">2024-10-17T03:28:13Z</dcterms:created>
  <dcterms:modified xsi:type="dcterms:W3CDTF">2024-10-18T12:58:51Z</dcterms:modified>
</cp:coreProperties>
</file>