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0000" y="2095200"/>
            <a:ext cx="8160840" cy="206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2095200"/>
            <a:ext cx="8160840" cy="44564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zh-CN" sz="6300" spc="-1" strike="noStrike">
                <a:solidFill>
                  <a:srgbClr val="000000"/>
                </a:solidFill>
                <a:latin typeface="Calibri Light"/>
              </a:rPr>
              <a:t>单击此处编辑母版标题样式</a:t>
            </a:r>
            <a:endParaRPr b="0" lang="en-US" sz="6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60240" y="11865240"/>
            <a:ext cx="2160000" cy="681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BF6AA86-19BF-4A06-9C33-D6E238FFA65F}" type="datetime">
              <a:rPr b="0" lang="en-US" sz="1260" spc="-1" strike="noStrike">
                <a:solidFill>
                  <a:srgbClr val="8b8b8b"/>
                </a:solidFill>
                <a:latin typeface="Calibri"/>
              </a:rPr>
              <a:t>10/26/23</a:t>
            </a:fld>
            <a:endParaRPr b="0" lang="en-US" sz="126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80240" y="11865240"/>
            <a:ext cx="3240000" cy="68112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780960" y="11865240"/>
            <a:ext cx="2160000" cy="68112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9507840-B535-43A9-94A5-4CA012CA727D}" type="slidenum">
              <a:rPr b="0" lang="en-US" sz="1260" spc="-1" strike="noStrike">
                <a:solidFill>
                  <a:srgbClr val="8b8b8b"/>
                </a:solidFill>
                <a:latin typeface="Calibri"/>
              </a:rPr>
              <a:t>&lt;编号&gt;</a:t>
            </a:fld>
            <a:endParaRPr b="0" lang="en-US" sz="126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940" spc="-1" strike="noStrike">
                <a:solidFill>
                  <a:srgbClr val="000000"/>
                </a:solidFill>
                <a:latin typeface="Calibri"/>
              </a:rPr>
              <a:t>点击鼠标编辑大纲文字格式</a:t>
            </a:r>
            <a:endParaRPr b="0" lang="en-US" sz="294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solidFill>
                  <a:srgbClr val="000000"/>
                </a:solidFill>
                <a:latin typeface="Calibri"/>
              </a:rPr>
              <a:t>第二个大纲级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90" spc="-1" strike="noStrike">
                <a:solidFill>
                  <a:srgbClr val="000000"/>
                </a:solidFill>
                <a:latin typeface="Calibri"/>
              </a:rPr>
              <a:t>第三大纲级别</a:t>
            </a:r>
            <a:endParaRPr b="0" lang="en-US" sz="189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90" spc="-1" strike="noStrike">
                <a:solidFill>
                  <a:srgbClr val="000000"/>
                </a:solidFill>
                <a:latin typeface="Calibri"/>
              </a:rPr>
              <a:t>第四大纲级别</a:t>
            </a:r>
            <a:endParaRPr b="0" lang="en-US" sz="189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第五大纲级别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第六大纲级别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Calibri"/>
              </a:rPr>
              <a:t>第七大纲级别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81680" y="126000"/>
            <a:ext cx="1150200" cy="360360"/>
          </a:xfrm>
          <a:prstGeom prst="rect">
            <a:avLst/>
          </a:prstGeom>
          <a:solidFill>
            <a:srgbClr val="8faad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基本信息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631880" y="126000"/>
            <a:ext cx="6030000" cy="360360"/>
          </a:xfrm>
          <a:prstGeom prst="rect">
            <a:avLst/>
          </a:prstGeom>
          <a:solidFill>
            <a:srgbClr val="dae3f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904880" y="126000"/>
            <a:ext cx="1183680" cy="1631160"/>
          </a:xfrm>
          <a:prstGeom prst="rect">
            <a:avLst/>
          </a:prstGeom>
          <a:noFill/>
          <a:ln w="12600">
            <a:solidFill>
              <a:srgbClr val="d0cec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489600" y="1770480"/>
            <a:ext cx="1150200" cy="360360"/>
          </a:xfrm>
          <a:prstGeom prst="rect">
            <a:avLst/>
          </a:prstGeom>
          <a:solidFill>
            <a:srgbClr val="8faad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教育经历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1631880" y="1759320"/>
            <a:ext cx="7487280" cy="360360"/>
          </a:xfrm>
          <a:prstGeom prst="rect">
            <a:avLst/>
          </a:prstGeom>
          <a:solidFill>
            <a:srgbClr val="dae3f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450720" y="2211840"/>
            <a:ext cx="86378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杭州电子科技大学        电子信息工程专业          </a:t>
            </a:r>
            <a:r>
              <a:rPr b="1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2018.09-2022.06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439560" y="2458080"/>
            <a:ext cx="862164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30000"/>
              </a:lnSpc>
            </a:pP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学业成绩：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GPA 4.02/5.0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，专业排名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63/360      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约前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17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％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512280" y="503280"/>
            <a:ext cx="7422840" cy="11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30000"/>
              </a:lnSpc>
            </a:pP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姓  名：    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王凯                 </a:t>
            </a: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性  别：    男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电  话：    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189 5535 2943                       </a:t>
            </a: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邮  箱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  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wk335679705@163.com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本科院校：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杭州电子科技大学          </a:t>
            </a: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硕士</a:t>
            </a: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院校：西安电子科技大学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专  业：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电子信息工程               影像处理实验室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489600" y="3254400"/>
            <a:ext cx="1150200" cy="360360"/>
          </a:xfrm>
          <a:prstGeom prst="rect">
            <a:avLst/>
          </a:prstGeom>
          <a:solidFill>
            <a:srgbClr val="8faad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项目经历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640160" y="3239280"/>
            <a:ext cx="7487280" cy="360360"/>
          </a:xfrm>
          <a:prstGeom prst="rect">
            <a:avLst/>
          </a:prstGeom>
          <a:solidFill>
            <a:srgbClr val="dae3f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" name="Group 11"/>
          <p:cNvGrpSpPr/>
          <p:nvPr/>
        </p:nvGrpSpPr>
        <p:grpSpPr>
          <a:xfrm>
            <a:off x="450720" y="3707280"/>
            <a:ext cx="8637840" cy="2189520"/>
            <a:chOff x="450720" y="3707280"/>
            <a:chExt cx="8637840" cy="2189520"/>
          </a:xfrm>
        </p:grpSpPr>
        <p:sp>
          <p:nvSpPr>
            <p:cNvPr id="52" name="CustomShape 12"/>
            <p:cNvSpPr/>
            <p:nvPr/>
          </p:nvSpPr>
          <p:spPr>
            <a:xfrm>
              <a:off x="450720" y="3707280"/>
              <a:ext cx="8637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285840" indent="-28548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zh-CN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基于</a:t>
              </a:r>
              <a:r>
                <a:rPr b="1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STM32F4</a:t>
              </a:r>
              <a:r>
                <a:rPr b="1" lang="zh-CN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的防火防盗远程监测器                          课程设计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3" name="CustomShape 13"/>
            <p:cNvSpPr/>
            <p:nvPr/>
          </p:nvSpPr>
          <p:spPr>
            <a:xfrm>
              <a:off x="458640" y="3980520"/>
              <a:ext cx="8621640" cy="175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30000"/>
                </a:lnSpc>
              </a:pPr>
              <a:r>
                <a:rPr b="1" lang="zh-CN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简介：</a:t>
              </a:r>
              <a:r>
                <a:rPr b="0" lang="zh-CN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基于硬件系统以及外围模块，实现具有温度，震动，姿态监测报警，并能够进行远程通信的监测器。检测器能够显示实时数据，状态曲线和报警状态等。能通过蓝牙实时接受查看数据和状态。在手机端的上位机软件设置阈值。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30000"/>
                </a:lnSpc>
              </a:pPr>
              <a:r>
                <a:rPr b="1" lang="zh-CN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主要工作</a:t>
              </a:r>
              <a:r>
                <a:rPr b="0" lang="zh-CN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：设计实现下位机的功能，包括开机显示，主菜单子菜单的切换，温度数值、</a:t>
              </a: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3</a:t>
              </a:r>
              <a:r>
                <a:rPr b="0" lang="zh-CN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轴加速度，</a:t>
              </a:r>
              <a:r>
                <a:rPr b="0" lang="en-US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3</a:t>
              </a:r>
              <a:r>
                <a:rPr b="0" lang="zh-CN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轴角速度、三个姿态角、报警信息的读取，处理和显示。绘制数据曲线，报警动画和状态立体示意图。</a:t>
              </a:r>
              <a:endParaRPr b="0" lang="en-US" sz="1400" spc="-1" strike="noStrike">
                <a:latin typeface="Arial"/>
              </a:endParaRPr>
            </a:p>
            <a:p>
              <a:pPr>
                <a:lnSpc>
                  <a:spcPct val="130000"/>
                </a:lnSpc>
              </a:pP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4" name="CustomShape 14"/>
            <p:cNvSpPr/>
            <p:nvPr/>
          </p:nvSpPr>
          <p:spPr>
            <a:xfrm>
              <a:off x="450720" y="5529600"/>
              <a:ext cx="7894800" cy="36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285840" indent="-285480">
                <a:lnSpc>
                  <a:spcPct val="13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zh-CN" sz="14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工业相机和结构光相机及多传感器工件缺陷检测系统           清华大学合作项目      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55" name="CustomShape 15"/>
          <p:cNvSpPr/>
          <p:nvPr/>
        </p:nvSpPr>
        <p:spPr>
          <a:xfrm>
            <a:off x="411120" y="7772400"/>
            <a:ext cx="1150200" cy="360360"/>
          </a:xfrm>
          <a:prstGeom prst="rect">
            <a:avLst/>
          </a:prstGeom>
          <a:solidFill>
            <a:srgbClr val="8faad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所获荣誉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1549080" y="7783200"/>
            <a:ext cx="7487280" cy="360360"/>
          </a:xfrm>
          <a:prstGeom prst="rect">
            <a:avLst/>
          </a:prstGeom>
          <a:solidFill>
            <a:srgbClr val="dae3f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7"/>
          <p:cNvSpPr/>
          <p:nvPr/>
        </p:nvSpPr>
        <p:spPr>
          <a:xfrm>
            <a:off x="378360" y="8110800"/>
            <a:ext cx="8621640" cy="25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30000"/>
              </a:lnSpc>
            </a:pP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竞赛获奖：华为软件精英挑战赛 西北赛区</a:t>
            </a:r>
            <a:r>
              <a:rPr b="1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32</a:t>
            </a: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强   二等奖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大</a:t>
            </a:r>
            <a:r>
              <a:rPr b="0" lang="zh-CN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学生数学竞赛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zh-CN" sz="18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三等奖  ；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      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浙江省物理创新竞赛     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三等奖；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400" spc="-1" strike="noStrike">
                <a:solidFill>
                  <a:srgbClr val="5f5f5f"/>
                </a:solidFill>
                <a:latin typeface="Microsoft YaHei"/>
                <a:ea typeface="Microsoft YaHei"/>
              </a:rPr>
              <a:t>        </a:t>
            </a:r>
            <a:r>
              <a:rPr b="0" lang="zh-CN" sz="1400" spc="-1" strike="noStrike">
                <a:solidFill>
                  <a:srgbClr val="5f5f5f"/>
                </a:solidFill>
                <a:latin typeface="Microsoft YaHei"/>
                <a:ea typeface="Microsoft YaHei"/>
              </a:rPr>
              <a:t>砺行杯数学竞赛            </a:t>
            </a:r>
            <a:r>
              <a:rPr b="0" lang="en-US" sz="1400" spc="-1" strike="noStrike">
                <a:solidFill>
                  <a:srgbClr val="5f5f5f"/>
                </a:solidFill>
                <a:latin typeface="Microsoft YaHei"/>
                <a:ea typeface="Microsoft YaHei"/>
              </a:rPr>
              <a:t>	</a:t>
            </a:r>
            <a:r>
              <a:rPr b="0" lang="en-US" sz="1400" spc="-1" strike="noStrike">
                <a:solidFill>
                  <a:srgbClr val="5f5f5f"/>
                </a:solidFill>
                <a:latin typeface="Microsoft YaHei"/>
                <a:ea typeface="Microsoft YaHei"/>
              </a:rPr>
              <a:t>	</a:t>
            </a:r>
            <a:r>
              <a:rPr b="0" lang="zh-CN" sz="1400" spc="-1" strike="noStrike">
                <a:solidFill>
                  <a:srgbClr val="5f5f5f"/>
                </a:solidFill>
                <a:latin typeface="Microsoft YaHei"/>
                <a:ea typeface="Microsoft YaHei"/>
              </a:rPr>
              <a:t>院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三等奖；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奖学金： 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2019.2-2019-7           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校二等奖学金，      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2019.9-2020-1          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校三等奖学金；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       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2020.2-2020.7           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校三等奖学金        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2021.2-2021.7           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校二等奖学金；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423360" y="10038240"/>
            <a:ext cx="1150200" cy="360360"/>
          </a:xfrm>
          <a:prstGeom prst="rect">
            <a:avLst/>
          </a:prstGeom>
          <a:solidFill>
            <a:srgbClr val="8faad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校园经历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1561320" y="10019520"/>
            <a:ext cx="7487280" cy="360360"/>
          </a:xfrm>
          <a:prstGeom prst="rect">
            <a:avLst/>
          </a:prstGeom>
          <a:solidFill>
            <a:srgbClr val="dae3f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>
            <a:off x="439560" y="10343880"/>
            <a:ext cx="862164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3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2018.11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参加浙江第五届省大学生工训竞赛志愿者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400" spc="-1" strike="noStrike">
                <a:solidFill>
                  <a:srgbClr val="5f5f5f"/>
                </a:solidFill>
                <a:latin typeface="Microsoft YaHei"/>
                <a:ea typeface="Microsoft YaHei"/>
              </a:rPr>
              <a:t>2018-12 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代表学院参加学校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129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大合唱比赛，获得校团体二等奖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en-US" sz="1400" spc="-1" strike="noStrike">
                <a:solidFill>
                  <a:srgbClr val="5f5f5f"/>
                </a:solidFill>
                <a:latin typeface="Microsoft YaHei"/>
                <a:ea typeface="Microsoft YaHei"/>
              </a:rPr>
              <a:t>2020-10  ”</a:t>
            </a:r>
            <a:r>
              <a:rPr b="0" lang="zh-CN" sz="1400" spc="-1" strike="noStrike">
                <a:solidFill>
                  <a:srgbClr val="5f5f5f"/>
                </a:solidFill>
                <a:latin typeface="Microsoft YaHei"/>
                <a:ea typeface="Microsoft YaHei"/>
              </a:rPr>
              <a:t>理海争锋”趣味数学物理竞赛</a:t>
            </a:r>
            <a:r>
              <a:rPr b="0" lang="en-US" sz="1400" spc="-1" strike="noStrike">
                <a:solidFill>
                  <a:srgbClr val="5f5f5f"/>
                </a:solidFill>
                <a:latin typeface="微软雅黑"/>
                <a:ea typeface="微软雅黑"/>
              </a:rPr>
              <a:t>   院三等奖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411120" y="11300400"/>
            <a:ext cx="1150200" cy="421200"/>
          </a:xfrm>
          <a:prstGeom prst="rect">
            <a:avLst/>
          </a:prstGeom>
          <a:solidFill>
            <a:srgbClr val="8faad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个人技能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1549080" y="11290320"/>
            <a:ext cx="7487280" cy="421200"/>
          </a:xfrm>
          <a:prstGeom prst="rect">
            <a:avLst/>
          </a:prstGeom>
          <a:solidFill>
            <a:srgbClr val="dae3f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3"/>
          <p:cNvSpPr/>
          <p:nvPr/>
        </p:nvSpPr>
        <p:spPr>
          <a:xfrm>
            <a:off x="-84960" y="11730240"/>
            <a:ext cx="8656560" cy="136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66760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</a:t>
            </a: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英语水平：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英语四级 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473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，良好的听说读写，浏览英语专业文件及书籍能力； </a:t>
            </a:r>
            <a:endParaRPr b="0" lang="en-US" sz="1400" spc="-1" strike="noStrike">
              <a:latin typeface="Arial"/>
            </a:endParaRPr>
          </a:p>
          <a:p>
            <a:pPr marL="266760" indent="266760" algn="just">
              <a:lnSpc>
                <a:spcPct val="100000"/>
              </a:lnSpc>
              <a:tabLst>
                <a:tab algn="l" pos="0"/>
              </a:tabLst>
            </a:pP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熟练掌握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Keil, MDK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Quartus,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等嵌入式以及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Fpga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设计软件；</a:t>
            </a:r>
            <a:endParaRPr b="0" lang="en-US" sz="1400" spc="-1" strike="noStrike">
              <a:latin typeface="Arial"/>
            </a:endParaRPr>
          </a:p>
          <a:p>
            <a:pPr marL="266760" indent="266760" algn="just">
              <a:lnSpc>
                <a:spcPct val="100000"/>
              </a:lnSpc>
              <a:tabLst>
                <a:tab algn="l" pos="0"/>
              </a:tabLst>
            </a:pP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擅长和喜爱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Stm32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单片机的使用和开发，熟悉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c++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语言；</a:t>
            </a:r>
            <a:endParaRPr b="0" lang="en-US" sz="1400" spc="-1" strike="noStrike">
              <a:latin typeface="Arial"/>
            </a:endParaRPr>
          </a:p>
          <a:p>
            <a:pPr marL="266760" indent="266760" algn="just">
              <a:lnSpc>
                <a:spcPct val="100000"/>
              </a:lnSpc>
              <a:tabLst>
                <a:tab algn="l" pos="0"/>
              </a:tabLst>
            </a:pP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业余技能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：平时热爱运动，擅长篮球、乒乓球、台球等球类运动，学习时喜欢安静的环境，喜欢钻研。</a:t>
            </a:r>
            <a:endParaRPr b="0" lang="en-US" sz="1400" spc="-1" strike="noStrike">
              <a:latin typeface="Arial"/>
            </a:endParaRPr>
          </a:p>
          <a:p>
            <a:pPr marL="266760" indent="266760" algn="just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8247600" y="513360"/>
            <a:ext cx="4978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1800" spc="-1" strike="noStrike">
                <a:solidFill>
                  <a:srgbClr val="595959"/>
                </a:solidFill>
                <a:latin typeface="微软雅黑"/>
                <a:ea typeface="微软雅黑"/>
              </a:rPr>
              <a:t>证件照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5" name="图片 2" descr=""/>
          <p:cNvPicPr/>
          <p:nvPr/>
        </p:nvPicPr>
        <p:blipFill>
          <a:blip r:embed="rId1"/>
          <a:stretch/>
        </p:blipFill>
        <p:spPr>
          <a:xfrm>
            <a:off x="7921800" y="33480"/>
            <a:ext cx="1217520" cy="1705680"/>
          </a:xfrm>
          <a:prstGeom prst="rect">
            <a:avLst/>
          </a:prstGeom>
          <a:ln>
            <a:noFill/>
          </a:ln>
        </p:spPr>
      </p:pic>
      <p:sp>
        <p:nvSpPr>
          <p:cNvPr id="66" name="CustomShape 25"/>
          <p:cNvSpPr/>
          <p:nvPr/>
        </p:nvSpPr>
        <p:spPr>
          <a:xfrm>
            <a:off x="439560" y="2854080"/>
            <a:ext cx="8621640" cy="5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西安电子科技大学        </a:t>
            </a:r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电子信息工程专业         </a:t>
            </a:r>
            <a:r>
              <a:rPr b="1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2022.09-2025.06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67" name="TextShape 26"/>
          <p:cNvSpPr txBox="1"/>
          <p:nvPr/>
        </p:nvSpPr>
        <p:spPr>
          <a:xfrm>
            <a:off x="504000" y="5904000"/>
            <a:ext cx="8496000" cy="128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简介：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主要使用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python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语言开发，涉及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open3d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opencv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mutiprocessing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等库的使用。用户界面使用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qt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开发，海康工业相机和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zivid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结构光相机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sdk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二次开发，多进程并行进行传感器数据采集和处理，缺陷检测部分使用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yolov8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模型，对图像检测到的结果通过联合标定获得对应缺陷部分</a:t>
            </a:r>
            <a:r>
              <a:rPr b="0" lang="en-US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3d</a:t>
            </a:r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点云数据。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27"/>
          <p:cNvSpPr/>
          <p:nvPr/>
        </p:nvSpPr>
        <p:spPr>
          <a:xfrm>
            <a:off x="411120" y="6800400"/>
            <a:ext cx="1150200" cy="360360"/>
          </a:xfrm>
          <a:prstGeom prst="rect">
            <a:avLst/>
          </a:prstGeom>
          <a:solidFill>
            <a:srgbClr val="8faad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1800" spc="-1" strike="noStrike">
                <a:solidFill>
                  <a:srgbClr val="ffffff"/>
                </a:solidFill>
                <a:latin typeface="微软雅黑"/>
                <a:ea typeface="微软雅黑"/>
              </a:rPr>
              <a:t>科研成果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28"/>
          <p:cNvSpPr/>
          <p:nvPr/>
        </p:nvSpPr>
        <p:spPr>
          <a:xfrm>
            <a:off x="1549080" y="6811200"/>
            <a:ext cx="7487280" cy="360360"/>
          </a:xfrm>
          <a:prstGeom prst="rect">
            <a:avLst/>
          </a:prstGeom>
          <a:solidFill>
            <a:srgbClr val="dae3f3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29"/>
          <p:cNvSpPr txBox="1"/>
          <p:nvPr/>
        </p:nvSpPr>
        <p:spPr>
          <a:xfrm>
            <a:off x="432000" y="7160760"/>
            <a:ext cx="8496000" cy="96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zh-CN" sz="1400" spc="-1" strike="noStrike">
                <a:solidFill>
                  <a:srgbClr val="000000"/>
                </a:solidFill>
                <a:latin typeface="微软雅黑"/>
                <a:ea typeface="微软雅黑"/>
              </a:rPr>
              <a:t>论文： </a:t>
            </a:r>
            <a:r>
              <a:rPr b="0" lang="en-US" sz="1200" spc="-1" strike="noStrike">
                <a:solidFill>
                  <a:srgbClr val="000000"/>
                </a:solidFill>
                <a:latin typeface="微软雅黑"/>
                <a:ea typeface="微软雅黑"/>
              </a:rPr>
              <a:t>Paper name:3D Object Detection Method Based on CA Sampling and Local Attention Feature Encoding</a:t>
            </a:r>
            <a:endParaRPr b="0" lang="en-US" sz="1200" spc="-1" strike="noStrike"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latin typeface="微软雅黑"/>
                <a:ea typeface="微软雅黑"/>
              </a:rPr>
              <a:t>IEEE  Smariot</a:t>
            </a:r>
            <a:r>
              <a:rPr b="0" lang="zh-CN" sz="1300" spc="-1" strike="noStrike">
                <a:solidFill>
                  <a:srgbClr val="000000"/>
                </a:solidFill>
                <a:latin typeface="微软雅黑"/>
                <a:ea typeface="微软雅黑"/>
              </a:rPr>
              <a:t>会议论文一作，点云</a:t>
            </a:r>
            <a:r>
              <a:rPr b="0" lang="en-US" sz="1300" spc="-1" strike="noStrike">
                <a:solidFill>
                  <a:srgbClr val="000000"/>
                </a:solidFill>
                <a:latin typeface="微软雅黑"/>
                <a:ea typeface="微软雅黑"/>
              </a:rPr>
              <a:t>3d</a:t>
            </a:r>
            <a:r>
              <a:rPr b="0" lang="zh-CN" sz="13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目标检测方向，</a:t>
            </a:r>
            <a:r>
              <a:rPr b="0" lang="en-US" sz="1300" spc="-1" strike="noStrike">
                <a:solidFill>
                  <a:srgbClr val="000000"/>
                </a:solidFill>
                <a:latin typeface="微软雅黑"/>
                <a:ea typeface="微软雅黑"/>
              </a:rPr>
              <a:t>ie</a:t>
            </a:r>
            <a:r>
              <a:rPr b="0" lang="zh-CN" sz="1300" spc="-1" strike="noStrike">
                <a:solidFill>
                  <a:srgbClr val="000000"/>
                </a:solidFill>
                <a:latin typeface="微软雅黑"/>
                <a:ea typeface="微软雅黑"/>
              </a:rPr>
              <a:t>检索，参加会议并且英文</a:t>
            </a:r>
            <a:r>
              <a:rPr b="0" lang="en-US" sz="1300" spc="-1" strike="noStrike">
                <a:solidFill>
                  <a:srgbClr val="000000"/>
                </a:solidFill>
                <a:latin typeface="微软雅黑"/>
                <a:ea typeface="微软雅黑"/>
              </a:rPr>
              <a:t>oral</a:t>
            </a:r>
            <a:r>
              <a:rPr b="0" lang="zh-CN" sz="1300" spc="-1" strike="noStrike">
                <a:solidFill>
                  <a:srgbClr val="000000"/>
                </a:solidFill>
                <a:latin typeface="微软雅黑"/>
                <a:ea typeface="微软雅黑"/>
              </a:rPr>
              <a:t>。</a:t>
            </a:r>
            <a:endParaRPr b="0" lang="en-US" sz="1300" spc="-1" strike="noStrike">
              <a:latin typeface="Arial"/>
            </a:endParaRPr>
          </a:p>
          <a:p>
            <a:endParaRPr b="0" lang="en-US" sz="1300" spc="-1" strike="noStrike">
              <a:latin typeface="Arial"/>
            </a:endParaRPr>
          </a:p>
          <a:p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2022-01-08T08:04:35Z</dcterms:created>
  <dc:creator>Siyang Tan</dc:creator>
  <dc:description/>
  <dc:language>zh-CN</dc:language>
  <cp:lastModifiedBy/>
  <dcterms:modified xsi:type="dcterms:W3CDTF">2023-10-26T01:07:40Z</dcterms:modified>
  <cp:revision>22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A3 纸张(297x420 毫米)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