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94650"/>
  </p:normalViewPr>
  <p:slideViewPr>
    <p:cSldViewPr snapToGrid="0">
      <p:cViewPr varScale="1">
        <p:scale>
          <a:sx n="120" d="100"/>
          <a:sy n="120" d="100"/>
        </p:scale>
        <p:origin x="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5/15/24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youtu.be/RZ66yGyEKFg?si=Hid4M0lZccOmIqDi" TargetMode="External"/><Relationship Id="rId3" Type="http://schemas.openxmlformats.org/officeDocument/2006/relationships/hyperlink" Target="https://nodejs.org/en" TargetMode="External"/><Relationship Id="rId7" Type="http://schemas.openxmlformats.org/officeDocument/2006/relationships/hyperlink" Target="https://www.npmjs.com/package/react-ace" TargetMode="External"/><Relationship Id="rId2" Type="http://schemas.openxmlformats.org/officeDocument/2006/relationships/hyperlink" Target="https://react.dev/learn" TargetMode="External"/><Relationship Id="rId1" Type="http://schemas.openxmlformats.org/officeDocument/2006/relationships/slideLayout" Target="../slideLayouts/slideLayout2.xml"/><Relationship Id="rId6" Type="http://schemas.openxmlformats.org/officeDocument/2006/relationships/hyperlink" Target="https://optimalbits.github.io/bull/" TargetMode="External"/><Relationship Id="rId5" Type="http://schemas.openxmlformats.org/officeDocument/2006/relationships/hyperlink" Target="https://docs.mongodb.com/" TargetMode="External"/><Relationship Id="rId4" Type="http://schemas.openxmlformats.org/officeDocument/2006/relationships/hyperlink" Target="https://expressjs.com/" TargetMode="External"/><Relationship Id="rId9" Type="http://schemas.openxmlformats.org/officeDocument/2006/relationships/hyperlink" Target="https://youtu.be/6tB7diwHZYQ?si=rJsM-2qRRgLD9h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AE40-23A3-AE06-1B01-8186C3FE3422}"/>
              </a:ext>
            </a:extLst>
          </p:cNvPr>
          <p:cNvSpPr>
            <a:spLocks noGrp="1"/>
          </p:cNvSpPr>
          <p:nvPr>
            <p:ph type="ctrTitle"/>
          </p:nvPr>
        </p:nvSpPr>
        <p:spPr>
          <a:xfrm>
            <a:off x="3962399" y="1674907"/>
            <a:ext cx="7197726" cy="2421464"/>
          </a:xfrm>
        </p:spPr>
        <p:txBody>
          <a:bodyPr/>
          <a:lstStyle/>
          <a:p>
            <a:r>
              <a:rPr lang="en-US" dirty="0"/>
              <a:t>ONLINE CODE EDITOR</a:t>
            </a:r>
            <a:endParaRPr lang="en-US" sz="2400" dirty="0"/>
          </a:p>
        </p:txBody>
      </p:sp>
      <p:sp>
        <p:nvSpPr>
          <p:cNvPr id="3" name="Subtitle 2">
            <a:extLst>
              <a:ext uri="{FF2B5EF4-FFF2-40B4-BE49-F238E27FC236}">
                <a16:creationId xmlns:a16="http://schemas.microsoft.com/office/drawing/2014/main" id="{49646782-179D-572E-925F-FFE50388551D}"/>
              </a:ext>
            </a:extLst>
          </p:cNvPr>
          <p:cNvSpPr>
            <a:spLocks noGrp="1"/>
          </p:cNvSpPr>
          <p:nvPr>
            <p:ph type="subTitle" idx="1"/>
          </p:nvPr>
        </p:nvSpPr>
        <p:spPr>
          <a:xfrm>
            <a:off x="3962399" y="4259763"/>
            <a:ext cx="7197726" cy="1272936"/>
          </a:xfrm>
        </p:spPr>
        <p:txBody>
          <a:bodyPr>
            <a:normAutofit/>
          </a:bodyPr>
          <a:lstStyle/>
          <a:p>
            <a:r>
              <a:rPr lang="en-US" dirty="0"/>
              <a:t>By: Mihul Saxena</a:t>
            </a:r>
          </a:p>
          <a:p>
            <a:r>
              <a:rPr lang="en-US" dirty="0"/>
              <a:t>UNIVERSITY ROLL NO. 2018936</a:t>
            </a:r>
          </a:p>
          <a:p>
            <a:r>
              <a:rPr lang="en-US" dirty="0"/>
              <a:t>SECTION-E(44)</a:t>
            </a:r>
          </a:p>
        </p:txBody>
      </p:sp>
      <p:sp>
        <p:nvSpPr>
          <p:cNvPr id="4" name="TextBox 3">
            <a:extLst>
              <a:ext uri="{FF2B5EF4-FFF2-40B4-BE49-F238E27FC236}">
                <a16:creationId xmlns:a16="http://schemas.microsoft.com/office/drawing/2014/main" id="{CC530B38-B65C-BF56-BBAF-88D497437CA4}"/>
              </a:ext>
            </a:extLst>
          </p:cNvPr>
          <p:cNvSpPr txBox="1"/>
          <p:nvPr/>
        </p:nvSpPr>
        <p:spPr>
          <a:xfrm>
            <a:off x="1031875" y="4259763"/>
            <a:ext cx="2397511" cy="923330"/>
          </a:xfrm>
          <a:prstGeom prst="rect">
            <a:avLst/>
          </a:prstGeom>
          <a:noFill/>
        </p:spPr>
        <p:txBody>
          <a:bodyPr wrap="square" rtlCol="0">
            <a:spAutoFit/>
          </a:bodyPr>
          <a:lstStyle/>
          <a:p>
            <a:r>
              <a:rPr lang="en-US" dirty="0"/>
              <a:t>SUBMITTED TO:</a:t>
            </a:r>
          </a:p>
          <a:p>
            <a:r>
              <a:rPr lang="en-US" dirty="0"/>
              <a:t>MR. PRAMOD MEHRA</a:t>
            </a:r>
          </a:p>
          <a:p>
            <a:r>
              <a:rPr lang="en-US" dirty="0"/>
              <a:t>(SOFTWARE ENG. LAB)</a:t>
            </a:r>
          </a:p>
        </p:txBody>
      </p:sp>
      <p:pic>
        <p:nvPicPr>
          <p:cNvPr id="7" name="Picture 6">
            <a:extLst>
              <a:ext uri="{FF2B5EF4-FFF2-40B4-BE49-F238E27FC236}">
                <a16:creationId xmlns:a16="http://schemas.microsoft.com/office/drawing/2014/main" id="{191CE134-2ABA-3832-E006-CF285E284931}"/>
              </a:ext>
            </a:extLst>
          </p:cNvPr>
          <p:cNvPicPr>
            <a:picLocks noChangeAspect="1"/>
          </p:cNvPicPr>
          <p:nvPr/>
        </p:nvPicPr>
        <p:blipFill>
          <a:blip r:embed="rId2"/>
          <a:stretch>
            <a:fillRect/>
          </a:stretch>
        </p:blipFill>
        <p:spPr>
          <a:xfrm>
            <a:off x="269872" y="254456"/>
            <a:ext cx="5826128" cy="2940157"/>
          </a:xfrm>
          <a:prstGeom prst="rect">
            <a:avLst/>
          </a:prstGeom>
        </p:spPr>
      </p:pic>
    </p:spTree>
    <p:extLst>
      <p:ext uri="{BB962C8B-B14F-4D97-AF65-F5344CB8AC3E}">
        <p14:creationId xmlns:p14="http://schemas.microsoft.com/office/powerpoint/2010/main" val="293491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25DF-B835-2DB3-4BB4-164EE4B776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EE9FF-2457-0A23-6AFB-76CA2ED91336}"/>
              </a:ext>
            </a:extLst>
          </p:cNvPr>
          <p:cNvSpPr>
            <a:spLocks noGrp="1"/>
          </p:cNvSpPr>
          <p:nvPr>
            <p:ph idx="1"/>
          </p:nvPr>
        </p:nvSpPr>
        <p:spPr/>
        <p:txBody>
          <a:bodyPr>
            <a:normAutofit fontScale="77500" lnSpcReduction="20000"/>
          </a:bodyPr>
          <a:lstStyle/>
          <a:p>
            <a:pPr marL="342900" lvl="0" indent="-342900">
              <a:lnSpc>
                <a:spcPct val="150000"/>
              </a:lnSpc>
              <a:buFont typeface="+mj-lt"/>
              <a:buAutoNum type="arabicPeriod"/>
              <a:tabLst>
                <a:tab pos="457200" algn="l"/>
              </a:tabLst>
            </a:pPr>
            <a:r>
              <a:rPr lang="en-IN" sz="1800" dirty="0" err="1">
                <a:effectLst/>
                <a:latin typeface="Times New Roman" panose="02020603050405020304" pitchFamily="18" charset="0"/>
                <a:ea typeface="Times New Roman" panose="02020603050405020304" pitchFamily="18" charset="0"/>
              </a:rPr>
              <a:t>React.js</a:t>
            </a:r>
            <a:r>
              <a:rPr lang="en-IN" sz="1800" dirty="0">
                <a:effectLst/>
                <a:latin typeface="Times New Roman" panose="02020603050405020304" pitchFamily="18" charset="0"/>
                <a:ea typeface="Times New Roman" panose="02020603050405020304" pitchFamily="18" charset="0"/>
              </a:rPr>
              <a:t>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2"/>
              </a:rPr>
              <a:t>https://react.dev/learn</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Node.js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3"/>
              </a:rPr>
              <a:t>https://nodejs.org/en</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err="1">
                <a:effectLst/>
                <a:latin typeface="Times New Roman" panose="02020603050405020304" pitchFamily="18" charset="0"/>
                <a:ea typeface="Times New Roman" panose="02020603050405020304" pitchFamily="18" charset="0"/>
              </a:rPr>
              <a:t>Express.js</a:t>
            </a:r>
            <a:r>
              <a:rPr lang="en-IN" sz="1800" dirty="0">
                <a:effectLst/>
                <a:latin typeface="Times New Roman" panose="02020603050405020304" pitchFamily="18" charset="0"/>
                <a:ea typeface="Times New Roman" panose="02020603050405020304" pitchFamily="18" charset="0"/>
              </a:rPr>
              <a:t>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4"/>
              </a:rPr>
              <a:t>https://expressjs.com/</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MongoDB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5"/>
              </a:rPr>
              <a:t>https://docs.mongodb.com/</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err="1">
                <a:effectLst/>
                <a:latin typeface="Times New Roman" panose="02020603050405020304" pitchFamily="18" charset="0"/>
                <a:ea typeface="Times New Roman" panose="02020603050405020304" pitchFamily="18" charset="0"/>
              </a:rPr>
              <a:t>Bull.js</a:t>
            </a:r>
            <a:r>
              <a:rPr lang="en-IN" sz="1800" dirty="0">
                <a:effectLst/>
                <a:latin typeface="Times New Roman" panose="02020603050405020304" pitchFamily="18" charset="0"/>
                <a:ea typeface="Times New Roman" panose="02020603050405020304" pitchFamily="18" charset="0"/>
              </a:rPr>
              <a:t>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6"/>
              </a:rPr>
              <a:t>https://optimalbits.github.io/bull/</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err="1">
                <a:effectLst/>
                <a:latin typeface="Times New Roman" panose="02020603050405020304" pitchFamily="18" charset="0"/>
                <a:ea typeface="Times New Roman" panose="02020603050405020304" pitchFamily="18" charset="0"/>
              </a:rPr>
              <a:t>Axios</a:t>
            </a:r>
            <a:r>
              <a:rPr lang="en-IN" sz="1800" dirty="0">
                <a:effectLst/>
                <a:latin typeface="Times New Roman" panose="02020603050405020304" pitchFamily="18" charset="0"/>
                <a:ea typeface="Times New Roman" panose="02020603050405020304" pitchFamily="18" charset="0"/>
              </a:rPr>
              <a:t>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6"/>
              </a:rPr>
              <a:t>https://optimalbits.github.io/bull/</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React Ace Documentation: </a:t>
            </a:r>
            <a:r>
              <a:rPr lang="en-GB" sz="1800" u="sng" dirty="0">
                <a:solidFill>
                  <a:srgbClr val="1F4E79"/>
                </a:solidFill>
                <a:effectLst/>
                <a:latin typeface="Times New Roman" panose="02020603050405020304" pitchFamily="18" charset="0"/>
                <a:ea typeface="Times New Roman" panose="02020603050405020304" pitchFamily="18" charset="0"/>
                <a:hlinkClick r:id="rId7"/>
              </a:rPr>
              <a:t>https://www.npmjs.com/package/react-ace</a:t>
            </a:r>
            <a:endParaRPr lang="en-IN" sz="1800" dirty="0">
              <a:effectLst/>
              <a:latin typeface="Calibri" panose="020F0502020204030204" pitchFamily="34" charset="0"/>
              <a:ea typeface="Calibri" panose="020F0502020204030204" pitchFamily="34" charset="0"/>
            </a:endParaRPr>
          </a:p>
          <a:p>
            <a:pPr marL="342900" lvl="0" indent="-342900">
              <a:lnSpc>
                <a:spcPct val="150000"/>
              </a:lnSpc>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rPr>
              <a:t>YouTube:  </a:t>
            </a:r>
            <a:r>
              <a:rPr lang="en-US" sz="1800" u="sng" dirty="0">
                <a:solidFill>
                  <a:srgbClr val="1F4E79"/>
                </a:solidFill>
                <a:effectLst/>
                <a:latin typeface="Times New Roman" panose="02020603050405020304" pitchFamily="18" charset="0"/>
                <a:ea typeface="Times New Roman" panose="02020603050405020304" pitchFamily="18" charset="0"/>
                <a:hlinkClick r:id="rId8"/>
              </a:rPr>
              <a:t>https://youtu.be/RZ66yGyEKFg?si=Hid4M0lZccOmIqDi</a:t>
            </a:r>
            <a:endParaRPr lang="en-US" u="sng" dirty="0">
              <a:solidFill>
                <a:srgbClr val="1F4E79"/>
              </a:solidFill>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rPr>
              <a:t>YouTube: </a:t>
            </a:r>
            <a:r>
              <a:rPr lang="en-US" sz="1800" u="sng" dirty="0">
                <a:solidFill>
                  <a:srgbClr val="1F4E79"/>
                </a:solidFill>
                <a:effectLst/>
                <a:latin typeface="Times New Roman" panose="02020603050405020304" pitchFamily="18" charset="0"/>
                <a:ea typeface="Times New Roman" panose="02020603050405020304" pitchFamily="18" charset="0"/>
                <a:hlinkClick r:id="rId9"/>
              </a:rPr>
              <a:t>https://youtu.be/6tB7diwHZYQ?si=rJsM-2qRRgLD9hOV</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1936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FC20-F4D4-944B-D169-EF50BF644F1E}"/>
              </a:ext>
            </a:extLst>
          </p:cNvPr>
          <p:cNvSpPr>
            <a:spLocks noGrp="1"/>
          </p:cNvSpPr>
          <p:nvPr>
            <p:ph type="title"/>
          </p:nvPr>
        </p:nvSpPr>
        <p:spPr>
          <a:xfrm>
            <a:off x="1030287" y="2510366"/>
            <a:ext cx="10131425" cy="1456267"/>
          </a:xfrm>
        </p:spPr>
        <p:txBody>
          <a:bodyPr/>
          <a:lstStyle/>
          <a:p>
            <a:pPr algn="ctr"/>
            <a:r>
              <a:rPr lang="en-US" dirty="0"/>
              <a:t>THANK you</a:t>
            </a:r>
          </a:p>
        </p:txBody>
      </p:sp>
    </p:spTree>
    <p:extLst>
      <p:ext uri="{BB962C8B-B14F-4D97-AF65-F5344CB8AC3E}">
        <p14:creationId xmlns:p14="http://schemas.microsoft.com/office/powerpoint/2010/main" val="25955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9DCE-33DF-737C-5692-DF2F2DE2C65B}"/>
              </a:ext>
            </a:extLst>
          </p:cNvPr>
          <p:cNvSpPr>
            <a:spLocks noGrp="1"/>
          </p:cNvSpPr>
          <p:nvPr>
            <p:ph type="title"/>
          </p:nvPr>
        </p:nvSpPr>
        <p:spPr>
          <a:xfrm>
            <a:off x="825909" y="808055"/>
            <a:ext cx="3979205" cy="1453363"/>
          </a:xfrm>
        </p:spPr>
        <p:txBody>
          <a:bodyPr>
            <a:normAutofit/>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1607510-DA42-44E6-F984-F10702CB2FE7}"/>
              </a:ext>
            </a:extLst>
          </p:cNvPr>
          <p:cNvSpPr>
            <a:spLocks noGrp="1"/>
          </p:cNvSpPr>
          <p:nvPr>
            <p:ph idx="1"/>
          </p:nvPr>
        </p:nvSpPr>
        <p:spPr>
          <a:xfrm>
            <a:off x="802178" y="2261420"/>
            <a:ext cx="4505802" cy="3637935"/>
          </a:xfrm>
        </p:spPr>
        <p:txBody>
          <a:bodyPr>
            <a:normAutofit/>
          </a:bodyPr>
          <a:lstStyle/>
          <a:p>
            <a:pPr marL="0" indent="0">
              <a:lnSpc>
                <a:spcPct val="90000"/>
              </a:lnSpc>
              <a:spcBef>
                <a:spcPts val="600"/>
              </a:spcBef>
              <a:spcAft>
                <a:spcPts val="600"/>
              </a:spcAft>
              <a:buNone/>
            </a:pPr>
            <a:r>
              <a:rPr lang="en-GB" sz="1300" dirty="0">
                <a:effectLst/>
                <a:latin typeface="Times New Roman" panose="02020603050405020304" pitchFamily="18" charset="0"/>
                <a:ea typeface="Calibri" panose="020F0502020204030204" pitchFamily="34" charset="0"/>
              </a:rPr>
              <a:t>The Online Code Compiler is a revolutionary web-based platform designed to streamline coding tasks for developers, students, and programming enthusiasts. It offers a versatile environment for writing, testing, and sharing code in real-time, facilitating collaboration and accelerating the development process.</a:t>
            </a:r>
            <a:endParaRPr lang="en-IN" sz="1300" dirty="0">
              <a:latin typeface="Calibri" panose="020F0502020204030204" pitchFamily="34" charset="0"/>
              <a:ea typeface="Calibri" panose="020F0502020204030204" pitchFamily="34" charset="0"/>
            </a:endParaRPr>
          </a:p>
          <a:p>
            <a:pPr marL="0" indent="0">
              <a:lnSpc>
                <a:spcPct val="90000"/>
              </a:lnSpc>
              <a:spcBef>
                <a:spcPts val="600"/>
              </a:spcBef>
              <a:spcAft>
                <a:spcPts val="600"/>
              </a:spcAft>
              <a:buNone/>
            </a:pPr>
            <a:r>
              <a:rPr lang="en-US" sz="1300" b="1" dirty="0">
                <a:effectLst/>
                <a:latin typeface="Times New Roman" panose="02020603050405020304" pitchFamily="18" charset="0"/>
                <a:ea typeface="Times New Roman" panose="02020603050405020304" pitchFamily="18" charset="0"/>
              </a:rPr>
              <a:t>Problem Statement</a:t>
            </a:r>
            <a:r>
              <a:rPr lang="en-IN" sz="1300" b="1" dirty="0">
                <a:effectLst/>
                <a:latin typeface="Times New Roman" panose="02020603050405020304" pitchFamily="18" charset="0"/>
                <a:ea typeface="Times New Roman" panose="02020603050405020304" pitchFamily="18" charset="0"/>
              </a:rPr>
              <a:t>:</a:t>
            </a:r>
            <a:endParaRPr lang="en-IN" sz="1300" b="1" dirty="0">
              <a:latin typeface="Calibri" panose="020F0502020204030204" pitchFamily="34" charset="0"/>
              <a:ea typeface="Times New Roman" panose="02020603050405020304" pitchFamily="18" charset="0"/>
            </a:endParaRPr>
          </a:p>
          <a:p>
            <a:pPr marL="0" indent="0">
              <a:lnSpc>
                <a:spcPct val="90000"/>
              </a:lnSpc>
              <a:spcBef>
                <a:spcPts val="600"/>
              </a:spcBef>
              <a:spcAft>
                <a:spcPts val="600"/>
              </a:spcAft>
              <a:buNone/>
            </a:pPr>
            <a:r>
              <a:rPr lang="en-GB" sz="1300" dirty="0">
                <a:effectLst/>
                <a:latin typeface="Times New Roman" panose="02020603050405020304" pitchFamily="18" charset="0"/>
                <a:ea typeface="Times New Roman" panose="02020603050405020304" pitchFamily="18" charset="0"/>
              </a:rPr>
              <a:t>In today's digital era, the demand for remote collaboration and virtual learning has surged, necessitating the need for reliable online coding environments. Traditional desktop-based Integrated Development Environments (IDEs) often lack the flexibility and accessibility required for modern coding workflows. Moreover, setting up local development environments can be time-consuming and cumbersome, especially for beginners.</a:t>
            </a:r>
            <a:endParaRPr lang="en-IN" sz="1300" dirty="0">
              <a:effectLst/>
              <a:latin typeface="Calibri" panose="020F0502020204030204" pitchFamily="34" charset="0"/>
              <a:ea typeface="Calibri" panose="020F0502020204030204" pitchFamily="34" charset="0"/>
            </a:endParaRPr>
          </a:p>
          <a:p>
            <a:pPr>
              <a:lnSpc>
                <a:spcPct val="90000"/>
              </a:lnSpc>
            </a:pPr>
            <a:endParaRPr lang="en-US" sz="1300" dirty="0"/>
          </a:p>
        </p:txBody>
      </p:sp>
      <p:pic>
        <p:nvPicPr>
          <p:cNvPr id="5" name="Picture 4" descr="A screenshot of a computer&#10;&#10;Description automatically generated">
            <a:extLst>
              <a:ext uri="{FF2B5EF4-FFF2-40B4-BE49-F238E27FC236}">
                <a16:creationId xmlns:a16="http://schemas.microsoft.com/office/drawing/2014/main" id="{39D02F1F-60C6-E1BB-58E0-332567F9F0CE}"/>
              </a:ext>
            </a:extLst>
          </p:cNvPr>
          <p:cNvPicPr>
            <a:picLocks noChangeAspect="1"/>
          </p:cNvPicPr>
          <p:nvPr/>
        </p:nvPicPr>
        <p:blipFill>
          <a:blip r:embed="rId3"/>
          <a:stretch>
            <a:fillRect/>
          </a:stretch>
        </p:blipFill>
        <p:spPr>
          <a:xfrm>
            <a:off x="5787483" y="1694455"/>
            <a:ext cx="5597862" cy="33068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5882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CFE1-BB79-349C-DA0E-3CADE1CFAE6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06DCF5B1-FBB8-71FE-11CF-A8D382A869BA}"/>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The field of online code compilers has seen significant growth and innovation in recent years, driven by advancements in web development technologies and the increasing demand for remote coding solutions. This section explores existing literature and related work in the domain of online coding environments, highlighting key features, functionalities, and trends observed in popular platforms.</a:t>
            </a:r>
            <a:r>
              <a:rPr lang="en-IN" dirty="0">
                <a:effectLst/>
              </a:rPr>
              <a:t> </a:t>
            </a:r>
          </a:p>
          <a:p>
            <a:r>
              <a:rPr lang="en-GB" dirty="0">
                <a:latin typeface="Times New Roman" panose="02020603050405020304" pitchFamily="18" charset="0"/>
                <a:ea typeface="Calibri" panose="020F0502020204030204" pitchFamily="34" charset="0"/>
              </a:rPr>
              <a:t>O</a:t>
            </a:r>
            <a:r>
              <a:rPr lang="en-GB" sz="1800" dirty="0">
                <a:effectLst/>
                <a:latin typeface="Times New Roman" panose="02020603050405020304" pitchFamily="18" charset="0"/>
                <a:ea typeface="Calibri" panose="020F0502020204030204" pitchFamily="34" charset="0"/>
              </a:rPr>
              <a:t>nline code compilers enable efficient resource utilization by dynamically allocating compute resources based on demand, thereby minimizing idle capacity and maximizing cost efficiency. This elasticity allows organizations to scale their development operations seamlessly, adapting to fluctuating workloads and project requirements.</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92026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1B8C-BC8E-D6CC-21BB-EA2DBC5AE39A}"/>
              </a:ext>
            </a:extLst>
          </p:cNvPr>
          <p:cNvSpPr>
            <a:spLocks noGrp="1"/>
          </p:cNvSpPr>
          <p:nvPr>
            <p:ph type="title"/>
          </p:nvPr>
        </p:nvSpPr>
        <p:spPr>
          <a:xfrm>
            <a:off x="6717278" y="1030288"/>
            <a:ext cx="4099947" cy="1035579"/>
          </a:xfrm>
        </p:spPr>
        <p:txBody>
          <a:bodyPr>
            <a:normAutofit/>
          </a:bodyPr>
          <a:lstStyle/>
          <a:p>
            <a:r>
              <a:rPr lang="en-US" dirty="0"/>
              <a:t>Methodology</a:t>
            </a:r>
          </a:p>
        </p:txBody>
      </p:sp>
      <p:pic>
        <p:nvPicPr>
          <p:cNvPr id="5" name="Picture 4" descr="A diagram of a server&#10;&#10;Description automatically generated">
            <a:extLst>
              <a:ext uri="{FF2B5EF4-FFF2-40B4-BE49-F238E27FC236}">
                <a16:creationId xmlns:a16="http://schemas.microsoft.com/office/drawing/2014/main" id="{9642FB1C-6AC1-5EC1-68A0-E2399D7901C2}"/>
              </a:ext>
            </a:extLst>
          </p:cNvPr>
          <p:cNvPicPr>
            <a:picLocks noChangeAspect="1"/>
          </p:cNvPicPr>
          <p:nvPr/>
        </p:nvPicPr>
        <p:blipFill>
          <a:blip r:embed="rId3"/>
          <a:stretch>
            <a:fillRect/>
          </a:stretch>
        </p:blipFill>
        <p:spPr>
          <a:xfrm>
            <a:off x="1128359" y="639098"/>
            <a:ext cx="4525082"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A diagram of a server&#10;&#10;Description automatically generated">
            <a:extLst>
              <a:ext uri="{FF2B5EF4-FFF2-40B4-BE49-F238E27FC236}">
                <a16:creationId xmlns:a16="http://schemas.microsoft.com/office/drawing/2014/main" id="{3E4E198B-211B-059C-BA62-45224A9B2F9C}"/>
              </a:ext>
            </a:extLst>
          </p:cNvPr>
          <p:cNvPicPr>
            <a:picLocks noChangeAspect="1"/>
          </p:cNvPicPr>
          <p:nvPr/>
        </p:nvPicPr>
        <p:blipFill>
          <a:blip r:embed="rId4"/>
          <a:stretch>
            <a:fillRect/>
          </a:stretch>
        </p:blipFill>
        <p:spPr>
          <a:xfrm>
            <a:off x="1069845" y="3522111"/>
            <a:ext cx="464211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9820576-ADAB-DC39-9636-295B250B0AB4}"/>
              </a:ext>
            </a:extLst>
          </p:cNvPr>
          <p:cNvSpPr>
            <a:spLocks noGrp="1"/>
          </p:cNvSpPr>
          <p:nvPr>
            <p:ph idx="1"/>
          </p:nvPr>
        </p:nvSpPr>
        <p:spPr>
          <a:xfrm>
            <a:off x="6717278" y="2142067"/>
            <a:ext cx="4099947" cy="3649133"/>
          </a:xfrm>
        </p:spPr>
        <p:txBody>
          <a:bodyPr>
            <a:normAutofit/>
          </a:bodyPr>
          <a:lstStyle/>
          <a:p>
            <a:pPr>
              <a:lnSpc>
                <a:spcPct val="90000"/>
              </a:lnSpc>
            </a:pPr>
            <a:r>
              <a:rPr lang="en-US" sz="1700">
                <a:effectLst/>
                <a:latin typeface="Times New Roman" panose="02020603050405020304" pitchFamily="18" charset="0"/>
                <a:ea typeface="Times New Roman" panose="02020603050405020304" pitchFamily="18" charset="0"/>
              </a:rPr>
              <a:t>The Online Code Compiler project follows a systematic approach to design, development, and deployment, guided by established methodologies and best practices in software engineering. This section outlines the methodology adopted for building the frontend and backend components of the application, as well as the tools, frameworks, and libraries used in the development process.</a:t>
            </a:r>
          </a:p>
          <a:p>
            <a:pPr>
              <a:lnSpc>
                <a:spcPct val="90000"/>
              </a:lnSpc>
            </a:pPr>
            <a:r>
              <a:rPr lang="en-US" sz="1700">
                <a:latin typeface="Times New Roman" panose="02020603050405020304" pitchFamily="18" charset="0"/>
                <a:ea typeface="Calibri" panose="020F0502020204030204" pitchFamily="34" charset="0"/>
              </a:rPr>
              <a:t>Libraries used: ReactJS, NodeJS, </a:t>
            </a:r>
            <a:r>
              <a:rPr lang="en-US" sz="1700" err="1">
                <a:latin typeface="Times New Roman" panose="02020603050405020304" pitchFamily="18" charset="0"/>
                <a:ea typeface="Calibri" panose="020F0502020204030204" pitchFamily="34" charset="0"/>
              </a:rPr>
              <a:t>expressJS</a:t>
            </a:r>
            <a:r>
              <a:rPr lang="en-US" sz="1700">
                <a:latin typeface="Times New Roman" panose="02020603050405020304" pitchFamily="18" charset="0"/>
                <a:ea typeface="Calibri" panose="020F0502020204030204" pitchFamily="34" charset="0"/>
              </a:rPr>
              <a:t>, Mongoose, </a:t>
            </a:r>
            <a:r>
              <a:rPr lang="en-US" sz="1700" err="1">
                <a:latin typeface="Times New Roman" panose="02020603050405020304" pitchFamily="18" charset="0"/>
                <a:ea typeface="Calibri" panose="020F0502020204030204" pitchFamily="34" charset="0"/>
              </a:rPr>
              <a:t>Axios</a:t>
            </a:r>
            <a:r>
              <a:rPr lang="en-US" sz="1700">
                <a:latin typeface="Times New Roman" panose="02020603050405020304" pitchFamily="18" charset="0"/>
                <a:ea typeface="Calibri" panose="020F0502020204030204" pitchFamily="34" charset="0"/>
              </a:rPr>
              <a:t>, </a:t>
            </a:r>
            <a:r>
              <a:rPr lang="en-US" sz="1700" err="1">
                <a:latin typeface="Times New Roman" panose="02020603050405020304" pitchFamily="18" charset="0"/>
                <a:ea typeface="Calibri" panose="020F0502020204030204" pitchFamily="34" charset="0"/>
              </a:rPr>
              <a:t>Cors</a:t>
            </a:r>
            <a:r>
              <a:rPr lang="en-US" sz="1700">
                <a:latin typeface="Times New Roman" panose="02020603050405020304" pitchFamily="18" charset="0"/>
                <a:ea typeface="Calibri" panose="020F0502020204030204" pitchFamily="34" charset="0"/>
              </a:rPr>
              <a:t>, Ace-editor, Redis, </a:t>
            </a:r>
            <a:r>
              <a:rPr lang="en-US" sz="1700" err="1">
                <a:latin typeface="Times New Roman" panose="02020603050405020304" pitchFamily="18" charset="0"/>
                <a:ea typeface="Calibri" panose="020F0502020204030204" pitchFamily="34" charset="0"/>
              </a:rPr>
              <a:t>Moment.js</a:t>
            </a:r>
            <a:r>
              <a:rPr lang="en-US" sz="1700">
                <a:latin typeface="Times New Roman" panose="02020603050405020304" pitchFamily="18" charset="0"/>
                <a:ea typeface="Calibri" panose="020F0502020204030204" pitchFamily="34" charset="0"/>
              </a:rPr>
              <a:t>, Bull, Bootstrap</a:t>
            </a:r>
            <a:endParaRPr lang="en-IN" sz="1700">
              <a:effectLst/>
              <a:latin typeface="Calibri" panose="020F0502020204030204" pitchFamily="34" charset="0"/>
              <a:ea typeface="Calibri" panose="020F0502020204030204" pitchFamily="34" charset="0"/>
            </a:endParaRPr>
          </a:p>
          <a:p>
            <a:pPr>
              <a:lnSpc>
                <a:spcPct val="90000"/>
              </a:lnSpc>
            </a:pPr>
            <a:endParaRPr lang="en-US" sz="1700"/>
          </a:p>
        </p:txBody>
      </p:sp>
    </p:spTree>
    <p:extLst>
      <p:ext uri="{BB962C8B-B14F-4D97-AF65-F5344CB8AC3E}">
        <p14:creationId xmlns:p14="http://schemas.microsoft.com/office/powerpoint/2010/main" val="150451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6888-3947-3DA9-297C-5779309AD8DF}"/>
              </a:ext>
            </a:extLst>
          </p:cNvPr>
          <p:cNvSpPr>
            <a:spLocks noGrp="1"/>
          </p:cNvSpPr>
          <p:nvPr>
            <p:ph type="title"/>
          </p:nvPr>
        </p:nvSpPr>
        <p:spPr/>
        <p:txBody>
          <a:bodyPr/>
          <a:lstStyle/>
          <a:p>
            <a:r>
              <a:rPr lang="en-US" dirty="0"/>
              <a:t>Project structure</a:t>
            </a:r>
          </a:p>
        </p:txBody>
      </p:sp>
      <p:pic>
        <p:nvPicPr>
          <p:cNvPr id="5" name="Content Placeholder 4" descr="A screenshot of a computer&#10;&#10;Description automatically generated">
            <a:extLst>
              <a:ext uri="{FF2B5EF4-FFF2-40B4-BE49-F238E27FC236}">
                <a16:creationId xmlns:a16="http://schemas.microsoft.com/office/drawing/2014/main" id="{144C2D0C-E948-5B88-0EEC-E8EAB03BC872}"/>
              </a:ext>
            </a:extLst>
          </p:cNvPr>
          <p:cNvPicPr>
            <a:picLocks noGrp="1" noChangeAspect="1"/>
          </p:cNvPicPr>
          <p:nvPr>
            <p:ph idx="1"/>
          </p:nvPr>
        </p:nvPicPr>
        <p:blipFill>
          <a:blip r:embed="rId2"/>
          <a:stretch>
            <a:fillRect/>
          </a:stretch>
        </p:blipFill>
        <p:spPr>
          <a:xfrm>
            <a:off x="7143496" y="2065867"/>
            <a:ext cx="2095176" cy="3649662"/>
          </a:xfrm>
        </p:spPr>
      </p:pic>
      <p:pic>
        <p:nvPicPr>
          <p:cNvPr id="7" name="Picture 6" descr="A screenshot of a phone&#10;&#10;Description automatically generated">
            <a:extLst>
              <a:ext uri="{FF2B5EF4-FFF2-40B4-BE49-F238E27FC236}">
                <a16:creationId xmlns:a16="http://schemas.microsoft.com/office/drawing/2014/main" id="{91C94307-4889-A8C6-B735-A387777D3BF3}"/>
              </a:ext>
            </a:extLst>
          </p:cNvPr>
          <p:cNvPicPr>
            <a:picLocks noChangeAspect="1"/>
          </p:cNvPicPr>
          <p:nvPr/>
        </p:nvPicPr>
        <p:blipFill rotWithShape="1">
          <a:blip r:embed="rId3"/>
          <a:srcRect t="6894"/>
          <a:stretch/>
        </p:blipFill>
        <p:spPr>
          <a:xfrm>
            <a:off x="2623077" y="2065867"/>
            <a:ext cx="1911052" cy="3649662"/>
          </a:xfrm>
          <a:prstGeom prst="rect">
            <a:avLst/>
          </a:prstGeom>
        </p:spPr>
      </p:pic>
      <p:sp>
        <p:nvSpPr>
          <p:cNvPr id="10" name="TextBox 9">
            <a:extLst>
              <a:ext uri="{FF2B5EF4-FFF2-40B4-BE49-F238E27FC236}">
                <a16:creationId xmlns:a16="http://schemas.microsoft.com/office/drawing/2014/main" id="{6F40CCCB-6BCC-91B9-9329-898742D1A5EE}"/>
              </a:ext>
            </a:extLst>
          </p:cNvPr>
          <p:cNvSpPr txBox="1"/>
          <p:nvPr/>
        </p:nvSpPr>
        <p:spPr>
          <a:xfrm flipH="1">
            <a:off x="380734" y="2940261"/>
            <a:ext cx="2269867" cy="369332"/>
          </a:xfrm>
          <a:prstGeom prst="rect">
            <a:avLst/>
          </a:prstGeom>
          <a:noFill/>
        </p:spPr>
        <p:txBody>
          <a:bodyPr wrap="square" rtlCol="0">
            <a:spAutoFit/>
          </a:bodyPr>
          <a:lstStyle/>
          <a:p>
            <a:r>
              <a:rPr lang="en-US" dirty="0"/>
              <a:t>Frontend Directory =&gt;</a:t>
            </a:r>
          </a:p>
        </p:txBody>
      </p:sp>
      <p:sp>
        <p:nvSpPr>
          <p:cNvPr id="11" name="TextBox 10">
            <a:extLst>
              <a:ext uri="{FF2B5EF4-FFF2-40B4-BE49-F238E27FC236}">
                <a16:creationId xmlns:a16="http://schemas.microsoft.com/office/drawing/2014/main" id="{C8666D50-F68E-10D5-07C0-1BF1A915D5BB}"/>
              </a:ext>
            </a:extLst>
          </p:cNvPr>
          <p:cNvSpPr txBox="1"/>
          <p:nvPr/>
        </p:nvSpPr>
        <p:spPr>
          <a:xfrm>
            <a:off x="4744390" y="2940262"/>
            <a:ext cx="2188845" cy="369332"/>
          </a:xfrm>
          <a:prstGeom prst="rect">
            <a:avLst/>
          </a:prstGeom>
          <a:noFill/>
        </p:spPr>
        <p:txBody>
          <a:bodyPr wrap="square" rtlCol="0">
            <a:spAutoFit/>
          </a:bodyPr>
          <a:lstStyle/>
          <a:p>
            <a:r>
              <a:rPr lang="en-US" dirty="0"/>
              <a:t>Backend Directory =&gt;</a:t>
            </a:r>
          </a:p>
        </p:txBody>
      </p:sp>
    </p:spTree>
    <p:extLst>
      <p:ext uri="{BB962C8B-B14F-4D97-AF65-F5344CB8AC3E}">
        <p14:creationId xmlns:p14="http://schemas.microsoft.com/office/powerpoint/2010/main" val="241561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737-B5D4-1BEF-C299-3712574EBBC2}"/>
              </a:ext>
            </a:extLst>
          </p:cNvPr>
          <p:cNvSpPr>
            <a:spLocks noGrp="1"/>
          </p:cNvSpPr>
          <p:nvPr>
            <p:ph type="title"/>
          </p:nvPr>
        </p:nvSpPr>
        <p:spPr>
          <a:xfrm>
            <a:off x="162046" y="196771"/>
            <a:ext cx="11852476" cy="1157468"/>
          </a:xfrm>
        </p:spPr>
        <p:txBody>
          <a:bodyPr>
            <a:normAutofit/>
          </a:bodyPr>
          <a:lstStyle/>
          <a:p>
            <a:pPr algn="ctr"/>
            <a:r>
              <a:rPr lang="en-US" dirty="0"/>
              <a:t>terminals</a:t>
            </a:r>
          </a:p>
        </p:txBody>
      </p:sp>
      <p:pic>
        <p:nvPicPr>
          <p:cNvPr id="5" name="Content Placeholder 4" descr="A screen shot of a computer&#10;&#10;Description automatically generated">
            <a:extLst>
              <a:ext uri="{FF2B5EF4-FFF2-40B4-BE49-F238E27FC236}">
                <a16:creationId xmlns:a16="http://schemas.microsoft.com/office/drawing/2014/main" id="{B1E6F1AF-76CE-A766-267E-D8FE625C760E}"/>
              </a:ext>
            </a:extLst>
          </p:cNvPr>
          <p:cNvPicPr>
            <a:picLocks noChangeAspect="1"/>
          </p:cNvPicPr>
          <p:nvPr/>
        </p:nvPicPr>
        <p:blipFill>
          <a:blip r:embed="rId3"/>
          <a:stretch>
            <a:fillRect/>
          </a:stretch>
        </p:blipFill>
        <p:spPr>
          <a:xfrm>
            <a:off x="6323637" y="2271533"/>
            <a:ext cx="5604815" cy="231493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A screenshot of a computer program&#10;&#10;Description automatically generated">
            <a:extLst>
              <a:ext uri="{FF2B5EF4-FFF2-40B4-BE49-F238E27FC236}">
                <a16:creationId xmlns:a16="http://schemas.microsoft.com/office/drawing/2014/main" id="{9484B9D6-C8A0-E8D2-BD68-933B2A3CDF60}"/>
              </a:ext>
            </a:extLst>
          </p:cNvPr>
          <p:cNvPicPr>
            <a:picLocks noChangeAspect="1"/>
          </p:cNvPicPr>
          <p:nvPr/>
        </p:nvPicPr>
        <p:blipFill>
          <a:blip r:embed="rId4"/>
          <a:stretch>
            <a:fillRect/>
          </a:stretch>
        </p:blipFill>
        <p:spPr>
          <a:xfrm>
            <a:off x="663838" y="2271531"/>
            <a:ext cx="5204526" cy="231493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307378F7-8950-910B-A3E8-5708B3BEC1C0}"/>
              </a:ext>
            </a:extLst>
          </p:cNvPr>
          <p:cNvSpPr txBox="1"/>
          <p:nvPr/>
        </p:nvSpPr>
        <p:spPr>
          <a:xfrm>
            <a:off x="6840044" y="4925405"/>
            <a:ext cx="4572000" cy="369332"/>
          </a:xfrm>
          <a:prstGeom prst="rect">
            <a:avLst/>
          </a:prstGeom>
          <a:noFill/>
        </p:spPr>
        <p:txBody>
          <a:bodyPr wrap="square" rtlCol="0">
            <a:spAutoFit/>
          </a:bodyPr>
          <a:lstStyle/>
          <a:p>
            <a:pPr algn="ctr"/>
            <a:r>
              <a:rPr lang="en-US" dirty="0"/>
              <a:t>Frontend Server at port:3000</a:t>
            </a:r>
          </a:p>
        </p:txBody>
      </p:sp>
      <p:sp>
        <p:nvSpPr>
          <p:cNvPr id="13" name="TextBox 12">
            <a:extLst>
              <a:ext uri="{FF2B5EF4-FFF2-40B4-BE49-F238E27FC236}">
                <a16:creationId xmlns:a16="http://schemas.microsoft.com/office/drawing/2014/main" id="{CEEB5419-86BD-D306-D42A-3BA11DAD96EA}"/>
              </a:ext>
            </a:extLst>
          </p:cNvPr>
          <p:cNvSpPr txBox="1"/>
          <p:nvPr/>
        </p:nvSpPr>
        <p:spPr>
          <a:xfrm>
            <a:off x="980101" y="4925405"/>
            <a:ext cx="4572000" cy="369332"/>
          </a:xfrm>
          <a:prstGeom prst="rect">
            <a:avLst/>
          </a:prstGeom>
          <a:noFill/>
        </p:spPr>
        <p:txBody>
          <a:bodyPr wrap="square" rtlCol="0">
            <a:spAutoFit/>
          </a:bodyPr>
          <a:lstStyle/>
          <a:p>
            <a:pPr algn="ctr"/>
            <a:r>
              <a:rPr lang="en-US" dirty="0"/>
              <a:t>Backend Server at port:8080</a:t>
            </a:r>
          </a:p>
        </p:txBody>
      </p:sp>
    </p:spTree>
    <p:extLst>
      <p:ext uri="{BB962C8B-B14F-4D97-AF65-F5344CB8AC3E}">
        <p14:creationId xmlns:p14="http://schemas.microsoft.com/office/powerpoint/2010/main" val="275453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F353-13B9-9247-76E6-DE4539A127C6}"/>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45552615-0DDD-0994-A64A-72CDD93BE58D}"/>
              </a:ext>
            </a:extLst>
          </p:cNvPr>
          <p:cNvSpPr>
            <a:spLocks noGrp="1"/>
          </p:cNvSpPr>
          <p:nvPr>
            <p:ph idx="1"/>
          </p:nvPr>
        </p:nvSpPr>
        <p:spPr/>
        <p:txBody>
          <a:bodyPr>
            <a:normAutofit fontScale="92500" lnSpcReduction="20000"/>
          </a:bodyPr>
          <a:lstStyle/>
          <a:p>
            <a:pPr>
              <a:lnSpc>
                <a:spcPct val="115000"/>
              </a:lnSpc>
            </a:pPr>
            <a:r>
              <a:rPr lang="en-IN" sz="1800" dirty="0">
                <a:effectLst/>
                <a:latin typeface="Times New Roman" panose="02020603050405020304" pitchFamily="18" charset="0"/>
                <a:ea typeface="Times New Roman" panose="02020603050405020304" pitchFamily="18" charset="0"/>
              </a:rPr>
              <a:t>The Online Code Compiler project has successfully delivered a fully functional and user-friendly online coding environment, enabling users to write, compile, and execute code in real-time. This section presents the results of the project implementation, including screenshots, performance metrics, and user feedback collected during testing and evaluation.</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The frontend of the application provides an intuitive interface for selecting programming languages, writing code in the provided editor, and submitting code for execution. Real-time status updates are displayed to users, including job ID, execution time, and output, enhancing the user experience and workflow efficiency.</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The backend of the application efficiently handles code compilation and execution tasks, utilizing job queues and asynchronous processing to ensure optimal performance and scalability. The integration with MongoDB enables seamless storage and retrieval of job details, while </a:t>
            </a:r>
            <a:r>
              <a:rPr lang="en-IN" sz="1800" dirty="0" err="1">
                <a:effectLst/>
                <a:latin typeface="Times New Roman" panose="02020603050405020304" pitchFamily="18" charset="0"/>
                <a:ea typeface="Times New Roman" panose="02020603050405020304" pitchFamily="18" charset="0"/>
              </a:rPr>
              <a:t>Bull.js</a:t>
            </a:r>
            <a:r>
              <a:rPr lang="en-IN" sz="1800" dirty="0">
                <a:effectLst/>
                <a:latin typeface="Times New Roman" panose="02020603050405020304" pitchFamily="18" charset="0"/>
                <a:ea typeface="Times New Roman" panose="02020603050405020304" pitchFamily="18" charset="0"/>
              </a:rPr>
              <a:t> provides robust job queue management capabilities, ensuring reliable execution of code jobs.</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81305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29A9-4BB5-EF83-FF62-A4E69E3D4C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3B3AA4-6CBE-ADC1-5EB7-2375EFCC61B5}"/>
              </a:ext>
            </a:extLst>
          </p:cNvPr>
          <p:cNvPicPr>
            <a:picLocks noGrp="1" noChangeAspect="1"/>
          </p:cNvPicPr>
          <p:nvPr>
            <p:ph idx="1"/>
          </p:nvPr>
        </p:nvPicPr>
        <p:blipFill>
          <a:blip r:embed="rId2"/>
          <a:stretch>
            <a:fillRect/>
          </a:stretch>
        </p:blipFill>
        <p:spPr>
          <a:xfrm>
            <a:off x="685801" y="609600"/>
            <a:ext cx="10820398" cy="5512904"/>
          </a:xfrm>
        </p:spPr>
      </p:pic>
    </p:spTree>
    <p:extLst>
      <p:ext uri="{BB962C8B-B14F-4D97-AF65-F5344CB8AC3E}">
        <p14:creationId xmlns:p14="http://schemas.microsoft.com/office/powerpoint/2010/main" val="42614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9A8-FF69-B3E9-0322-D1801FE35919}"/>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34478EC9-C7A6-D940-830A-E843457213C6}"/>
              </a:ext>
            </a:extLst>
          </p:cNvPr>
          <p:cNvSpPr>
            <a:spLocks noGrp="1"/>
          </p:cNvSpPr>
          <p:nvPr>
            <p:ph idx="1"/>
          </p:nvPr>
        </p:nvSpPr>
        <p:spPr/>
        <p:txBody>
          <a:bodyPr>
            <a:normAutofit fontScale="85000" lnSpcReduction="10000"/>
          </a:bodyPr>
          <a:lstStyle/>
          <a:p>
            <a:pPr>
              <a:lnSpc>
                <a:spcPct val="150000"/>
              </a:lnSpc>
            </a:pPr>
            <a:r>
              <a:rPr lang="en-IN" sz="1800" dirty="0">
                <a:effectLst/>
                <a:latin typeface="Times New Roman" panose="02020603050405020304" pitchFamily="18" charset="0"/>
                <a:ea typeface="Times New Roman" panose="02020603050405020304" pitchFamily="18" charset="0"/>
              </a:rPr>
              <a:t>In conclusion, the Online Code Compiler project demonstrates the feasibility and effectiveness of building a modern and versatile online coding environment using contemporary web technologies and best practices in software engineering. The application offers a range of features and functionalities tailored to the needs of developers, students, and educators, providing a valuable resource for code development, testing, and collaboration.</a:t>
            </a:r>
            <a:endParaRPr lang="en-IN" sz="1800" dirty="0">
              <a:effectLst/>
              <a:latin typeface="Calibri" panose="020F0502020204030204" pitchFamily="34" charset="0"/>
              <a:ea typeface="Calibri" panose="020F050202020403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nSpc>
                <a:spcPct val="150000"/>
              </a:lnSpc>
            </a:pPr>
            <a:r>
              <a:rPr lang="en-IN" sz="1800" dirty="0">
                <a:effectLst/>
                <a:latin typeface="Times New Roman" panose="02020603050405020304" pitchFamily="18" charset="0"/>
                <a:ea typeface="Times New Roman" panose="02020603050405020304" pitchFamily="18" charset="0"/>
              </a:rPr>
              <a:t>Looking ahead, there are several opportunities for future enhancements and improvements to further enhance the functionality, usability, and performance of the Online Code Compiler. This section outlines potential areas for future work, including support for additional programming languages, integration with external APIs and services, and optimization of code execution and resource utilization.</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273480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37</TotalTime>
  <Words>775</Words>
  <Application>Microsoft Macintosh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Celestial</vt:lpstr>
      <vt:lpstr>ONLINE CODE EDITOR</vt:lpstr>
      <vt:lpstr>INtroduction</vt:lpstr>
      <vt:lpstr>Literature Survey</vt:lpstr>
      <vt:lpstr>Methodology</vt:lpstr>
      <vt:lpstr>Project structure</vt:lpstr>
      <vt:lpstr>terminals</vt:lpstr>
      <vt:lpstr>Result </vt:lpstr>
      <vt:lpstr>PowerPoint Presentation</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CODE EDITOR</dc:title>
  <dc:creator>Mihul Saxena</dc:creator>
  <cp:lastModifiedBy>Mihul Saxena</cp:lastModifiedBy>
  <cp:revision>2</cp:revision>
  <dcterms:created xsi:type="dcterms:W3CDTF">2024-05-15T17:55:13Z</dcterms:created>
  <dcterms:modified xsi:type="dcterms:W3CDTF">2024-05-15T18:32:41Z</dcterms:modified>
</cp:coreProperties>
</file>