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57" r:id="rId4"/>
    <p:sldId id="261" r:id="rId5"/>
    <p:sldId id="265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3DBE2-0AD1-B2CE-AE49-825ECABAFC42}" v="23" dt="2022-11-14T05:59:03.818"/>
    <p1510:client id="{0B4F5EF9-9C5E-174B-B624-12E979A0EC20}" v="1" dt="2022-11-14T07:40:52.966"/>
    <p1510:client id="{5786185F-BAA2-4838-980D-70164DC6F8D6}" v="164" dt="2022-11-14T06:41:50.203"/>
    <p1510:client id="{7F17422D-D93B-BCC5-F9D0-DC6D80A65B66}" v="503" dt="2022-11-14T06:01:29.880"/>
    <p1510:client id="{BA8A2A2B-9F80-05D1-B72F-B804259042E3}" v="29" dt="2022-11-14T06:48:19.165"/>
    <p1510:client id="{D52E3B12-E051-C60B-EDFC-8437F63F9D71}" v="687" dt="2022-11-14T06:28:01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74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2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1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3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68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26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3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56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63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8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5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551C-D1A9-D444-8E38-AE9879253E28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E2EF-F538-7B48-95C0-DA09FA7FF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5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kumimoji="1"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78D6B-FB9B-CF06-E401-6464F363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ヤクルト１０００　分析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836668-EA18-C97B-157B-ECFB85B66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ja-JP" altLang="en-US"/>
              <a:t>安部・坂本・杉野・武井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94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49E2-9D85-C326-72EA-1073E574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3C</a:t>
            </a:r>
            <a:r>
              <a:rPr kumimoji="1" lang="ja-JP" altLang="en-US"/>
              <a:t>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57F128-30B7-F603-81AE-405485B9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954973" cy="5248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b="1">
                <a:ea typeface="游ゴシック"/>
              </a:rPr>
              <a:t>客</a:t>
            </a:r>
            <a:r>
              <a:rPr lang="ja-JP" altLang="en-US">
                <a:ea typeface="游ゴシック"/>
              </a:rPr>
              <a:t>：健康志向→睡眠不足、ストレス、疲れ</a:t>
            </a:r>
            <a:endParaRPr lang="ja-JP" altLang="en-US">
              <a:ea typeface="ＭＳ Ｐゴシック" panose="020B0600070205080204" pitchFamily="34" charset="-128"/>
              <a:cs typeface="Calibri" panose="020F0502020204030204"/>
            </a:endParaRPr>
          </a:p>
          <a:p>
            <a:pPr marL="0" indent="0">
              <a:buNone/>
            </a:pPr>
            <a:endParaRPr lang="ja-JP" altLang="en-US">
              <a:ea typeface="游ゴシック"/>
              <a:cs typeface="Calibri" panose="020F0502020204030204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競合：チョコラBB → おいしくない、飲みすぎは良くない　　　　　　　　　　　　　　　　　　　　　　　　　　　　　　　　　　　　　　　　　　　　　　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　　　キレートレモン → 飲みやすい味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　　　青汁 → おいしくないイメージ、健康的イメージが強い　　　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　　　リポビタンD → おいしくない、飲み過ぎは良くない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　　　エナジードリンク → 人口的な味、飲み過ぎは良くない　　　　　　　　　　　　　　　　　　　　　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　　　コーヒー → 美味しい、日常、「健康、嗜好」</a:t>
            </a:r>
          </a:p>
          <a:p>
            <a:pPr marL="0" indent="0">
              <a:buNone/>
            </a:pPr>
            <a:endParaRPr lang="ja-JP" altLang="en-US">
              <a:ea typeface="游ゴシック"/>
              <a:cs typeface="Calibri" panose="020F0502020204030204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自社：SWOT分析</a:t>
            </a:r>
          </a:p>
          <a:p>
            <a:pPr marL="0" indent="0">
              <a:buNone/>
            </a:pPr>
            <a:endParaRPr lang="ja-JP" altLang="en-US">
              <a:ea typeface="游ゴシック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37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842C8-A8AB-BED1-8FD0-347E6C82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SWOT</a:t>
            </a:r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A0DBD46D-A3BD-51C5-1715-3EE48FC25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01823"/>
              </p:ext>
            </p:extLst>
          </p:nvPr>
        </p:nvGraphicFramePr>
        <p:xfrm>
          <a:off x="5301343" y="884788"/>
          <a:ext cx="6281737" cy="514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19">
                  <a:extLst>
                    <a:ext uri="{9D8B030D-6E8A-4147-A177-3AD203B41FA5}">
                      <a16:colId xmlns:a16="http://schemas.microsoft.com/office/drawing/2014/main" val="3006719979"/>
                    </a:ext>
                  </a:extLst>
                </a:gridCol>
                <a:gridCol w="3123218">
                  <a:extLst>
                    <a:ext uri="{9D8B030D-6E8A-4147-A177-3AD203B41FA5}">
                      <a16:colId xmlns:a16="http://schemas.microsoft.com/office/drawing/2014/main" val="3998782108"/>
                    </a:ext>
                  </a:extLst>
                </a:gridCol>
              </a:tblGrid>
              <a:tr h="2550367"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Strength</a:t>
                      </a:r>
                    </a:p>
                    <a:p>
                      <a:pPr lvl="0">
                        <a:buNone/>
                      </a:pPr>
                      <a:endParaRPr lang="ja-JP" alt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・100年近くの乳酸菌事業ノウハウ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・誰でも購入できる価格帯での商品開発に特化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・宅配事業のノウハウ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Opportunity</a:t>
                      </a:r>
                    </a:p>
                    <a:p>
                      <a:pPr lvl="0">
                        <a:buNone/>
                      </a:pPr>
                      <a:endParaRPr lang="ja-JP" alt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・ストレス社会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・睡眠障害が注目される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・健康志向の向上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01573"/>
                  </a:ext>
                </a:extLst>
              </a:tr>
              <a:tr h="2597020">
                <a:tc>
                  <a:txBody>
                    <a:bodyPr/>
                    <a:lstStyle/>
                    <a:p>
                      <a:r>
                        <a:rPr lang="ja-JP" altLang="en-US" b="1"/>
                        <a:t>Weakness</a:t>
                      </a:r>
                    </a:p>
                    <a:p>
                      <a:pPr lvl="0">
                        <a:buNone/>
                      </a:pPr>
                      <a:endParaRPr lang="ja-JP" altLang="en-US" b="1"/>
                    </a:p>
                    <a:p>
                      <a:pPr lvl="0">
                        <a:buNone/>
                      </a:pPr>
                      <a:r>
                        <a:rPr lang="ja-JP" altLang="en-US" b="0"/>
                        <a:t>・通常の「ヤクルト」のイメージが強すぎる</a:t>
                      </a:r>
                    </a:p>
                    <a:p>
                      <a:pPr lvl="0">
                        <a:buNone/>
                      </a:pPr>
                      <a:endParaRPr lang="ja-JP" altLang="en-US" b="0"/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Thread</a:t>
                      </a:r>
                    </a:p>
                    <a:p>
                      <a:pPr lvl="0">
                        <a:buNone/>
                      </a:pPr>
                      <a:endParaRPr lang="ja-JP" altLang="en-US" b="1"/>
                    </a:p>
                    <a:p>
                      <a:pPr lvl="0">
                        <a:buNone/>
                      </a:pPr>
                      <a:r>
                        <a:rPr lang="ja-JP" altLang="en-US" b="0"/>
                        <a:t>・エナジー系ドリンクの台頭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/>
                        <a:t>・他社の乳酸菌飲料</a:t>
                      </a: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（MUSE、R-1...)が先にヒッ</a:t>
                      </a:r>
                      <a:r>
                        <a:rPr lang="ja-JP" altLang="en-US" sz="1800" b="0" i="0" u="none" strike="noStrike" noProof="0">
                          <a:latin typeface="ＭＳ Ｐゴシック"/>
                          <a:ea typeface="ＭＳ Ｐゴシック"/>
                        </a:rPr>
                        <a:t>ト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1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3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842C8-A8AB-BED1-8FD0-347E6C82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クロス</a:t>
            </a:r>
            <a:r>
              <a:rPr kumimoji="1" lang="en-US" altLang="ja-JP"/>
              <a:t>SWOT</a:t>
            </a:r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A0DBD46D-A3BD-51C5-1715-3EE48FC25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427703"/>
              </p:ext>
            </p:extLst>
          </p:nvPr>
        </p:nvGraphicFramePr>
        <p:xfrm>
          <a:off x="5301343" y="884788"/>
          <a:ext cx="6281737" cy="514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19">
                  <a:extLst>
                    <a:ext uri="{9D8B030D-6E8A-4147-A177-3AD203B41FA5}">
                      <a16:colId xmlns:a16="http://schemas.microsoft.com/office/drawing/2014/main" val="3006719979"/>
                    </a:ext>
                  </a:extLst>
                </a:gridCol>
                <a:gridCol w="3123218">
                  <a:extLst>
                    <a:ext uri="{9D8B030D-6E8A-4147-A177-3AD203B41FA5}">
                      <a16:colId xmlns:a16="http://schemas.microsoft.com/office/drawing/2014/main" val="3998782108"/>
                    </a:ext>
                  </a:extLst>
                </a:gridCol>
              </a:tblGrid>
              <a:tr h="2550367"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Strength</a:t>
                      </a:r>
                    </a:p>
                    <a:p>
                      <a:pPr lvl="0">
                        <a:buNone/>
                      </a:pPr>
                      <a:endParaRPr lang="ja-JP" alt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・100年近くの乳酸菌事業ノウハウ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・誰でも購入できる価格帯での商品開発に特化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・宅配事業のノウハウ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Opportunity</a:t>
                      </a:r>
                    </a:p>
                    <a:p>
                      <a:pPr lvl="0">
                        <a:buNone/>
                      </a:pPr>
                      <a:endParaRPr lang="ja-JP" alt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・ストレス社会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・睡眠障害が注目される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・健康志向の向上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01573"/>
                  </a:ext>
                </a:extLst>
              </a:tr>
              <a:tr h="2597020">
                <a:tc>
                  <a:txBody>
                    <a:bodyPr/>
                    <a:lstStyle/>
                    <a:p>
                      <a:r>
                        <a:rPr lang="ja-JP" altLang="en-US" b="1"/>
                        <a:t>Weakness</a:t>
                      </a:r>
                    </a:p>
                    <a:p>
                      <a:pPr lvl="0">
                        <a:buNone/>
                      </a:pPr>
                      <a:endParaRPr lang="ja-JP" altLang="en-US" b="1"/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・通常の「ヤクルト」のイメージが強すぎる</a:t>
                      </a:r>
                    </a:p>
                    <a:p>
                      <a:pPr lvl="0">
                        <a:buNone/>
                      </a:pPr>
                      <a:endParaRPr lang="ja-JP" altLang="en-US" b="0"/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Thread</a:t>
                      </a:r>
                    </a:p>
                    <a:p>
                      <a:pPr lvl="0">
                        <a:buNone/>
                      </a:pPr>
                      <a:endParaRPr lang="ja-JP" altLang="en-US" b="1"/>
                    </a:p>
                    <a:p>
                      <a:pPr lvl="0">
                        <a:buNone/>
                      </a:pPr>
                      <a:r>
                        <a:rPr lang="ja-JP" altLang="en-US" b="0"/>
                        <a:t>・エナジー系ドリンクの台頭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・他社の乳酸菌飲料</a:t>
                      </a:r>
                      <a:r>
                        <a:rPr lang="ja-JP" sz="1800" b="0" i="0" u="none" strike="noStrike" noProof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ＭＳ Ｐゴシック"/>
                          <a:ea typeface="ＭＳ Ｐゴシック"/>
                        </a:rPr>
                        <a:t>（MUSE、R-1...)が先にヒッ</a:t>
                      </a:r>
                      <a:r>
                        <a:rPr lang="ja-JP" altLang="en-US" sz="1800" b="0" i="0" u="none" strike="noStrike" noProof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ＭＳ Ｐゴシック"/>
                          <a:ea typeface="ＭＳ Ｐゴシック"/>
                        </a:rPr>
                        <a:t>ト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1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7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842C8-A8AB-BED1-8FD0-347E6C82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クロス</a:t>
            </a:r>
            <a:r>
              <a:rPr kumimoji="1" lang="en-US" altLang="ja-JP"/>
              <a:t>SWOT</a:t>
            </a:r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A0DBD46D-A3BD-51C5-1715-3EE48FC25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316808"/>
              </p:ext>
            </p:extLst>
          </p:nvPr>
        </p:nvGraphicFramePr>
        <p:xfrm>
          <a:off x="5301343" y="884788"/>
          <a:ext cx="6281735" cy="514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18">
                  <a:extLst>
                    <a:ext uri="{9D8B030D-6E8A-4147-A177-3AD203B41FA5}">
                      <a16:colId xmlns:a16="http://schemas.microsoft.com/office/drawing/2014/main" val="3006719979"/>
                    </a:ext>
                  </a:extLst>
                </a:gridCol>
                <a:gridCol w="3123217">
                  <a:extLst>
                    <a:ext uri="{9D8B030D-6E8A-4147-A177-3AD203B41FA5}">
                      <a16:colId xmlns:a16="http://schemas.microsoft.com/office/drawing/2014/main" val="3998782108"/>
                    </a:ext>
                  </a:extLst>
                </a:gridCol>
              </a:tblGrid>
              <a:tr h="2550367"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Strength</a:t>
                      </a:r>
                    </a:p>
                    <a:p>
                      <a:pPr lvl="0">
                        <a:buNone/>
                      </a:pPr>
                      <a:endParaRPr lang="ja-JP" alt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b="1">
                          <a:solidFill>
                            <a:schemeClr val="accent1"/>
                          </a:solidFill>
                        </a:rPr>
                        <a:t>・100年近くの乳酸菌事業ノウハウ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・誰でも購入できる価格帯での商品開発に特化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・宅配事業のノウハウ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Opportunity</a:t>
                      </a:r>
                    </a:p>
                    <a:p>
                      <a:pPr lvl="0">
                        <a:buNone/>
                      </a:pPr>
                      <a:endParaRPr lang="ja-JP" alt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・ストレス社会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1">
                          <a:solidFill>
                            <a:schemeClr val="accent1"/>
                          </a:solidFill>
                        </a:rPr>
                        <a:t>・睡眠障害が注目される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1">
                          <a:solidFill>
                            <a:schemeClr val="accent1"/>
                          </a:solidFill>
                        </a:rPr>
                        <a:t>・健康志向の向上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01573"/>
                  </a:ext>
                </a:extLst>
              </a:tr>
              <a:tr h="2597020">
                <a:tc>
                  <a:txBody>
                    <a:bodyPr/>
                    <a:lstStyle/>
                    <a:p>
                      <a:r>
                        <a:rPr lang="ja-JP" altLang="en-US" b="1"/>
                        <a:t>Weakness</a:t>
                      </a:r>
                    </a:p>
                    <a:p>
                      <a:pPr lvl="0">
                        <a:buNone/>
                      </a:pPr>
                      <a:endParaRPr lang="ja-JP" altLang="en-US" b="1"/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・通常の「ヤクルト」のイメージが強すぎる</a:t>
                      </a:r>
                    </a:p>
                    <a:p>
                      <a:pPr lvl="0">
                        <a:buNone/>
                      </a:pPr>
                      <a:endParaRPr lang="ja-JP" altLang="en-US" b="0"/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Thread</a:t>
                      </a:r>
                    </a:p>
                    <a:p>
                      <a:pPr lvl="0">
                        <a:buNone/>
                      </a:pPr>
                      <a:endParaRPr lang="ja-JP" altLang="en-US" b="1"/>
                    </a:p>
                    <a:p>
                      <a:pPr lvl="0">
                        <a:buNone/>
                      </a:pPr>
                      <a:r>
                        <a:rPr lang="ja-JP" altLang="en-US" b="0"/>
                        <a:t>・エナジー系ドリンクの台頭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・他社の乳酸菌飲料</a:t>
                      </a:r>
                      <a:r>
                        <a:rPr lang="ja-JP" sz="1800" b="0" i="0" u="none" strike="noStrike" noProof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ＭＳ Ｐゴシック"/>
                          <a:ea typeface="ＭＳ Ｐゴシック"/>
                        </a:rPr>
                        <a:t>（MUSE、R-1...)が先にヒッ</a:t>
                      </a:r>
                      <a:r>
                        <a:rPr lang="ja-JP" altLang="en-US" sz="1800" b="0" i="0" u="none" strike="noStrike" noProof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ＭＳ Ｐゴシック"/>
                          <a:ea typeface="ＭＳ Ｐゴシック"/>
                        </a:rPr>
                        <a:t>ト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1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51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842C8-A8AB-BED1-8FD0-347E6C82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クロス</a:t>
            </a:r>
            <a:r>
              <a:rPr kumimoji="1" lang="en-US" altLang="ja-JP"/>
              <a:t>SWOT</a:t>
            </a:r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A0DBD46D-A3BD-51C5-1715-3EE48FC25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175840"/>
              </p:ext>
            </p:extLst>
          </p:nvPr>
        </p:nvGraphicFramePr>
        <p:xfrm>
          <a:off x="5301343" y="884788"/>
          <a:ext cx="6281737" cy="514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19">
                  <a:extLst>
                    <a:ext uri="{9D8B030D-6E8A-4147-A177-3AD203B41FA5}">
                      <a16:colId xmlns:a16="http://schemas.microsoft.com/office/drawing/2014/main" val="3006719979"/>
                    </a:ext>
                  </a:extLst>
                </a:gridCol>
                <a:gridCol w="3123218">
                  <a:extLst>
                    <a:ext uri="{9D8B030D-6E8A-4147-A177-3AD203B41FA5}">
                      <a16:colId xmlns:a16="http://schemas.microsoft.com/office/drawing/2014/main" val="3998782108"/>
                    </a:ext>
                  </a:extLst>
                </a:gridCol>
              </a:tblGrid>
              <a:tr h="2550367"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Strength</a:t>
                      </a:r>
                    </a:p>
                    <a:p>
                      <a:pPr lvl="0">
                        <a:buNone/>
                      </a:pPr>
                      <a:endParaRPr lang="ja-JP" alt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・100年近くの乳酸菌事業ノウハウ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・誰でも購入できる価格帯での商品開発に特化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・宅配事業のノウハウ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Opportunity</a:t>
                      </a:r>
                    </a:p>
                    <a:p>
                      <a:pPr lvl="0">
                        <a:buNone/>
                      </a:pPr>
                      <a:endParaRPr lang="ja-JP" alt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b="1">
                          <a:solidFill>
                            <a:schemeClr val="accent1"/>
                          </a:solidFill>
                        </a:rPr>
                        <a:t>・ストレス社会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1">
                          <a:solidFill>
                            <a:schemeClr val="accent1"/>
                          </a:solidFill>
                        </a:rPr>
                        <a:t>・睡眠障害が注目される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・健康志向の向上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01573"/>
                  </a:ext>
                </a:extLst>
              </a:tr>
              <a:tr h="2597020">
                <a:tc>
                  <a:txBody>
                    <a:bodyPr/>
                    <a:lstStyle/>
                    <a:p>
                      <a:r>
                        <a:rPr lang="ja-JP" altLang="en-US" b="1"/>
                        <a:t>Weakness</a:t>
                      </a:r>
                    </a:p>
                    <a:p>
                      <a:pPr lvl="0">
                        <a:buNone/>
                      </a:pPr>
                      <a:endParaRPr lang="ja-JP" altLang="en-US" b="1"/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・通常の「ヤクルト」のイメージが強すぎる</a:t>
                      </a:r>
                    </a:p>
                    <a:p>
                      <a:pPr lvl="0">
                        <a:buNone/>
                      </a:pPr>
                      <a:endParaRPr lang="ja-JP" altLang="en-US" b="0"/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Thread</a:t>
                      </a:r>
                    </a:p>
                    <a:p>
                      <a:pPr lvl="0">
                        <a:buNone/>
                      </a:pPr>
                      <a:endParaRPr lang="ja-JP" altLang="en-US" b="1"/>
                    </a:p>
                    <a:p>
                      <a:pPr lvl="0">
                        <a:buNone/>
                      </a:pPr>
                      <a:r>
                        <a:rPr lang="ja-JP" altLang="en-US" b="1">
                          <a:solidFill>
                            <a:schemeClr val="accent1"/>
                          </a:solidFill>
                        </a:rPr>
                        <a:t>・エナジー系ドリンクの台頭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・他社の乳酸菌飲料</a:t>
                      </a:r>
                      <a:r>
                        <a:rPr lang="ja-JP" sz="1800" b="0" i="0" u="none" strike="noStrike" noProof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ＭＳ Ｐゴシック"/>
                          <a:ea typeface="ＭＳ Ｐゴシック"/>
                        </a:rPr>
                        <a:t>（MUSE、R-1...)が先にヒッ</a:t>
                      </a:r>
                      <a:r>
                        <a:rPr lang="ja-JP" altLang="en-US" sz="1800" b="0" i="0" u="none" strike="noStrike" noProof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ＭＳ Ｐゴシック"/>
                          <a:ea typeface="ＭＳ Ｐゴシック"/>
                        </a:rPr>
                        <a:t>ト</a:t>
                      </a:r>
                    </a:p>
                  </a:txBody>
                  <a:tcPr marL="54624" marR="54624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1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36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1D473-3529-14FC-8141-E17402CB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47" y="2241069"/>
            <a:ext cx="3578147" cy="2644467"/>
          </a:xfrm>
        </p:spPr>
        <p:txBody>
          <a:bodyPr/>
          <a:lstStyle/>
          <a:p>
            <a:r>
              <a:rPr lang="ja-JP" altLang="en-US"/>
              <a:t>ポジショニングマップ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0B06FF-6A7B-8CF6-A2D5-19887B3839DD}"/>
              </a:ext>
            </a:extLst>
          </p:cNvPr>
          <p:cNvSpPr/>
          <p:nvPr/>
        </p:nvSpPr>
        <p:spPr>
          <a:xfrm>
            <a:off x="4580106" y="1033563"/>
            <a:ext cx="7279531" cy="48395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コンテンツ プレースホルダー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1FDB8C0A-3B6D-6AF6-45DA-9D091AB46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568" y="1146032"/>
            <a:ext cx="7033841" cy="4572657"/>
          </a:xfrm>
        </p:spPr>
      </p:pic>
    </p:spTree>
    <p:extLst>
      <p:ext uri="{BB962C8B-B14F-4D97-AF65-F5344CB8AC3E}">
        <p14:creationId xmlns:p14="http://schemas.microsoft.com/office/powerpoint/2010/main" val="2820953723"/>
      </p:ext>
    </p:extLst>
  </p:cSld>
  <p:clrMapOvr>
    <a:masterClrMapping/>
  </p:clrMapOvr>
</p:sld>
</file>

<file path=ppt/theme/theme1.xml><?xml version="1.0" encoding="utf-8"?>
<a:theme xmlns:a="http://schemas.openxmlformats.org/drawingml/2006/main" name="アトラス">
  <a:themeElements>
    <a:clrScheme name="オレンジがかった赤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アトラス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トラ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TM16401371[[fn=アトラス]]</Template>
  <TotalTime>0</TotalTime>
  <Words>406</Words>
  <Application>Microsoft Macintosh PowerPoint</Application>
  <PresentationFormat>ワイド画面</PresentationFormat>
  <Paragraphs>87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Calibri Light</vt:lpstr>
      <vt:lpstr>Rockwell</vt:lpstr>
      <vt:lpstr>Wingdings</vt:lpstr>
      <vt:lpstr>アトラス</vt:lpstr>
      <vt:lpstr>ヤクルト１０００　分析</vt:lpstr>
      <vt:lpstr>3C分析</vt:lpstr>
      <vt:lpstr>SWOT</vt:lpstr>
      <vt:lpstr>クロスSWOT</vt:lpstr>
      <vt:lpstr>クロスSWOT</vt:lpstr>
      <vt:lpstr>クロスSWOT</vt:lpstr>
      <vt:lpstr>ポジショニングマップ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202102142</dc:creator>
  <cp:lastModifiedBy>202101750</cp:lastModifiedBy>
  <cp:revision>2</cp:revision>
  <dcterms:created xsi:type="dcterms:W3CDTF">2022-11-14T05:48:34Z</dcterms:created>
  <dcterms:modified xsi:type="dcterms:W3CDTF">2022-11-14T07:40:53Z</dcterms:modified>
</cp:coreProperties>
</file>