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99" r:id="rId5"/>
    <p:sldId id="261" r:id="rId6"/>
    <p:sldId id="291" r:id="rId7"/>
    <p:sldId id="281" r:id="rId8"/>
    <p:sldId id="274" r:id="rId9"/>
    <p:sldId id="271" r:id="rId10"/>
    <p:sldId id="294" r:id="rId11"/>
    <p:sldId id="295" r:id="rId12"/>
    <p:sldId id="293" r:id="rId13"/>
    <p:sldId id="296" r:id="rId14"/>
    <p:sldId id="297" r:id="rId15"/>
    <p:sldId id="279" r:id="rId16"/>
    <p:sldId id="292" r:id="rId17"/>
    <p:sldId id="298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525745" y="1256771"/>
            <a:ext cx="5140510" cy="3217632"/>
            <a:chOff x="507702" y="1944211"/>
            <a:chExt cx="5140510" cy="32176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63FC83-C082-4123-F914-6A11AB2FC511}"/>
                </a:ext>
              </a:extLst>
            </p:cNvPr>
            <p:cNvSpPr txBox="1"/>
            <p:nvPr/>
          </p:nvSpPr>
          <p:spPr>
            <a:xfrm>
              <a:off x="550990" y="4577068"/>
              <a:ext cx="5097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 프로젝트</a:t>
              </a:r>
              <a:r>
                <a:rPr lang="en-US" altLang="ko-KR" sz="3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DDF2332-048F-7519-3CD8-AADACE4D9D0E}"/>
                </a:ext>
              </a:extLst>
            </p:cNvPr>
            <p:cNvCxnSpPr/>
            <p:nvPr/>
          </p:nvCxnSpPr>
          <p:spPr>
            <a:xfrm>
              <a:off x="2434245" y="4098680"/>
              <a:ext cx="1293541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63FC83-C082-4123-F914-6A11AB2FC511}"/>
                </a:ext>
              </a:extLst>
            </p:cNvPr>
            <p:cNvSpPr txBox="1"/>
            <p:nvPr/>
          </p:nvSpPr>
          <p:spPr>
            <a:xfrm>
              <a:off x="507702" y="1944211"/>
              <a:ext cx="50972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퍼블릭</a:t>
              </a:r>
              <a:r>
                <a:rPr lang="ko-KR" altLang="en-US" sz="3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32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클라우드</a:t>
              </a:r>
              <a:r>
                <a:rPr lang="ko-KR" altLang="en-US" sz="3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서비스를 활용한 </a:t>
              </a:r>
              <a:r>
                <a:rPr lang="ko-KR" altLang="en-US" sz="32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파이썬</a:t>
              </a:r>
              <a:r>
                <a:rPr lang="ko-KR" altLang="en-US" sz="3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기반 </a:t>
              </a:r>
              <a:r>
                <a:rPr lang="en-US" altLang="ko-KR" sz="3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AI-ML </a:t>
              </a:r>
              <a:r>
                <a:rPr lang="ko-KR" altLang="en-US" sz="3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인재 양성 과정</a:t>
              </a:r>
              <a:endPara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940800" y="4024976"/>
            <a:ext cx="2675583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소수정예</a:t>
            </a:r>
            <a:endParaRPr lang="en-US" altLang="ko-KR" sz="2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i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구영인</a:t>
            </a:r>
            <a:endParaRPr lang="en-US" altLang="ko-KR" sz="2400" i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i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임규찬</a:t>
            </a:r>
            <a:endParaRPr lang="en-US" altLang="ko-KR" sz="2400" i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i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진수영</a:t>
            </a:r>
            <a:endParaRPr lang="en-US" altLang="ko-KR" sz="2400" i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i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우종연</a:t>
            </a:r>
            <a:endParaRPr lang="ko-KR" altLang="en-US" sz="2400" i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1036" y="211933"/>
            <a:ext cx="8769928" cy="64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153" y="739832"/>
            <a:ext cx="9401694" cy="53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4560" y="469669"/>
            <a:ext cx="8742881" cy="59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52" y="1413163"/>
            <a:ext cx="7135530" cy="4968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306055" y="332305"/>
            <a:ext cx="5564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실행 결과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r>
              <a:rPr lang="en-US" altLang="ko-KR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pandas.DataFrame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결과값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일부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9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306055" y="332305"/>
            <a:ext cx="5173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실행 결과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 데이터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 결과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엑셀 일부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5" y="2011680"/>
            <a:ext cx="11525173" cy="3946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" y="1760355"/>
            <a:ext cx="11239561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느낀점</a:t>
            </a:r>
            <a:r>
              <a:rPr lang="ko-KR" altLang="en-US" sz="3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3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앞으로의 계획</a:t>
            </a:r>
            <a:endParaRPr lang="ko-KR" altLang="en-US" sz="3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11632" y="923653"/>
            <a:ext cx="173156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99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390291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987698" y="423744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아쉬웠던 점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8142" y="1318326"/>
            <a:ext cx="8675716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판매량이 베스트셀러 선정 기준에 가장 많이 영향을 끼칠 것으로 예상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조사 결과 선정한 네 개의 사이트 중 한 개의 사이트에만 판매량이 기재되고 그 외의 사이트는 지표를 알 수 없었음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판매량에 대한 데이터를 수집할 수 있었다면 더 다양한 분석을 할 수 </a:t>
            </a:r>
            <a:r>
              <a:rPr lang="ko-KR" altLang="en-US" sz="2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있을텐데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그러지 못한 것이 아쉬움 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 )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사이트의 판매량을 기준으로 사람들이 어떤 도서 사이트에서 구매하는 것을 선호하는지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베스트셀러를 선정할 때 실제 판매량과 연관이 있는지 등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7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390291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987698" y="423744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앞으로의 계획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5662" y="1905506"/>
            <a:ext cx="9820677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수집한 데이터를 바탕으로 분석 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장르의 책을 선호하는지 분석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시기의 트렌드를 알 수 있음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셀러로 선정된 책의 저자 중에 어느 나라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많은지 분석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책의 가격이 베스트셀러 선정에 영향을 끼치는지 분석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35606" y="2461075"/>
            <a:ext cx="4520789" cy="1935851"/>
            <a:chOff x="3817021" y="2935333"/>
            <a:chExt cx="4520789" cy="193585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DEC621-63A2-331C-20B1-C5E77C92BD5B}"/>
                </a:ext>
              </a:extLst>
            </p:cNvPr>
            <p:cNvCxnSpPr/>
            <p:nvPr/>
          </p:nvCxnSpPr>
          <p:spPr>
            <a:xfrm>
              <a:off x="5430644" y="4871184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3817021" y="2935333"/>
              <a:ext cx="45207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200" b="1" dirty="0" smtClean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ko-KR" altLang="en-US" sz="7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7" y="206297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2" y="215530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주제 선정</a:t>
            </a:r>
            <a:endParaRPr lang="ko-KR" altLang="en-US" sz="2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7" y="307505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2" y="316739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결과</a:t>
            </a:r>
            <a:endParaRPr lang="ko-KR" altLang="en-US" sz="2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7" y="40871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179472"/>
            <a:ext cx="378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느낀점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앞으로의 계획</a:t>
            </a:r>
            <a:endParaRPr lang="ko-KR" altLang="en-US" sz="2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주제 선정</a:t>
            </a:r>
            <a:endParaRPr lang="ko-KR" altLang="en-US" sz="3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11631" y="923653"/>
            <a:ext cx="173156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99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390291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987698" y="390290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2534" y="2655708"/>
            <a:ext cx="64008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사이트 별 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년간 베스트셀러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20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349" y="1927622"/>
            <a:ext cx="3530852" cy="30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390291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987698" y="390290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23911" y="1466969"/>
            <a:ext cx="4205453" cy="4053354"/>
            <a:chOff x="923911" y="1765568"/>
            <a:chExt cx="4205453" cy="40533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30908" y="1879142"/>
              <a:ext cx="1596341" cy="134105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3911" y="2938474"/>
              <a:ext cx="3569575" cy="2880448"/>
            </a:xfrm>
            <a:prstGeom prst="rect">
              <a:avLst/>
            </a:prstGeom>
          </p:spPr>
        </p:pic>
        <p:sp>
          <p:nvSpPr>
            <p:cNvPr id="6" name="구름 모양 설명선 5"/>
            <p:cNvSpPr/>
            <p:nvPr/>
          </p:nvSpPr>
          <p:spPr>
            <a:xfrm>
              <a:off x="2928795" y="1765568"/>
              <a:ext cx="2200569" cy="1568203"/>
            </a:xfrm>
            <a:prstGeom prst="cloudCallout">
              <a:avLst>
                <a:gd name="adj1" fmla="val -37027"/>
                <a:gd name="adj2" fmla="val 698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89314" y="975065"/>
            <a:ext cx="5890068" cy="5037162"/>
            <a:chOff x="5756063" y="1184148"/>
            <a:chExt cx="5453617" cy="5037162"/>
          </a:xfrm>
        </p:grpSpPr>
        <p:sp>
          <p:nvSpPr>
            <p:cNvPr id="4" name="TextBox 3"/>
            <p:cNvSpPr txBox="1"/>
            <p:nvPr/>
          </p:nvSpPr>
          <p:spPr>
            <a:xfrm>
              <a:off x="5756063" y="1184148"/>
              <a:ext cx="530121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사람들이 어떤 장르의 책을 선호 하는지 궁금함 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  <a:p>
              <a:endPara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가장 보편적인 지표 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b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ko-KR" altLang="en-US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베스트셀러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우리나라 대형 서점 온라인 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r>
                <a:rPr lang="ko-KR" altLang="en-US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곳 선정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4028" y="3065484"/>
              <a:ext cx="1771897" cy="77163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4452" y="3066392"/>
              <a:ext cx="1514686" cy="78116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0689" y="3839025"/>
              <a:ext cx="2324424" cy="117714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9265" y="3975470"/>
              <a:ext cx="1781424" cy="88594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908463" y="5205647"/>
              <a:ext cx="5301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교보문고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알라딘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예스</a:t>
              </a:r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24, </a:t>
              </a:r>
              <a:r>
                <a:rPr lang="ko-KR" altLang="en-US" sz="2000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영풍문고</a:t>
              </a:r>
              <a:endPara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40065" y="1068427"/>
            <a:ext cx="68085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역대 베스트 셀러들 중에 어떤 장르가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많이 베스트 셀러에 선정되었는지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수집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셀러로 선정된 책의 저자 중에 어느 나라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많이 선정되었는지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수집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셀러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년치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b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사이의 월별 베스트셀러 책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위까지 데이터 수집 후 분석을 하고자 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297" y="2156689"/>
            <a:ext cx="3222603" cy="2809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390291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987698" y="390290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0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9" y="390291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987698" y="423744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과정 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4437E8F-8800-EE3C-10C6-DED2A81C0EB4}"/>
              </a:ext>
            </a:extLst>
          </p:cNvPr>
          <p:cNvSpPr/>
          <p:nvPr/>
        </p:nvSpPr>
        <p:spPr>
          <a:xfrm>
            <a:off x="7743824" y="3040685"/>
            <a:ext cx="3933825" cy="1399868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갈매기형 수장 4">
            <a:extLst>
              <a:ext uri="{FF2B5EF4-FFF2-40B4-BE49-F238E27FC236}">
                <a16:creationId xmlns:a16="http://schemas.microsoft.com/office/drawing/2014/main" id="{BDB8D948-0050-79BA-CBAD-8991FC591B64}"/>
              </a:ext>
            </a:extLst>
          </p:cNvPr>
          <p:cNvSpPr/>
          <p:nvPr/>
        </p:nvSpPr>
        <p:spPr>
          <a:xfrm>
            <a:off x="4129087" y="3040685"/>
            <a:ext cx="3933825" cy="1399868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A6F5798B-1FC0-4665-3C74-1FC95EC28737}"/>
              </a:ext>
            </a:extLst>
          </p:cNvPr>
          <p:cNvSpPr/>
          <p:nvPr/>
        </p:nvSpPr>
        <p:spPr>
          <a:xfrm>
            <a:off x="514350" y="3040685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9D45A423-CD6C-7300-EEA9-7DC5E4B30D96}"/>
              </a:ext>
            </a:extLst>
          </p:cNvPr>
          <p:cNvSpPr/>
          <p:nvPr/>
        </p:nvSpPr>
        <p:spPr>
          <a:xfrm rot="16200000">
            <a:off x="5520931" y="32844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FBFE51AC-7BC4-F254-48CC-6B061C43FD0E}"/>
              </a:ext>
            </a:extLst>
          </p:cNvPr>
          <p:cNvSpPr/>
          <p:nvPr/>
        </p:nvSpPr>
        <p:spPr>
          <a:xfrm rot="5400000" flipV="1">
            <a:off x="1930006" y="11301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DDC7A188-F7DD-E38E-9BD3-3AF47F20B8EA}"/>
              </a:ext>
            </a:extLst>
          </p:cNvPr>
          <p:cNvSpPr/>
          <p:nvPr/>
        </p:nvSpPr>
        <p:spPr>
          <a:xfrm rot="5400000" flipV="1">
            <a:off x="9159480" y="11261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5A72C7-558D-2573-7156-3D40E0F050E8}"/>
              </a:ext>
            </a:extLst>
          </p:cNvPr>
          <p:cNvSpPr txBox="1"/>
          <p:nvPr/>
        </p:nvSpPr>
        <p:spPr>
          <a:xfrm>
            <a:off x="250335" y="1833764"/>
            <a:ext cx="3680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 사이트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교보문고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영풍문고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알라딘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8DF4B-2775-FBF4-36A7-E217EA8D524C}"/>
              </a:ext>
            </a:extLst>
          </p:cNvPr>
          <p:cNvSpPr txBox="1"/>
          <p:nvPr/>
        </p:nvSpPr>
        <p:spPr>
          <a:xfrm>
            <a:off x="7725068" y="210161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수집한 데이터를 바탕으로 통합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7128A-D8E4-0BE4-ADB9-7402B1F9AE1A}"/>
              </a:ext>
            </a:extLst>
          </p:cNvPr>
          <p:cNvSpPr txBox="1"/>
          <p:nvPr/>
        </p:nvSpPr>
        <p:spPr>
          <a:xfrm>
            <a:off x="3534287" y="5096464"/>
            <a:ext cx="429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 내용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b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ISBN,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제목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저자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평점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발행일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F4CB0-7266-A7C9-47E9-17457854CA2E}"/>
              </a:ext>
            </a:extLst>
          </p:cNvPr>
          <p:cNvSpPr txBox="1"/>
          <p:nvPr/>
        </p:nvSpPr>
        <p:spPr>
          <a:xfrm>
            <a:off x="775517" y="3488101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사이트 선정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61781-3539-7558-668D-ECB55EE97AB4}"/>
              </a:ext>
            </a:extLst>
          </p:cNvPr>
          <p:cNvSpPr txBox="1"/>
          <p:nvPr/>
        </p:nvSpPr>
        <p:spPr>
          <a:xfrm>
            <a:off x="4881066" y="3488101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 별 자료 수집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D6725-99A6-663D-DD1F-EF058865033A}"/>
              </a:ext>
            </a:extLst>
          </p:cNvPr>
          <p:cNvSpPr txBox="1"/>
          <p:nvPr/>
        </p:nvSpPr>
        <p:spPr>
          <a:xfrm>
            <a:off x="8681493" y="348810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수집한 자료 통합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결과</a:t>
            </a:r>
            <a:endParaRPr lang="ko-KR" altLang="en-US" sz="3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99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0008" y="897774"/>
            <a:ext cx="8861367" cy="5411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422434" y="34061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전문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2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249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Pretendard</vt:lpstr>
      <vt:lpstr>Pretendard ExtraBold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User</cp:lastModifiedBy>
  <cp:revision>44</cp:revision>
  <dcterms:created xsi:type="dcterms:W3CDTF">2022-07-11T04:17:28Z</dcterms:created>
  <dcterms:modified xsi:type="dcterms:W3CDTF">2023-06-29T01:26:52Z</dcterms:modified>
</cp:coreProperties>
</file>