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1" r:id="rId2"/>
    <p:sldId id="272" r:id="rId3"/>
    <p:sldId id="281" r:id="rId4"/>
    <p:sldId id="298" r:id="rId5"/>
    <p:sldId id="293" r:id="rId6"/>
    <p:sldId id="294" r:id="rId7"/>
    <p:sldId id="297" r:id="rId8"/>
    <p:sldId id="296" r:id="rId9"/>
    <p:sldId id="299" r:id="rId10"/>
    <p:sldId id="300" r:id="rId11"/>
    <p:sldId id="295" r:id="rId12"/>
    <p:sldId id="302" r:id="rId13"/>
    <p:sldId id="303" r:id="rId14"/>
    <p:sldId id="304" r:id="rId15"/>
    <p:sldId id="307" r:id="rId16"/>
    <p:sldId id="308" r:id="rId17"/>
    <p:sldId id="309" r:id="rId18"/>
    <p:sldId id="305" r:id="rId19"/>
    <p:sldId id="310" r:id="rId20"/>
    <p:sldId id="312" r:id="rId21"/>
    <p:sldId id="318" r:id="rId22"/>
    <p:sldId id="319" r:id="rId23"/>
    <p:sldId id="313" r:id="rId24"/>
    <p:sldId id="314" r:id="rId25"/>
    <p:sldId id="315" r:id="rId26"/>
    <p:sldId id="316" r:id="rId27"/>
    <p:sldId id="275" r:id="rId28"/>
    <p:sldId id="27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00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2E4F1-9F65-43FE-8DD3-9BBC00C9D8D4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19033-04C5-4D2D-8550-63D6BCF66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831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7E677-C116-43EA-9ECF-3A22771AE89B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4410C-60E8-44CD-8E34-6231BE4FF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3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1203155"/>
            <a:ext cx="78149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 smtClean="0">
                <a:solidFill>
                  <a:schemeClr val="bg1"/>
                </a:solidFill>
                <a:latin typeface="+mj-ea"/>
                <a:ea typeface="+mj-ea"/>
              </a:rPr>
              <a:t>데이터 분석 프로젝트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5221" y="2711116"/>
            <a:ext cx="4649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</a:rPr>
              <a:t>퍼블릭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클라우드</a:t>
            </a:r>
            <a:r>
              <a:rPr lang="ko-KR" altLang="en-US" sz="2400" dirty="0" smtClean="0">
                <a:solidFill>
                  <a:schemeClr val="bg1"/>
                </a:solidFill>
              </a:rPr>
              <a:t> 서비스를 활용한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err="1" smtClean="0">
                <a:solidFill>
                  <a:schemeClr val="bg1"/>
                </a:solidFill>
              </a:rPr>
              <a:t>파이썬</a:t>
            </a:r>
            <a:r>
              <a:rPr lang="ko-KR" altLang="en-US" sz="2400" dirty="0" smtClean="0">
                <a:solidFill>
                  <a:schemeClr val="bg1"/>
                </a:solidFill>
              </a:rPr>
              <a:t> 기반 </a:t>
            </a:r>
            <a:r>
              <a:rPr lang="en-US" altLang="ko-KR" sz="2400" dirty="0" smtClean="0">
                <a:solidFill>
                  <a:schemeClr val="bg1"/>
                </a:solidFill>
              </a:rPr>
              <a:t>AI-ML </a:t>
            </a:r>
            <a:r>
              <a:rPr lang="ko-KR" altLang="en-US" sz="2400" dirty="0" smtClean="0">
                <a:solidFill>
                  <a:schemeClr val="bg1"/>
                </a:solidFill>
              </a:rPr>
              <a:t>인재 양성 과정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45490"/>
              </p:ext>
            </p:extLst>
          </p:nvPr>
        </p:nvGraphicFramePr>
        <p:xfrm>
          <a:off x="10084777" y="4456397"/>
          <a:ext cx="1420446" cy="18542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420446">
                  <a:extLst>
                    <a:ext uri="{9D8B030D-6E8A-4147-A177-3AD203B41FA5}">
                      <a16:colId xmlns:a16="http://schemas.microsoft.com/office/drawing/2014/main" val="3105252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소수정예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92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구영인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59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임규찬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83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진수영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30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우종연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956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6658" y="892067"/>
            <a:ext cx="3320140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+mn-ea"/>
              </a:rPr>
              <a:t>5. </a:t>
            </a:r>
            <a:r>
              <a:rPr lang="ko-KR" altLang="en-US" sz="2400" dirty="0" smtClean="0">
                <a:latin typeface="+mn-ea"/>
              </a:rPr>
              <a:t>나눈 데이터를 표준화</a:t>
            </a:r>
            <a:endParaRPr lang="en-US" altLang="ko-KR" sz="24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02" y="2205409"/>
            <a:ext cx="7142552" cy="248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560830" y="426471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j-ea"/>
                <a:ea typeface="+mj-ea"/>
              </a:rPr>
              <a:t>데이터 분석 </a:t>
            </a:r>
            <a:r>
              <a:rPr lang="en-US" altLang="ko-KR" sz="2800" dirty="0" smtClean="0">
                <a:latin typeface="+mj-ea"/>
                <a:ea typeface="+mj-ea"/>
              </a:rPr>
              <a:t>&amp; </a:t>
            </a:r>
            <a:r>
              <a:rPr lang="ko-KR" altLang="en-US" sz="2800" dirty="0" smtClean="0">
                <a:latin typeface="+mj-ea"/>
                <a:ea typeface="+mj-ea"/>
              </a:rPr>
              <a:t>모델링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3101" y="1095501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1. </a:t>
            </a:r>
            <a:r>
              <a:rPr lang="ko-KR" altLang="en-US" sz="2800" dirty="0" err="1" smtClean="0">
                <a:latin typeface="+mj-ea"/>
                <a:ea typeface="+mj-ea"/>
              </a:rPr>
              <a:t>선형회귀</a:t>
            </a:r>
            <a:r>
              <a:rPr lang="ko-KR" altLang="en-US" sz="2800" dirty="0" smtClean="0">
                <a:latin typeface="+mj-ea"/>
                <a:ea typeface="+mj-ea"/>
              </a:rPr>
              <a:t> 모델</a:t>
            </a:r>
            <a:endParaRPr lang="ko-KR" altLang="en-US" sz="2800" dirty="0">
              <a:latin typeface="+mj-ea"/>
              <a:ea typeface="+mj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369305" y="1877566"/>
            <a:ext cx="7453390" cy="4398721"/>
            <a:chOff x="1133100" y="1877566"/>
            <a:chExt cx="7453390" cy="4398721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3101" y="1877566"/>
              <a:ext cx="7453389" cy="173738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101" y="3873798"/>
              <a:ext cx="7453389" cy="2402489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2284149" y="2963195"/>
              <a:ext cx="1973178" cy="4170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56866" y="3430287"/>
              <a:ext cx="18277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표준화한 데이터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33100" y="5340931"/>
              <a:ext cx="2682762" cy="7671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776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3101" y="1095501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1. </a:t>
            </a:r>
            <a:r>
              <a:rPr lang="ko-KR" altLang="en-US" sz="2800" dirty="0" err="1" smtClean="0">
                <a:latin typeface="+mj-ea"/>
                <a:ea typeface="+mj-ea"/>
              </a:rPr>
              <a:t>선형회귀</a:t>
            </a:r>
            <a:r>
              <a:rPr lang="ko-KR" altLang="en-US" sz="2800" dirty="0" smtClean="0">
                <a:latin typeface="+mj-ea"/>
                <a:ea typeface="+mj-ea"/>
              </a:rPr>
              <a:t> 모델</a:t>
            </a:r>
            <a:endParaRPr lang="ko-KR" altLang="en-US" sz="2800" dirty="0">
              <a:latin typeface="+mj-ea"/>
              <a:ea typeface="+mj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60830" y="1940246"/>
            <a:ext cx="7070340" cy="4115088"/>
            <a:chOff x="1124308" y="1940246"/>
            <a:chExt cx="7070340" cy="411508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3101" y="1940246"/>
              <a:ext cx="7061547" cy="138253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100" y="3761373"/>
              <a:ext cx="7061547" cy="2285169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653581" y="2538550"/>
              <a:ext cx="2170496" cy="4170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90378" y="3046470"/>
              <a:ext cx="20441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표준화 안한 데이터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24308" y="5288179"/>
              <a:ext cx="2682762" cy="7671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560830" y="426471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j-ea"/>
                <a:ea typeface="+mj-ea"/>
              </a:rPr>
              <a:t>데이터 분석 </a:t>
            </a:r>
            <a:r>
              <a:rPr lang="en-US" altLang="ko-KR" sz="2800" dirty="0" smtClean="0">
                <a:latin typeface="+mj-ea"/>
                <a:ea typeface="+mj-ea"/>
              </a:rPr>
              <a:t>&amp; </a:t>
            </a:r>
            <a:r>
              <a:rPr lang="ko-KR" altLang="en-US" sz="2800" dirty="0" smtClean="0">
                <a:latin typeface="+mj-ea"/>
                <a:ea typeface="+mj-ea"/>
              </a:rPr>
              <a:t>모델링</a:t>
            </a:r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62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16326" y="1867321"/>
            <a:ext cx="101161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데이터에서 </a:t>
            </a:r>
            <a:r>
              <a:rPr lang="ko-KR" altLang="en-US" sz="2400" dirty="0"/>
              <a:t>제공하는 수면장애 유형은 총 </a:t>
            </a:r>
            <a:r>
              <a:rPr lang="en-US" altLang="ko-KR" sz="2400" dirty="0"/>
              <a:t>3</a:t>
            </a:r>
            <a:r>
              <a:rPr lang="ko-KR" altLang="en-US" sz="2400" dirty="0"/>
              <a:t>가지로 예측 모델을 사용해서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smtClean="0"/>
              <a:t>요인의 </a:t>
            </a:r>
            <a:r>
              <a:rPr lang="ko-KR" altLang="en-US" sz="2400" dirty="0"/>
              <a:t>수치를 집어 넣으면 예측이 될 것이라고 </a:t>
            </a:r>
            <a:r>
              <a:rPr lang="ko-KR" altLang="en-US" sz="2400" dirty="0" smtClean="0"/>
              <a:t>생각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따라서 첫 모델로 </a:t>
            </a:r>
            <a:r>
              <a:rPr lang="ko-KR" altLang="en-US" sz="2400" dirty="0" err="1" smtClean="0"/>
              <a:t>선형회귀</a:t>
            </a:r>
            <a:r>
              <a:rPr lang="ko-KR" altLang="en-US" sz="2400" dirty="0" smtClean="0"/>
              <a:t> 모델을 선택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그러나 선형 회귀 모델에서 예상보다 많이 낮은 점수가 </a:t>
            </a:r>
            <a:r>
              <a:rPr lang="ko-KR" altLang="en-US" sz="2400" dirty="0" smtClean="0"/>
              <a:t>나왔음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이 결과로 예측모델에서는 분석이 제대로 되지않는다는 것을 알 수 </a:t>
            </a:r>
            <a:r>
              <a:rPr lang="ko-KR" altLang="en-US" sz="2400" dirty="0" smtClean="0"/>
              <a:t>있었음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 smtClean="0"/>
              <a:t>회귀모델</a:t>
            </a:r>
            <a:r>
              <a:rPr lang="ko-KR" altLang="en-US" sz="2400" dirty="0" smtClean="0"/>
              <a:t> 보다 분류모델에서 </a:t>
            </a:r>
            <a:r>
              <a:rPr lang="ko-KR" altLang="en-US" sz="2400" dirty="0"/>
              <a:t>수면장애 </a:t>
            </a:r>
            <a:r>
              <a:rPr lang="en-US" altLang="ko-KR" sz="2400" dirty="0"/>
              <a:t>3</a:t>
            </a:r>
            <a:r>
              <a:rPr lang="ko-KR" altLang="en-US" sz="2400" dirty="0" smtClean="0"/>
              <a:t>가지의 </a:t>
            </a:r>
            <a:r>
              <a:rPr lang="ko-KR" altLang="en-US" sz="2400" dirty="0"/>
              <a:t>유형에 더 가까운 쪽을 찾아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특성의 </a:t>
            </a:r>
            <a:r>
              <a:rPr lang="ko-KR" altLang="en-US" sz="2400" dirty="0"/>
              <a:t>중요도로 요인을 분석하는 것이 더 나은 분석이 </a:t>
            </a:r>
            <a:r>
              <a:rPr lang="ko-KR" altLang="en-US" sz="2400" dirty="0" smtClean="0"/>
              <a:t>될 거라고 예상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3101" y="1095501"/>
            <a:ext cx="355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atin typeface="+mj-ea"/>
                <a:ea typeface="+mj-ea"/>
              </a:rPr>
              <a:t>선형회귀</a:t>
            </a:r>
            <a:r>
              <a:rPr lang="ko-KR" altLang="en-US" sz="2800" dirty="0" smtClean="0">
                <a:latin typeface="+mj-ea"/>
                <a:ea typeface="+mj-ea"/>
              </a:rPr>
              <a:t> 모델 분석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560830" y="426471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j-ea"/>
                <a:ea typeface="+mj-ea"/>
              </a:rPr>
              <a:t>데이터 분석 </a:t>
            </a:r>
            <a:r>
              <a:rPr lang="en-US" altLang="ko-KR" sz="2800" dirty="0" smtClean="0">
                <a:latin typeface="+mj-ea"/>
                <a:ea typeface="+mj-ea"/>
              </a:rPr>
              <a:t>&amp; </a:t>
            </a:r>
            <a:r>
              <a:rPr lang="ko-KR" altLang="en-US" sz="2800" dirty="0" smtClean="0">
                <a:latin typeface="+mj-ea"/>
                <a:ea typeface="+mj-ea"/>
              </a:rPr>
              <a:t>모델링</a:t>
            </a:r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50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3101" y="105440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2.  </a:t>
            </a:r>
            <a:r>
              <a:rPr lang="ko-KR" altLang="en-US" sz="2800" dirty="0" err="1" smtClean="0">
                <a:latin typeface="+mj-ea"/>
                <a:ea typeface="+mj-ea"/>
              </a:rPr>
              <a:t>로지스틱</a:t>
            </a:r>
            <a:r>
              <a:rPr lang="ko-KR" altLang="en-US" sz="2800" dirty="0" smtClean="0">
                <a:latin typeface="+mj-ea"/>
                <a:ea typeface="+mj-ea"/>
              </a:rPr>
              <a:t> 회귀 모델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560830" y="426471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j-ea"/>
                <a:ea typeface="+mj-ea"/>
              </a:rPr>
              <a:t>데이터 분석 </a:t>
            </a:r>
            <a:r>
              <a:rPr lang="en-US" altLang="ko-KR" sz="2800" dirty="0" smtClean="0">
                <a:latin typeface="+mj-ea"/>
                <a:ea typeface="+mj-ea"/>
              </a:rPr>
              <a:t>&amp; </a:t>
            </a:r>
            <a:r>
              <a:rPr lang="ko-KR" altLang="en-US" sz="2800" dirty="0" smtClean="0">
                <a:latin typeface="+mj-ea"/>
                <a:ea typeface="+mj-ea"/>
              </a:rPr>
              <a:t>모델링</a:t>
            </a:r>
            <a:endParaRPr lang="ko-KR" altLang="en-US" sz="2800" dirty="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456210" y="1847537"/>
            <a:ext cx="7279580" cy="3981399"/>
            <a:chOff x="1133101" y="1847537"/>
            <a:chExt cx="7279580" cy="398139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3101" y="1847537"/>
              <a:ext cx="7279580" cy="155275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101" y="3670201"/>
              <a:ext cx="7279580" cy="2158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072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108936" y="2101394"/>
            <a:ext cx="7974129" cy="3484587"/>
            <a:chOff x="2038708" y="2101394"/>
            <a:chExt cx="7974129" cy="348458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8708" y="2101394"/>
              <a:ext cx="7974129" cy="115243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8709" y="3519879"/>
              <a:ext cx="7974128" cy="2066102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5647350" y="2144304"/>
              <a:ext cx="2969111" cy="4170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02053" y="2677612"/>
              <a:ext cx="11144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규제 적용</a:t>
              </a:r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3101" y="105440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2.  </a:t>
            </a:r>
            <a:r>
              <a:rPr lang="ko-KR" altLang="en-US" sz="2800" dirty="0" err="1" smtClean="0">
                <a:latin typeface="+mj-ea"/>
                <a:ea typeface="+mj-ea"/>
              </a:rPr>
              <a:t>로지스틱</a:t>
            </a:r>
            <a:r>
              <a:rPr lang="ko-KR" altLang="en-US" sz="2800" dirty="0" smtClean="0">
                <a:latin typeface="+mj-ea"/>
                <a:ea typeface="+mj-ea"/>
              </a:rPr>
              <a:t> 회귀 모델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560830" y="426471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j-ea"/>
                <a:ea typeface="+mj-ea"/>
              </a:rPr>
              <a:t>데이터 분석 </a:t>
            </a:r>
            <a:r>
              <a:rPr lang="en-US" altLang="ko-KR" sz="2800" dirty="0" smtClean="0">
                <a:latin typeface="+mj-ea"/>
                <a:ea typeface="+mj-ea"/>
              </a:rPr>
              <a:t>&amp; </a:t>
            </a:r>
            <a:r>
              <a:rPr lang="ko-KR" altLang="en-US" sz="2800" dirty="0" smtClean="0">
                <a:latin typeface="+mj-ea"/>
                <a:ea typeface="+mj-ea"/>
              </a:rPr>
              <a:t>모델링</a:t>
            </a:r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40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481755" y="1843676"/>
            <a:ext cx="9228490" cy="4569745"/>
            <a:chOff x="1339541" y="1843676"/>
            <a:chExt cx="9228490" cy="456974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9541" y="1843676"/>
              <a:ext cx="9228490" cy="130302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9541" y="3412750"/>
              <a:ext cx="6480903" cy="300067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44239" y="5520452"/>
              <a:ext cx="612379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latin typeface="+mn-ea"/>
                </a:rPr>
                <a:t>로지스틱</a:t>
              </a:r>
              <a:r>
                <a:rPr lang="ko-KR" altLang="en-US" sz="2000" dirty="0" smtClean="0">
                  <a:latin typeface="+mn-ea"/>
                </a:rPr>
                <a:t> 회귀 모델의 예측이 잘 맞다는 것을 알 수 있음</a:t>
              </a:r>
              <a:endParaRPr lang="ko-KR" altLang="en-US" sz="2000" dirty="0">
                <a:latin typeface="+mn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3101" y="105440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2.  </a:t>
            </a:r>
            <a:r>
              <a:rPr lang="ko-KR" altLang="en-US" sz="2800" dirty="0" err="1" smtClean="0">
                <a:latin typeface="+mj-ea"/>
                <a:ea typeface="+mj-ea"/>
              </a:rPr>
              <a:t>로지스틱</a:t>
            </a:r>
            <a:r>
              <a:rPr lang="ko-KR" altLang="en-US" sz="2800" dirty="0" smtClean="0">
                <a:latin typeface="+mj-ea"/>
                <a:ea typeface="+mj-ea"/>
              </a:rPr>
              <a:t> 회귀 모델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560830" y="426471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j-ea"/>
                <a:ea typeface="+mj-ea"/>
              </a:rPr>
              <a:t>데이터 분석 </a:t>
            </a:r>
            <a:r>
              <a:rPr lang="en-US" altLang="ko-KR" sz="2800" dirty="0" smtClean="0">
                <a:latin typeface="+mj-ea"/>
                <a:ea typeface="+mj-ea"/>
              </a:rPr>
              <a:t>&amp; </a:t>
            </a:r>
            <a:r>
              <a:rPr lang="ko-KR" altLang="en-US" sz="2800" dirty="0" smtClean="0">
                <a:latin typeface="+mj-ea"/>
                <a:ea typeface="+mj-ea"/>
              </a:rPr>
              <a:t>모델링</a:t>
            </a:r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499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1218" y="2412527"/>
            <a:ext cx="10726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실제로 </a:t>
            </a:r>
            <a:r>
              <a:rPr lang="ko-KR" altLang="en-US" sz="2400" dirty="0" err="1"/>
              <a:t>분류모델을</a:t>
            </a:r>
            <a:r>
              <a:rPr lang="ko-KR" altLang="en-US" sz="2400" dirty="0"/>
              <a:t> 적용한 결과 회귀모델보다 훨씬 유의미한 </a:t>
            </a:r>
            <a:r>
              <a:rPr lang="ko-KR" altLang="en-US" sz="2400" dirty="0" err="1"/>
              <a:t>학습점수가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나타남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로지스틱회귀 모델에서도 규제와 반복횟수를 추가한 모델에서 더 좋은 점수를 나타내는 </a:t>
            </a:r>
            <a:r>
              <a:rPr lang="ko-KR" altLang="en-US" sz="2400" dirty="0" smtClean="0"/>
              <a:t>것을 알 수 있음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 smtClean="0"/>
              <a:t>하이퍼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파라미터를</a:t>
            </a:r>
            <a:r>
              <a:rPr lang="ko-KR" altLang="en-US" sz="2400" dirty="0"/>
              <a:t> 이용해 더 촘촘히 규제와 반복횟수를 준다면 더 좋은 점수를 받을 수 있을 거라고 예측함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560830" y="426471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j-ea"/>
                <a:ea typeface="+mj-ea"/>
              </a:rPr>
              <a:t>데이터 분석 </a:t>
            </a:r>
            <a:r>
              <a:rPr lang="en-US" altLang="ko-KR" sz="2800" dirty="0" smtClean="0">
                <a:latin typeface="+mj-ea"/>
                <a:ea typeface="+mj-ea"/>
              </a:rPr>
              <a:t>&amp; </a:t>
            </a:r>
            <a:r>
              <a:rPr lang="ko-KR" altLang="en-US" sz="2800" dirty="0" smtClean="0">
                <a:latin typeface="+mj-ea"/>
                <a:ea typeface="+mj-ea"/>
              </a:rPr>
              <a:t>모델링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3101" y="1095501"/>
            <a:ext cx="433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atin typeface="+mj-ea"/>
                <a:ea typeface="+mj-ea"/>
              </a:rPr>
              <a:t>로지스틱</a:t>
            </a:r>
            <a:r>
              <a:rPr lang="ko-KR" altLang="en-US" sz="2800" dirty="0" smtClean="0">
                <a:latin typeface="+mj-ea"/>
                <a:ea typeface="+mj-ea"/>
              </a:rPr>
              <a:t> 회귀 모델 분석</a:t>
            </a:r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3101" y="1054408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3.  </a:t>
            </a:r>
            <a:r>
              <a:rPr lang="ko-KR" altLang="en-US" sz="2800" dirty="0" smtClean="0">
                <a:latin typeface="+mj-ea"/>
                <a:ea typeface="+mj-ea"/>
              </a:rPr>
              <a:t>랜덤 </a:t>
            </a:r>
            <a:r>
              <a:rPr lang="ko-KR" altLang="en-US" sz="2800" dirty="0" err="1" smtClean="0">
                <a:latin typeface="+mj-ea"/>
                <a:ea typeface="+mj-ea"/>
              </a:rPr>
              <a:t>포레스트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274" y="2045981"/>
            <a:ext cx="8717452" cy="35954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560830" y="426471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j-ea"/>
                <a:ea typeface="+mj-ea"/>
              </a:rPr>
              <a:t>데이터 분석 </a:t>
            </a:r>
            <a:r>
              <a:rPr lang="en-US" altLang="ko-KR" sz="2800" dirty="0" smtClean="0">
                <a:latin typeface="+mj-ea"/>
                <a:ea typeface="+mj-ea"/>
              </a:rPr>
              <a:t>&amp; </a:t>
            </a:r>
            <a:r>
              <a:rPr lang="ko-KR" altLang="en-US" sz="2800" dirty="0" smtClean="0">
                <a:latin typeface="+mj-ea"/>
                <a:ea typeface="+mj-ea"/>
              </a:rPr>
              <a:t>모델링</a:t>
            </a:r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53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0467"/>
          <a:stretch/>
        </p:blipFill>
        <p:spPr>
          <a:xfrm>
            <a:off x="1133101" y="2176016"/>
            <a:ext cx="6498991" cy="30492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528" y="660518"/>
            <a:ext cx="3826605" cy="5577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1086" y="1723442"/>
            <a:ext cx="20630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특성 중요도 확인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3101" y="1054408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3.  </a:t>
            </a:r>
            <a:r>
              <a:rPr lang="ko-KR" altLang="en-US" sz="2800" dirty="0" smtClean="0">
                <a:latin typeface="+mj-ea"/>
                <a:ea typeface="+mj-ea"/>
              </a:rPr>
              <a:t>랜덤 </a:t>
            </a:r>
            <a:r>
              <a:rPr lang="ko-KR" altLang="en-US" sz="2800" dirty="0" err="1" smtClean="0">
                <a:latin typeface="+mj-ea"/>
                <a:ea typeface="+mj-ea"/>
              </a:rPr>
              <a:t>포레스트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560830" y="426471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j-ea"/>
                <a:ea typeface="+mj-ea"/>
              </a:rPr>
              <a:t>데이터 분석 </a:t>
            </a:r>
            <a:r>
              <a:rPr lang="en-US" altLang="ko-KR" sz="2800" dirty="0" smtClean="0">
                <a:latin typeface="+mj-ea"/>
                <a:ea typeface="+mj-ea"/>
              </a:rPr>
              <a:t>&amp; </a:t>
            </a:r>
            <a:r>
              <a:rPr lang="ko-KR" altLang="en-US" sz="2800" dirty="0" smtClean="0">
                <a:latin typeface="+mj-ea"/>
                <a:ea typeface="+mj-ea"/>
              </a:rPr>
              <a:t>모델링</a:t>
            </a:r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72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658346" y="0"/>
            <a:ext cx="5546031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965728" y="721892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763715" y="197520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1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1492475" y="1913650"/>
            <a:ext cx="323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</a:rPr>
              <a:t>데이터 분석 주제 </a:t>
            </a:r>
            <a:endParaRPr lang="ko-KR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763715" y="305142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1492475" y="2989868"/>
            <a:ext cx="4807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</a:rPr>
              <a:t>주제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</a:rPr>
              <a:t>데이터 전처리 </a:t>
            </a:r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</a:rPr>
              <a:t>&amp;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</a:rPr>
              <a:t>분석</a:t>
            </a:r>
            <a:endParaRPr lang="ko-KR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763715" y="412764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3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1492475" y="4066086"/>
            <a:ext cx="3119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</a:rPr>
              <a:t>머신 러닝 모델링</a:t>
            </a:r>
            <a:endParaRPr lang="ko-KR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763715" y="520385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4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1492475" y="5142304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</a:rPr>
              <a:t>분석 결과</a:t>
            </a:r>
            <a:endParaRPr lang="ko-KR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3101" y="105440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4.  </a:t>
            </a:r>
            <a:r>
              <a:rPr lang="ko-KR" altLang="en-US" sz="2800" dirty="0" smtClean="0">
                <a:latin typeface="+mj-ea"/>
                <a:ea typeface="+mj-ea"/>
              </a:rPr>
              <a:t>확률적 경사 </a:t>
            </a:r>
            <a:r>
              <a:rPr lang="ko-KR" altLang="en-US" sz="2800" dirty="0" err="1" smtClean="0">
                <a:latin typeface="+mj-ea"/>
                <a:ea typeface="+mj-ea"/>
              </a:rPr>
              <a:t>하강법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560830" y="426471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j-ea"/>
                <a:ea typeface="+mj-ea"/>
              </a:rPr>
              <a:t>데이터 분석 </a:t>
            </a:r>
            <a:r>
              <a:rPr lang="en-US" altLang="ko-KR" sz="2800" dirty="0" smtClean="0">
                <a:latin typeface="+mj-ea"/>
                <a:ea typeface="+mj-ea"/>
              </a:rPr>
              <a:t>&amp; </a:t>
            </a:r>
            <a:r>
              <a:rPr lang="ko-KR" altLang="en-US" sz="2800" dirty="0" smtClean="0">
                <a:latin typeface="+mj-ea"/>
                <a:ea typeface="+mj-ea"/>
              </a:rPr>
              <a:t>모델링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32" y="2159394"/>
            <a:ext cx="7205736" cy="336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85" y="2040932"/>
            <a:ext cx="6901460" cy="3605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3101" y="105440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4.  </a:t>
            </a:r>
            <a:r>
              <a:rPr lang="ko-KR" altLang="en-US" sz="2800" dirty="0" smtClean="0">
                <a:latin typeface="+mj-ea"/>
                <a:ea typeface="+mj-ea"/>
              </a:rPr>
              <a:t>확률적 경사 </a:t>
            </a:r>
            <a:r>
              <a:rPr lang="ko-KR" altLang="en-US" sz="2800" dirty="0" err="1" smtClean="0">
                <a:latin typeface="+mj-ea"/>
                <a:ea typeface="+mj-ea"/>
              </a:rPr>
              <a:t>하강법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560830" y="426471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j-ea"/>
                <a:ea typeface="+mj-ea"/>
              </a:rPr>
              <a:t>데이터 분석 </a:t>
            </a:r>
            <a:r>
              <a:rPr lang="en-US" altLang="ko-KR" sz="2800" dirty="0" smtClean="0">
                <a:latin typeface="+mj-ea"/>
                <a:ea typeface="+mj-ea"/>
              </a:rPr>
              <a:t>&amp; </a:t>
            </a:r>
            <a:r>
              <a:rPr lang="ko-KR" altLang="en-US" sz="2800" dirty="0" smtClean="0">
                <a:latin typeface="+mj-ea"/>
                <a:ea typeface="+mj-ea"/>
              </a:rPr>
              <a:t>모델링</a:t>
            </a:r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26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392351" y="592335"/>
            <a:ext cx="7407298" cy="5976257"/>
            <a:chOff x="3260281" y="592335"/>
            <a:chExt cx="7407298" cy="597625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0281" y="592335"/>
              <a:ext cx="7407298" cy="169179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7953" y="2453218"/>
              <a:ext cx="5591955" cy="4115374"/>
            </a:xfrm>
            <a:prstGeom prst="rect">
              <a:avLst/>
            </a:prstGeom>
          </p:spPr>
        </p:pic>
      </p:grpSp>
      <p:sp>
        <p:nvSpPr>
          <p:cNvPr id="7" name="타원 6"/>
          <p:cNvSpPr/>
          <p:nvPr/>
        </p:nvSpPr>
        <p:spPr>
          <a:xfrm>
            <a:off x="6084277" y="3604846"/>
            <a:ext cx="569068" cy="5497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400800" y="4264270"/>
            <a:ext cx="0" cy="1644161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39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928" y="2025693"/>
            <a:ext cx="7356145" cy="3635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3101" y="105440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5.  </a:t>
            </a:r>
            <a:r>
              <a:rPr lang="ko-KR" altLang="en-US" sz="2800" dirty="0" smtClean="0">
                <a:latin typeface="+mj-ea"/>
                <a:ea typeface="+mj-ea"/>
              </a:rPr>
              <a:t>결정 트리 모델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560830" y="426471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j-ea"/>
                <a:ea typeface="+mj-ea"/>
              </a:rPr>
              <a:t>데이터 분석 </a:t>
            </a:r>
            <a:r>
              <a:rPr lang="en-US" altLang="ko-KR" sz="2800" dirty="0" smtClean="0">
                <a:latin typeface="+mj-ea"/>
                <a:ea typeface="+mj-ea"/>
              </a:rPr>
              <a:t>&amp; </a:t>
            </a:r>
            <a:r>
              <a:rPr lang="ko-KR" altLang="en-US" sz="2800" dirty="0" smtClean="0">
                <a:latin typeface="+mj-ea"/>
                <a:ea typeface="+mj-ea"/>
              </a:rPr>
              <a:t>모델링</a:t>
            </a:r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167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898" r="5905" b="1227"/>
          <a:stretch/>
        </p:blipFill>
        <p:spPr>
          <a:xfrm>
            <a:off x="948607" y="477250"/>
            <a:ext cx="10433957" cy="560702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7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830" y="2193044"/>
            <a:ext cx="110078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 smtClean="0"/>
              <a:t>랜덤포레스트도</a:t>
            </a:r>
            <a:r>
              <a:rPr lang="ko-KR" altLang="en-US" sz="2400" dirty="0" smtClean="0"/>
              <a:t> 로지스틱회귀만큼 </a:t>
            </a:r>
            <a:r>
              <a:rPr lang="ko-KR" altLang="en-US" sz="2400" dirty="0"/>
              <a:t>좋은 점수였으나 약간 </a:t>
            </a:r>
            <a:r>
              <a:rPr lang="ko-KR" altLang="en-US" sz="2400" dirty="0" err="1"/>
              <a:t>모자라다고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판단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 smtClean="0"/>
              <a:t>랜덤포레스트에서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특성중요도를 뽑아내서 최종적으로 수면장애에 더 많은 영향을 </a:t>
            </a:r>
            <a:r>
              <a:rPr lang="ko-KR" altLang="en-US" sz="2400" dirty="0" smtClean="0"/>
              <a:t>주는 것으로 </a:t>
            </a:r>
            <a:r>
              <a:rPr lang="ko-KR" altLang="en-US" sz="2400" dirty="0"/>
              <a:t>보이는 요인은 </a:t>
            </a:r>
            <a:r>
              <a:rPr lang="en-US" altLang="ko-KR" sz="2400" b="1" dirty="0"/>
              <a:t>BMI</a:t>
            </a:r>
            <a:r>
              <a:rPr lang="en-US" altLang="ko-KR" sz="2400" dirty="0"/>
              <a:t>, </a:t>
            </a:r>
            <a:r>
              <a:rPr lang="en-US" altLang="ko-KR" sz="2400" b="1" dirty="0"/>
              <a:t>Blood Pressure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정도로 보임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확률적 경사 하강법에서는 추가 학습을 할 때 더 좋은 점수를 얻을 수 있었음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300</a:t>
            </a:r>
            <a:r>
              <a:rPr lang="ko-KR" altLang="en-US" sz="2400" dirty="0" smtClean="0"/>
              <a:t>번의 </a:t>
            </a:r>
            <a:r>
              <a:rPr lang="en-US" altLang="ko-KR" sz="2400" dirty="0" smtClean="0"/>
              <a:t>Epoch</a:t>
            </a:r>
            <a:r>
              <a:rPr lang="ko-KR" altLang="en-US" sz="2400" dirty="0" smtClean="0"/>
              <a:t>를 돌린 결과 </a:t>
            </a:r>
            <a:r>
              <a:rPr lang="en-US" altLang="ko-KR" sz="2400" dirty="0" smtClean="0"/>
              <a:t>155</a:t>
            </a:r>
            <a:r>
              <a:rPr lang="ko-KR" altLang="en-US" sz="2400" dirty="0" smtClean="0"/>
              <a:t>회 쯤에서 가장 좋은 점수를 얻을 것이라 예측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결정트리에서 나타나는 특성들이 중요도가 높다고 판단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560830" y="426471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j-ea"/>
                <a:ea typeface="+mj-ea"/>
              </a:rPr>
              <a:t>데이터 분석 </a:t>
            </a:r>
            <a:r>
              <a:rPr lang="en-US" altLang="ko-KR" sz="2800" dirty="0" smtClean="0">
                <a:latin typeface="+mj-ea"/>
                <a:ea typeface="+mj-ea"/>
              </a:rPr>
              <a:t>&amp; </a:t>
            </a:r>
            <a:r>
              <a:rPr lang="ko-KR" altLang="en-US" sz="2800" dirty="0" smtClean="0">
                <a:latin typeface="+mj-ea"/>
                <a:ea typeface="+mj-ea"/>
              </a:rPr>
              <a:t>모델링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3101" y="1095501"/>
            <a:ext cx="3655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+mj-ea"/>
                <a:ea typeface="+mj-ea"/>
              </a:rPr>
              <a:t>다른 분류 모델 분석</a:t>
            </a:r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39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61735" y="2444843"/>
            <a:ext cx="11025286" cy="279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회귀모델보단 </a:t>
            </a:r>
            <a:r>
              <a:rPr lang="ko-KR" altLang="en-US" sz="2400" dirty="0" err="1" smtClean="0"/>
              <a:t>분류모델을</a:t>
            </a:r>
            <a:r>
              <a:rPr lang="ko-KR" altLang="en-US" sz="2400" dirty="0" smtClean="0"/>
              <a:t> 적용하는 것이 유의미한 점수를 받을 수 있었음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 smtClean="0"/>
              <a:t>랜덤포레스트와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결정트리를</a:t>
            </a:r>
            <a:r>
              <a:rPr lang="ko-KR" altLang="en-US" sz="2400" dirty="0" smtClean="0"/>
              <a:t> 통해서 수면 장애에 영향을 끼치는 요인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가지 중에 더 큰 영향을 주는 것으로 보이는 요인은 </a:t>
            </a:r>
            <a:r>
              <a:rPr lang="en-US" altLang="ko-KR" sz="2400" dirty="0"/>
              <a:t>BMI, Blood Pressure 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이 두가지 특성이 공통적으로 높게 나왔고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나머지 특성들은 비슷한 비율로 나타남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560830" y="426471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j-ea"/>
                <a:ea typeface="+mj-ea"/>
              </a:rPr>
              <a:t>데이터 분석 </a:t>
            </a:r>
            <a:r>
              <a:rPr lang="en-US" altLang="ko-KR" sz="2800" dirty="0" smtClean="0">
                <a:latin typeface="+mj-ea"/>
                <a:ea typeface="+mj-ea"/>
              </a:rPr>
              <a:t>&amp; </a:t>
            </a:r>
            <a:r>
              <a:rPr lang="ko-KR" altLang="en-US" sz="2800" dirty="0" smtClean="0">
                <a:latin typeface="+mj-ea"/>
                <a:ea typeface="+mj-ea"/>
              </a:rPr>
              <a:t>모델링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3101" y="1095501"/>
            <a:ext cx="3215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+mj-ea"/>
                <a:ea typeface="+mj-ea"/>
              </a:rPr>
              <a:t>데이터 분석 결론</a:t>
            </a:r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16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42128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5180938" y="2933428"/>
            <a:ext cx="2450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Q&amp;A</a:t>
            </a:r>
            <a:endParaRPr lang="ko-KR" altLang="en-US" sz="66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3912256"/>
            <a:ext cx="5374105" cy="1443792"/>
            <a:chOff x="6817895" y="3350782"/>
            <a:chExt cx="5374105" cy="14437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2704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spc="300" dirty="0" smtClean="0">
                  <a:solidFill>
                    <a:schemeClr val="bg1"/>
                  </a:solidFill>
                  <a:latin typeface="+mn-ea"/>
                </a:rPr>
                <a:t>감사합니다</a:t>
              </a:r>
              <a:endParaRPr lang="ko-KR" altLang="en-US" sz="4800" b="1" spc="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667271" y="638129"/>
            <a:ext cx="10857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수면 장애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(Sleep Disorder)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영향을 끼치는 요인에 대한 분석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50"/>
          <a:stretch/>
        </p:blipFill>
        <p:spPr>
          <a:xfrm>
            <a:off x="4339562" y="2063249"/>
            <a:ext cx="3669632" cy="31760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560" y="214432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 w="3175"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성별</a:t>
            </a:r>
            <a:endParaRPr lang="ko-KR" altLang="en-US" sz="2400" dirty="0">
              <a:ln w="3175"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3395" y="3399304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 w="3175"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나이</a:t>
            </a:r>
            <a:endParaRPr lang="ko-KR" altLang="en-US" sz="2400" dirty="0">
              <a:ln w="3175"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4834" y="2908764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 w="3175"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수면시간</a:t>
            </a:r>
            <a:endParaRPr lang="ko-KR" altLang="en-US" sz="2400" dirty="0">
              <a:ln w="3175"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9562" y="5643948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 w="3175"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스트레스 수준</a:t>
            </a:r>
            <a:endParaRPr lang="ko-KR" altLang="en-US" sz="2400" dirty="0">
              <a:ln w="3175"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4883" y="4501709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 w="3175"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신체활동 수준</a:t>
            </a:r>
            <a:endParaRPr lang="ko-KR" altLang="en-US" sz="2400" dirty="0">
              <a:ln w="3175"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077" y="1548268"/>
            <a:ext cx="2665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 w="3175"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수면의 질</a:t>
            </a:r>
            <a:r>
              <a:rPr lang="en-US" altLang="ko-KR" sz="2400" dirty="0" smtClean="0">
                <a:ln w="3175"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(Quality)</a:t>
            </a:r>
            <a:endParaRPr lang="ko-KR" altLang="en-US" sz="2400" dirty="0">
              <a:ln w="3175"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3922" y="205466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n w="3175"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체질량</a:t>
            </a:r>
            <a:r>
              <a:rPr lang="ko-KR" altLang="en-US" sz="2400" dirty="0" smtClean="0">
                <a:ln w="3175"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지수</a:t>
            </a:r>
            <a:r>
              <a:rPr lang="en-US" altLang="ko-KR" sz="2400" dirty="0" smtClean="0">
                <a:ln w="3175"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(BMI)</a:t>
            </a:r>
            <a:endParaRPr lang="ko-KR" altLang="en-US" sz="2400" dirty="0">
              <a:ln w="3175"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4839" y="4905195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 w="3175"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걸음 수</a:t>
            </a:r>
            <a:endParaRPr lang="ko-KR" altLang="en-US" sz="2400" dirty="0">
              <a:ln w="3175"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66519" y="3839792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n w="3175"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심박수</a:t>
            </a:r>
            <a:endParaRPr lang="ko-KR" altLang="en-US" sz="2400" dirty="0">
              <a:ln w="3175"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03393" y="3159164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 w="3175"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혈압</a:t>
            </a:r>
            <a:endParaRPr lang="ko-KR" altLang="en-US" sz="2400" dirty="0">
              <a:ln w="3175"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658744" y="726315"/>
            <a:ext cx="8874513" cy="5445477"/>
            <a:chOff x="1685238" y="726315"/>
            <a:chExt cx="8874513" cy="544547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5238" y="1920759"/>
              <a:ext cx="8874513" cy="425103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51639B-29EB-6E9D-733B-6F917838F571}"/>
                </a:ext>
              </a:extLst>
            </p:cNvPr>
            <p:cNvSpPr txBox="1"/>
            <p:nvPr/>
          </p:nvSpPr>
          <p:spPr>
            <a:xfrm>
              <a:off x="1755754" y="726315"/>
              <a:ext cx="8733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시각화 </a:t>
              </a:r>
              <a:r>
                <a:rPr lang="en-US" altLang="ko-KR" sz="32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</a:t>
              </a:r>
              <a:r>
                <a:rPr lang="ko-KR" altLang="en-US" sz="32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히스토그램을 통해 </a:t>
              </a:r>
              <a:r>
                <a:rPr lang="ko-KR" altLang="en-US" sz="3200" dirty="0" err="1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데이터량</a:t>
              </a:r>
              <a:r>
                <a:rPr lang="ko-KR" altLang="en-US" sz="32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확인</a:t>
              </a:r>
              <a:endPara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0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290074"/>
            <a:ext cx="8783276" cy="627785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4624754" y="975946"/>
            <a:ext cx="773723" cy="58908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943600" y="1450731"/>
            <a:ext cx="773723" cy="589084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152303" y="831908"/>
            <a:ext cx="20441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강한 양의 상관관계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96785" y="1870480"/>
            <a:ext cx="20441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강한 음의 상관관계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9622" y="1121018"/>
            <a:ext cx="1072661" cy="2989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73285" y="1595803"/>
            <a:ext cx="1160584" cy="29893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5400000">
            <a:off x="4422541" y="5439767"/>
            <a:ext cx="1160584" cy="2989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>
            <a:off x="5869705" y="5313616"/>
            <a:ext cx="908281" cy="29893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4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560830" y="433333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j-ea"/>
                <a:ea typeface="+mj-ea"/>
              </a:rPr>
              <a:t>데이터 전처리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44" y="3134560"/>
            <a:ext cx="9171665" cy="291250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17783" y="1132750"/>
            <a:ext cx="10713189" cy="1689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 smtClean="0">
                <a:latin typeface="+mn-ea"/>
              </a:rPr>
              <a:t>data.info()</a:t>
            </a:r>
            <a:r>
              <a:rPr lang="ko-KR" altLang="en-US" sz="2400" dirty="0" smtClean="0">
                <a:latin typeface="+mn-ea"/>
              </a:rPr>
              <a:t>로 자료 타입을 확인</a:t>
            </a:r>
            <a:r>
              <a:rPr lang="en-US" altLang="ko-KR" sz="2400" dirty="0">
                <a:latin typeface="+mn-ea"/>
              </a:rPr>
              <a:t/>
            </a:r>
            <a:br>
              <a:rPr lang="en-US" altLang="ko-KR" sz="2400" dirty="0">
                <a:latin typeface="+mn-ea"/>
              </a:rPr>
            </a:br>
            <a:r>
              <a:rPr lang="ko-KR" altLang="en-US" sz="2400" dirty="0" err="1" smtClean="0">
                <a:latin typeface="+mn-ea"/>
              </a:rPr>
              <a:t>원핫인코딩을</a:t>
            </a:r>
            <a:r>
              <a:rPr lang="ko-KR" altLang="en-US" sz="2400" dirty="0" smtClean="0">
                <a:latin typeface="+mn-ea"/>
              </a:rPr>
              <a:t> 통해 수치화 되어있지 않는 자료들을 </a:t>
            </a:r>
            <a:r>
              <a:rPr lang="en-US" altLang="ko-KR" sz="2400" dirty="0" smtClean="0">
                <a:latin typeface="+mn-ea"/>
              </a:rPr>
              <a:t>0 </a:t>
            </a:r>
            <a:r>
              <a:rPr lang="ko-KR" altLang="en-US" sz="2400" dirty="0" smtClean="0">
                <a:latin typeface="+mn-ea"/>
              </a:rPr>
              <a:t>또는 </a:t>
            </a:r>
            <a:r>
              <a:rPr lang="en-US" altLang="ko-KR" sz="2400" dirty="0" smtClean="0">
                <a:latin typeface="+mn-ea"/>
              </a:rPr>
              <a:t>1</a:t>
            </a:r>
            <a:r>
              <a:rPr lang="ko-KR" altLang="en-US" sz="2400" dirty="0" smtClean="0">
                <a:latin typeface="+mn-ea"/>
              </a:rPr>
              <a:t>로 표기되도록 변환</a:t>
            </a:r>
            <a:r>
              <a:rPr lang="en-US" altLang="ko-KR" sz="2400" dirty="0" smtClean="0">
                <a:latin typeface="+mn-ea"/>
              </a:rPr>
              <a:t/>
            </a:r>
            <a:br>
              <a:rPr lang="en-US" altLang="ko-KR" sz="2400" dirty="0" smtClean="0">
                <a:latin typeface="+mn-ea"/>
              </a:rPr>
            </a:br>
            <a:r>
              <a:rPr lang="ko-KR" altLang="en-US" sz="2400" dirty="0" smtClean="0">
                <a:latin typeface="+mn-ea"/>
              </a:rPr>
              <a:t>기존 데이터 열 삭제</a:t>
            </a:r>
            <a:endParaRPr lang="en-US" altLang="ko-KR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46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73" y="2032391"/>
            <a:ext cx="8154609" cy="14086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073" y="3454185"/>
            <a:ext cx="2054505" cy="30698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068" y="3457076"/>
            <a:ext cx="2044614" cy="30669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414908" y="767381"/>
            <a:ext cx="11553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</a:rPr>
              <a:t>2. Blood Pressure </a:t>
            </a:r>
            <a:r>
              <a:rPr lang="ko-KR" altLang="en-US" sz="2400" dirty="0" smtClean="0">
                <a:latin typeface="+mn-ea"/>
              </a:rPr>
              <a:t>열 에서 </a:t>
            </a:r>
            <a:r>
              <a:rPr lang="ko-KR" altLang="en-US" sz="2400" dirty="0" err="1">
                <a:latin typeface="+mn-ea"/>
              </a:rPr>
              <a:t>수축기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슬래시 기준 </a:t>
            </a:r>
            <a:r>
              <a:rPr lang="en-US" altLang="ko-KR" sz="2400" dirty="0">
                <a:latin typeface="+mn-ea"/>
              </a:rPr>
              <a:t>0</a:t>
            </a:r>
            <a:r>
              <a:rPr lang="ko-KR" altLang="en-US" sz="2400" dirty="0">
                <a:latin typeface="+mn-ea"/>
              </a:rPr>
              <a:t>번째 열</a:t>
            </a:r>
            <a:r>
              <a:rPr lang="en-US" altLang="ko-KR" sz="2400" dirty="0" smtClean="0">
                <a:latin typeface="+mn-ea"/>
              </a:rPr>
              <a:t>)</a:t>
            </a:r>
            <a:r>
              <a:rPr lang="ko-KR" altLang="en-US" sz="2400" dirty="0" smtClean="0">
                <a:latin typeface="+mn-ea"/>
              </a:rPr>
              <a:t>자료만 </a:t>
            </a:r>
            <a:r>
              <a:rPr lang="ko-KR" altLang="en-US" sz="2400" dirty="0">
                <a:latin typeface="+mn-ea"/>
              </a:rPr>
              <a:t>남도록 </a:t>
            </a:r>
            <a:r>
              <a:rPr lang="ko-KR" altLang="en-US" sz="2400" dirty="0" smtClean="0">
                <a:latin typeface="+mn-ea"/>
              </a:rPr>
              <a:t>변환</a:t>
            </a:r>
            <a:r>
              <a:rPr lang="en-US" altLang="ko-KR" sz="2400" dirty="0" smtClean="0">
                <a:latin typeface="+mn-ea"/>
              </a:rPr>
              <a:t/>
            </a:r>
            <a:br>
              <a:rPr lang="en-US" altLang="ko-KR" sz="2400" dirty="0" smtClean="0">
                <a:latin typeface="+mn-ea"/>
              </a:rPr>
            </a:br>
            <a:r>
              <a:rPr lang="en-US" altLang="ko-KR" sz="2400" dirty="0" smtClean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실제 혈압에서 </a:t>
            </a:r>
            <a:r>
              <a:rPr lang="ko-KR" altLang="en-US" sz="2400" dirty="0" err="1">
                <a:latin typeface="+mn-ea"/>
              </a:rPr>
              <a:t>이완기보다</a:t>
            </a: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 err="1">
                <a:latin typeface="+mn-ea"/>
              </a:rPr>
              <a:t>수축기가</a:t>
            </a:r>
            <a:r>
              <a:rPr lang="ko-KR" altLang="en-US" sz="2400" dirty="0">
                <a:latin typeface="+mn-ea"/>
              </a:rPr>
              <a:t> 혈압 측정에 더 유효한 수치로 판단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 err="1" smtClean="0">
                <a:latin typeface="+mn-ea"/>
              </a:rPr>
              <a:t>이완기는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삭제</a:t>
            </a:r>
            <a:r>
              <a:rPr lang="en-US" altLang="ko-KR" sz="2400" dirty="0">
                <a:latin typeface="+mn-ea"/>
              </a:rPr>
              <a:t>)</a:t>
            </a:r>
            <a:endParaRPr lang="en-US" altLang="ko-KR" sz="2400" dirty="0" smtClean="0">
              <a:latin typeface="+mn-ea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260893" y="5003860"/>
            <a:ext cx="18269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9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92" y="3096503"/>
            <a:ext cx="10378326" cy="9864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16427" y="1130953"/>
            <a:ext cx="10740056" cy="113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</a:rPr>
              <a:t>3. Person ID, Occupation </a:t>
            </a:r>
            <a:r>
              <a:rPr lang="ko-KR" altLang="en-US" sz="2400" dirty="0">
                <a:latin typeface="+mn-ea"/>
              </a:rPr>
              <a:t>열은 수면 장애에 영향을 끼치는 요인이 아니라고 </a:t>
            </a:r>
            <a:r>
              <a:rPr lang="ko-KR" altLang="en-US" sz="2400" dirty="0" smtClean="0">
                <a:latin typeface="+mn-ea"/>
              </a:rPr>
              <a:t>판단</a:t>
            </a:r>
            <a:r>
              <a:rPr lang="en-US" altLang="ko-KR" sz="2400" dirty="0">
                <a:latin typeface="+mn-ea"/>
              </a:rPr>
              <a:t/>
            </a:r>
            <a:br>
              <a:rPr lang="en-US" altLang="ko-KR" sz="2400" dirty="0">
                <a:latin typeface="+mn-ea"/>
              </a:rPr>
            </a:b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  </a:t>
            </a:r>
            <a:r>
              <a:rPr lang="ko-KR" altLang="en-US" sz="2400" dirty="0" smtClean="0">
                <a:latin typeface="+mn-ea"/>
              </a:rPr>
              <a:t>데이터 </a:t>
            </a:r>
            <a:r>
              <a:rPr lang="ko-KR" altLang="en-US" sz="2400" dirty="0">
                <a:latin typeface="+mn-ea"/>
              </a:rPr>
              <a:t>셋에서 제거</a:t>
            </a:r>
            <a:endParaRPr lang="en-US" altLang="ko-KR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09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1362640" y="778870"/>
            <a:ext cx="9466720" cy="5521554"/>
            <a:chOff x="718524" y="778870"/>
            <a:chExt cx="9466720" cy="5521554"/>
          </a:xfrm>
        </p:grpSpPr>
        <p:sp>
          <p:nvSpPr>
            <p:cNvPr id="18" name="TextBox 17"/>
            <p:cNvSpPr txBox="1"/>
            <p:nvPr/>
          </p:nvSpPr>
          <p:spPr>
            <a:xfrm>
              <a:off x="749554" y="778870"/>
              <a:ext cx="7532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+mn-ea"/>
                </a:rPr>
                <a:t>4. </a:t>
              </a:r>
              <a:r>
                <a:rPr lang="ko-KR" altLang="en-US" sz="2400" dirty="0" smtClean="0">
                  <a:latin typeface="+mn-ea"/>
                </a:rPr>
                <a:t>전체 데이터에서 학습데이터와 테스트데이터로 나누기</a:t>
              </a:r>
              <a:endParaRPr lang="en-US" altLang="ko-KR" sz="2400" dirty="0" smtClean="0">
                <a:latin typeface="+mn-ea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554" y="1441581"/>
              <a:ext cx="9404660" cy="157208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350" y="3214707"/>
              <a:ext cx="9447069" cy="98651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524" y="4429984"/>
              <a:ext cx="9466720" cy="1870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81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430</Words>
  <Application>Microsoft Office PowerPoint</Application>
  <PresentationFormat>와이드스크린</PresentationFormat>
  <Paragraphs>89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나눔고딕</vt:lpstr>
      <vt:lpstr>나눔고딕 ExtraBold</vt:lpstr>
      <vt:lpstr>나눔스퀘어라운드 ExtraBold</vt:lpstr>
      <vt:lpstr>나눔스퀘어라운드 Regular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youngin</cp:lastModifiedBy>
  <cp:revision>81</cp:revision>
  <dcterms:created xsi:type="dcterms:W3CDTF">2022-08-03T01:14:38Z</dcterms:created>
  <dcterms:modified xsi:type="dcterms:W3CDTF">2023-07-30T12:08:26Z</dcterms:modified>
</cp:coreProperties>
</file>