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Libre Baskerville" panose="02000000000000000000" pitchFamily="2" charset="0"/>
      <p:regular r:id="rId9"/>
    </p:embeddedFont>
    <p:embeddedFont>
      <p:font typeface="Libre Baskerville Bold" panose="020B0604020202020204" charset="0"/>
      <p:regular r:id="rId10"/>
    </p:embeddedFont>
    <p:embeddedFont>
      <p:font typeface="Yeseva One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3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21-Feb-25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21-Feb-25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TextBox 6"/>
          <p:cNvSpPr txBox="1"/>
          <p:nvPr/>
        </p:nvSpPr>
        <p:spPr>
          <a:xfrm>
            <a:off x="4050996" y="2885002"/>
            <a:ext cx="10186008" cy="2823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7"/>
              </a:lnSpc>
            </a:pPr>
            <a:r>
              <a:rPr lang="en-US" sz="7287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Phần mềm Mã hóa &amp; Giải mã File</a:t>
            </a:r>
          </a:p>
          <a:p>
            <a:pPr algn="ctr">
              <a:lnSpc>
                <a:spcPts val="7287"/>
              </a:lnSpc>
            </a:pPr>
            <a:endParaRPr lang="en-US" sz="7287">
              <a:solidFill>
                <a:srgbClr val="000000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283182" y="6846002"/>
            <a:ext cx="11721636" cy="1106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42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Trình bày: Phạm Quang Minh</a:t>
            </a:r>
          </a:p>
          <a:p>
            <a:pPr algn="ctr">
              <a:lnSpc>
                <a:spcPts val="4200"/>
              </a:lnSpc>
            </a:pPr>
            <a:endParaRPr lang="en-US" sz="4200">
              <a:solidFill>
                <a:srgbClr val="000000"/>
              </a:solidFill>
              <a:latin typeface="Yeseva One"/>
              <a:ea typeface="Yeseva One"/>
              <a:cs typeface="Yeseva One"/>
              <a:sym typeface="Yeseva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68750" y="1422400"/>
            <a:ext cx="8496705" cy="2360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Mục tiêu của phần mềm</a:t>
            </a:r>
          </a:p>
        </p:txBody>
      </p:sp>
      <p:sp>
        <p:nvSpPr>
          <p:cNvPr id="3" name="Freeform 3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" name="Freeform 4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5" name="Freeform 5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Freeform 6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7" name="TextBox 7"/>
          <p:cNvSpPr txBox="1"/>
          <p:nvPr/>
        </p:nvSpPr>
        <p:spPr>
          <a:xfrm>
            <a:off x="2827646" y="4281478"/>
            <a:ext cx="12663963" cy="2057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1"/>
              </a:lnSpc>
            </a:pPr>
            <a:r>
              <a:rPr lang="en-US" sz="3241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Mục</a:t>
            </a:r>
            <a:r>
              <a:rPr lang="en-US" sz="3241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3241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tiêu</a:t>
            </a:r>
            <a:r>
              <a:rPr lang="en-US" sz="3241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3241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chính</a:t>
            </a:r>
            <a:r>
              <a:rPr lang="en-US" sz="3241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</a:p>
          <a:p>
            <a:pPr marL="699770" lvl="1" indent="-349885" algn="l">
              <a:lnSpc>
                <a:spcPts val="3241"/>
              </a:lnSpc>
              <a:buFont typeface="Arial"/>
              <a:buChar char="•"/>
            </a:pPr>
            <a:r>
              <a:rPr lang="vi-VN" sz="3600" dirty="0"/>
              <a:t>Mã hóa </a:t>
            </a:r>
            <a:r>
              <a:rPr lang="vi-VN" sz="3600" dirty="0" err="1"/>
              <a:t>file</a:t>
            </a:r>
            <a:r>
              <a:rPr lang="vi-VN" sz="3600" dirty="0"/>
              <a:t> để bảo vệ dữ liệu cá nhân.</a:t>
            </a:r>
            <a:endParaRPr lang="en-US" sz="3600" dirty="0"/>
          </a:p>
          <a:p>
            <a:pPr marL="699770" lvl="1" indent="-349885" algn="l">
              <a:lnSpc>
                <a:spcPts val="3241"/>
              </a:lnSpc>
              <a:buFont typeface="Arial"/>
              <a:buChar char="•"/>
            </a:pPr>
            <a:r>
              <a:rPr lang="en-US" sz="3241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Giải</a:t>
            </a:r>
            <a:r>
              <a:rPr lang="en-US" sz="3241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3241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mã</a:t>
            </a:r>
            <a:r>
              <a:rPr lang="en-US" sz="3241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file </a:t>
            </a:r>
            <a:r>
              <a:rPr lang="en-US" sz="3241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khi</a:t>
            </a:r>
            <a:r>
              <a:rPr lang="en-US" sz="3241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3241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cần</a:t>
            </a:r>
            <a:r>
              <a:rPr lang="en-US" sz="3241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3241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truy</a:t>
            </a:r>
            <a:r>
              <a:rPr lang="en-US" sz="3241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3241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cập</a:t>
            </a:r>
            <a:r>
              <a:rPr lang="en-US" sz="3241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3241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nội</a:t>
            </a:r>
            <a:r>
              <a:rPr lang="en-US" sz="3241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dung.</a:t>
            </a:r>
          </a:p>
          <a:p>
            <a:pPr marL="699770" lvl="1" indent="-349885" algn="l">
              <a:lnSpc>
                <a:spcPts val="3241"/>
              </a:lnSpc>
              <a:buFont typeface="Arial"/>
              <a:buChar char="•"/>
            </a:pPr>
            <a:r>
              <a:rPr lang="en-US" sz="3241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Cung </a:t>
            </a:r>
            <a:r>
              <a:rPr lang="en-US" sz="3241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cấp</a:t>
            </a:r>
            <a:r>
              <a:rPr lang="en-US" sz="3241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3241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cách</a:t>
            </a:r>
            <a:r>
              <a:rPr lang="en-US" sz="3241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3241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sử</a:t>
            </a:r>
            <a:r>
              <a:rPr lang="en-US" sz="3241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3241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dụng</a:t>
            </a:r>
            <a:r>
              <a:rPr lang="en-US" sz="3241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3241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đơn</a:t>
            </a:r>
            <a:r>
              <a:rPr lang="en-US" sz="3241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3241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giản</a:t>
            </a:r>
            <a:r>
              <a:rPr lang="en-US" sz="3241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</a:t>
            </a:r>
            <a:r>
              <a:rPr lang="en-US" sz="3241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tích</a:t>
            </a:r>
            <a:r>
              <a:rPr lang="en-US" sz="3241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3241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hợp</a:t>
            </a:r>
            <a:r>
              <a:rPr lang="en-US" sz="3241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3241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vào</a:t>
            </a:r>
            <a:r>
              <a:rPr lang="en-US" sz="3241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Windows Explorer.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827646" y="6451758"/>
            <a:ext cx="12663963" cy="1671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1"/>
              </a:lnSpc>
            </a:pPr>
            <a:r>
              <a:rPr lang="en-US" sz="324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Lợi ích:</a:t>
            </a:r>
          </a:p>
          <a:p>
            <a:pPr marL="699770" lvl="1" indent="-349885" algn="l">
              <a:lnSpc>
                <a:spcPts val="3241"/>
              </a:lnSpc>
              <a:buFont typeface="Arial"/>
              <a:buChar char="•"/>
            </a:pPr>
            <a:r>
              <a:rPr lang="en-US" sz="324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Tránh lộ thông tin quan trọng.</a:t>
            </a:r>
          </a:p>
          <a:p>
            <a:pPr marL="699770" lvl="1" indent="-349885" algn="l">
              <a:lnSpc>
                <a:spcPts val="3241"/>
              </a:lnSpc>
              <a:buFont typeface="Arial"/>
              <a:buChar char="•"/>
            </a:pPr>
            <a:r>
              <a:rPr lang="en-US" sz="324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Bảo vệ file ngay cả khi bị đánh cắp.</a:t>
            </a:r>
          </a:p>
          <a:p>
            <a:pPr marL="699770" lvl="1" indent="-349885" algn="l">
              <a:lnSpc>
                <a:spcPts val="3241"/>
              </a:lnSpc>
              <a:buFont typeface="Arial"/>
              <a:buChar char="•"/>
            </a:pPr>
            <a:r>
              <a:rPr lang="en-US" sz="324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Dễ dàng sử dụng ngay cả với người không chuyên.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12789" y="957531"/>
            <a:ext cx="10662421" cy="1942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61"/>
              </a:lnSpc>
            </a:pPr>
            <a:r>
              <a:rPr lang="en-US" sz="7461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Cách sử dụng phần mềm</a:t>
            </a:r>
          </a:p>
        </p:txBody>
      </p:sp>
      <p:sp>
        <p:nvSpPr>
          <p:cNvPr id="3" name="Freeform 3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" name="Freeform 4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5" name="Freeform 5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Freeform 6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7" name="TextBox 7"/>
          <p:cNvSpPr txBox="1"/>
          <p:nvPr/>
        </p:nvSpPr>
        <p:spPr>
          <a:xfrm>
            <a:off x="1979188" y="4134381"/>
            <a:ext cx="5451858" cy="5580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63"/>
              </a:lnSpc>
            </a:pPr>
            <a:r>
              <a:rPr lang="en-US" sz="4263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01. Mã hóa file: </a:t>
            </a:r>
          </a:p>
          <a:p>
            <a:pPr marL="789040" lvl="1" indent="-394520" algn="l">
              <a:lnSpc>
                <a:spcPts val="3654"/>
              </a:lnSpc>
              <a:buFont typeface="Arial"/>
              <a:buChar char="•"/>
            </a:pPr>
            <a:r>
              <a:rPr lang="en-US" sz="3654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Click chuột phải vào file cần mã hóa.</a:t>
            </a:r>
          </a:p>
          <a:p>
            <a:pPr marL="789040" lvl="1" indent="-394520" algn="l">
              <a:lnSpc>
                <a:spcPts val="3654"/>
              </a:lnSpc>
              <a:buFont typeface="Arial"/>
              <a:buChar char="•"/>
            </a:pPr>
            <a:r>
              <a:rPr lang="en-US" sz="3654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Chọn Encrypt File từ menu chuột phải.</a:t>
            </a:r>
          </a:p>
          <a:p>
            <a:pPr marL="789040" lvl="1" indent="-394520" algn="l">
              <a:lnSpc>
                <a:spcPts val="3654"/>
              </a:lnSpc>
              <a:buFont typeface="Arial"/>
              <a:buChar char="•"/>
            </a:pPr>
            <a:r>
              <a:rPr lang="en-US" sz="3654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Nhập mật khẩu và nhấn OK.</a:t>
            </a:r>
          </a:p>
          <a:p>
            <a:pPr marL="789040" lvl="1" indent="-394520" algn="l">
              <a:lnSpc>
                <a:spcPts val="3654"/>
              </a:lnSpc>
              <a:buFont typeface="Arial"/>
              <a:buChar char="•"/>
            </a:pPr>
            <a:r>
              <a:rPr lang="en-US" sz="3654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File mã hóa sẽ được tạo với đuôi .enc.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659807" y="4124856"/>
            <a:ext cx="7985932" cy="5521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0"/>
              </a:lnSpc>
            </a:pPr>
            <a:r>
              <a:rPr lang="en-US" sz="4330" dirty="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02. </a:t>
            </a:r>
            <a:r>
              <a:rPr lang="vi-VN" sz="4330" dirty="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Giải mã</a:t>
            </a:r>
            <a:r>
              <a:rPr lang="en-US" sz="4330" dirty="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 file: </a:t>
            </a:r>
          </a:p>
          <a:p>
            <a:pPr marL="934977" lvl="1" indent="-467489" algn="l">
              <a:lnSpc>
                <a:spcPts val="4330"/>
              </a:lnSpc>
              <a:buFont typeface="Arial"/>
              <a:buChar char="•"/>
            </a:pPr>
            <a:r>
              <a:rPr lang="en-US" sz="433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Click </a:t>
            </a:r>
            <a:r>
              <a:rPr lang="en-US" sz="433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chuột</a:t>
            </a:r>
            <a:r>
              <a:rPr lang="en-US" sz="433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433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phải</a:t>
            </a:r>
            <a:r>
              <a:rPr lang="en-US" sz="433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433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vào</a:t>
            </a:r>
            <a:r>
              <a:rPr lang="en-US" sz="433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file .enc.</a:t>
            </a:r>
          </a:p>
          <a:p>
            <a:pPr marL="934977" lvl="1" indent="-467489" algn="l">
              <a:lnSpc>
                <a:spcPts val="4330"/>
              </a:lnSpc>
              <a:buFont typeface="Arial"/>
              <a:buChar char="•"/>
            </a:pPr>
            <a:r>
              <a:rPr lang="en-US" sz="433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Chọn</a:t>
            </a:r>
            <a:r>
              <a:rPr lang="en-US" sz="433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Decrypt File </a:t>
            </a:r>
            <a:r>
              <a:rPr lang="en-US" sz="433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từ</a:t>
            </a:r>
            <a:r>
              <a:rPr lang="en-US" sz="433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menu </a:t>
            </a:r>
            <a:r>
              <a:rPr lang="en-US" sz="433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chuột</a:t>
            </a:r>
            <a:r>
              <a:rPr lang="en-US" sz="433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433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phải</a:t>
            </a:r>
            <a:r>
              <a:rPr lang="en-US" sz="433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</a:p>
          <a:p>
            <a:pPr marL="934977" lvl="1" indent="-467489" algn="l">
              <a:lnSpc>
                <a:spcPts val="4330"/>
              </a:lnSpc>
              <a:buFont typeface="Arial"/>
              <a:buChar char="•"/>
            </a:pPr>
            <a:r>
              <a:rPr lang="en-US" sz="433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Nhập</a:t>
            </a:r>
            <a:r>
              <a:rPr lang="en-US" sz="433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433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mật</a:t>
            </a:r>
            <a:r>
              <a:rPr lang="en-US" sz="433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433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khẩu</a:t>
            </a:r>
            <a:r>
              <a:rPr lang="en-US" sz="433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433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đã</a:t>
            </a:r>
            <a:r>
              <a:rPr lang="en-US" sz="433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433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dùng</a:t>
            </a:r>
            <a:r>
              <a:rPr lang="en-US" sz="433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433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khi</a:t>
            </a:r>
            <a:r>
              <a:rPr lang="en-US" sz="433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433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mã</a:t>
            </a:r>
            <a:r>
              <a:rPr lang="en-US" sz="433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433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hóa</a:t>
            </a:r>
            <a:r>
              <a:rPr lang="en-US" sz="433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</a:p>
          <a:p>
            <a:pPr marL="934977" lvl="1" indent="-467489" algn="l">
              <a:lnSpc>
                <a:spcPts val="4330"/>
              </a:lnSpc>
              <a:buFont typeface="Arial"/>
              <a:buChar char="•"/>
            </a:pPr>
            <a:r>
              <a:rPr lang="en-US" sz="433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File </a:t>
            </a:r>
            <a:r>
              <a:rPr lang="en-US" sz="433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gốc</a:t>
            </a:r>
            <a:r>
              <a:rPr lang="en-US" sz="433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433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sẽ</a:t>
            </a:r>
            <a:r>
              <a:rPr lang="en-US" sz="433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433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được</a:t>
            </a:r>
            <a:r>
              <a:rPr lang="en-US" sz="433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433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khôi</a:t>
            </a:r>
            <a:r>
              <a:rPr lang="en-US" sz="433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433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phục</a:t>
            </a:r>
            <a:r>
              <a:rPr lang="en-US" sz="433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433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tại</a:t>
            </a:r>
            <a:r>
              <a:rPr lang="en-US" sz="433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433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thư</a:t>
            </a:r>
            <a:r>
              <a:rPr lang="en-US" sz="433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4330" dirty="0" err="1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mục</a:t>
            </a:r>
            <a:r>
              <a:rPr lang="en-US" sz="4330" dirty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D:\Decrypted.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5" name="TextBox 5"/>
          <p:cNvSpPr txBox="1"/>
          <p:nvPr/>
        </p:nvSpPr>
        <p:spPr>
          <a:xfrm>
            <a:off x="1028700" y="4667250"/>
            <a:ext cx="6233514" cy="5734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 b="1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Tóm tắt quy trình:</a:t>
            </a:r>
          </a:p>
          <a:p>
            <a:pPr marL="647700" lvl="1" indent="-323850" algn="l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Nhập mật khẩu</a:t>
            </a:r>
          </a:p>
          <a:p>
            <a:pPr marL="647700" lvl="1" indent="-323850" algn="l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Sinh khóa AES-256: Mật khẩu được chuyển thành khóa mã hóa.</a:t>
            </a:r>
          </a:p>
          <a:p>
            <a:pPr marL="647700" lvl="1" indent="-323850" algn="l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Mã hóa file: Dùng khóa AES-256 để mã hóa nội dung file.</a:t>
            </a:r>
          </a:p>
          <a:p>
            <a:pPr marL="647700" lvl="1" indent="-323850" algn="l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Lưu file đã mã hóa: File gốc được thay bằng file mã hóa (.enc).</a:t>
            </a:r>
          </a:p>
          <a:p>
            <a:pPr marL="647700" lvl="1" indent="-323850" algn="l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Giải mã khi cần thiết: Chỉ cần nhập lại mật khẩu đúng để mở khóa file.</a:t>
            </a:r>
          </a:p>
          <a:p>
            <a:pPr algn="ctr">
              <a:lnSpc>
                <a:spcPts val="3000"/>
              </a:lnSpc>
            </a:pPr>
            <a:endParaRPr lang="en-US" sz="300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" name="Freeform 6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grpSp>
        <p:nvGrpSpPr>
          <p:cNvPr id="7" name="Group 7"/>
          <p:cNvGrpSpPr/>
          <p:nvPr/>
        </p:nvGrpSpPr>
        <p:grpSpPr>
          <a:xfrm>
            <a:off x="9690525" y="2628900"/>
            <a:ext cx="7568775" cy="3124200"/>
            <a:chOff x="0" y="0"/>
            <a:chExt cx="10091699" cy="4165600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8"/>
            <a:srcRect t="11837" b="11837"/>
            <a:stretch>
              <a:fillRect/>
            </a:stretch>
          </p:blipFill>
          <p:spPr>
            <a:xfrm>
              <a:off x="0" y="0"/>
              <a:ext cx="10091699" cy="4165600"/>
            </a:xfrm>
            <a:prstGeom prst="rect">
              <a:avLst/>
            </a:prstGeom>
          </p:spPr>
        </p:pic>
      </p:grpSp>
      <p:sp>
        <p:nvSpPr>
          <p:cNvPr id="9" name="TextBox 9"/>
          <p:cNvSpPr txBox="1"/>
          <p:nvPr/>
        </p:nvSpPr>
        <p:spPr>
          <a:xfrm>
            <a:off x="4271978" y="251238"/>
            <a:ext cx="10837095" cy="2161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80"/>
              </a:lnSpc>
            </a:pPr>
            <a:r>
              <a:rPr lang="en-US" sz="828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Nguyên lý hoạt động của phần mềm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2686050"/>
            <a:ext cx="8115300" cy="1924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Mật khẩu bạn nhập → Tạo khóa mã hóa</a:t>
            </a:r>
          </a:p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Dữ liệu gốc → Biến đổi thành dữ liệu mã hóa (không thể đọc được)</a:t>
            </a:r>
          </a:p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Chỉ có mật khẩu đúng mới có thể giải mã file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9690525" y="6134100"/>
            <a:ext cx="7568775" cy="3124200"/>
            <a:chOff x="0" y="0"/>
            <a:chExt cx="10091699" cy="4165600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9"/>
            <a:srcRect t="19589" b="19589"/>
            <a:stretch>
              <a:fillRect/>
            </a:stretch>
          </p:blipFill>
          <p:spPr>
            <a:xfrm>
              <a:off x="0" y="0"/>
              <a:ext cx="10091699" cy="4165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TextBox 6"/>
          <p:cNvSpPr txBox="1"/>
          <p:nvPr/>
        </p:nvSpPr>
        <p:spPr>
          <a:xfrm>
            <a:off x="4956174" y="832181"/>
            <a:ext cx="8496705" cy="2100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61"/>
              </a:lnSpc>
            </a:pPr>
            <a:r>
              <a:rPr lang="en-US" sz="8061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Giải thích thuật toán mã hóa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74563" y="5242217"/>
            <a:ext cx="4963220" cy="3829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Một trong những thuật toán mã hóa an toàn nhất hiện nay.</a:t>
            </a:r>
          </a:p>
          <a:p>
            <a:pPr marL="647700" lvl="1" indent="-323850" algn="l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Chia dữ liệu thành khối 128-bit, thực hiện nhiều vòng biến đổi.</a:t>
            </a:r>
          </a:p>
          <a:p>
            <a:pPr marL="647700" lvl="1" indent="-323850" algn="l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Độ dài khóa 256-bit → Rất khó bị bẻ khóa bằng brute-force.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071390" y="5200650"/>
            <a:ext cx="4852055" cy="344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Mật khẩu do người dùng nhập không đủ mạnh để làm khóa trực tiếp.</a:t>
            </a:r>
          </a:p>
          <a:p>
            <a:pPr marL="647700" lvl="1" indent="-323850" algn="l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SHA-256 giúp chuyển mật khẩu thành chuỗi 256-bit cố định → Làm khóa AES.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474563" y="3888029"/>
            <a:ext cx="6644939" cy="790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AES-256 (Advanced Encryption Standard - 256 bit):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872162" y="3888029"/>
            <a:ext cx="5039519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SHA-256 để tạo khóa AES: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3" name="Freeform 3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" name="Freeform 4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5" name="Freeform 5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TextBox 6"/>
          <p:cNvSpPr txBox="1"/>
          <p:nvPr/>
        </p:nvSpPr>
        <p:spPr>
          <a:xfrm>
            <a:off x="1377426" y="1204947"/>
            <a:ext cx="15656956" cy="1081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61"/>
              </a:lnSpc>
            </a:pPr>
            <a:r>
              <a:rPr lang="en-US" sz="8061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Tại sao AES-256 lại bảo mật?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148277" y="3984793"/>
            <a:ext cx="9343874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Số lượng khóa có thể có: 2¹²⁸ đến 2²⁵⁶ khả năng khác nhau.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58469" y="4140368"/>
            <a:ext cx="5389807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 AES-256 bảo mật vì: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148277" y="5200650"/>
            <a:ext cx="7990301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Dữ liệu được mã hóa thành dạng không thể đọc được.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148277" y="6419850"/>
            <a:ext cx="7990301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Không thể giải mã mà không có khóa chính xác.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58469" y="8350250"/>
            <a:ext cx="16312790" cy="90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Tấn công brute-force không khả thi: Nếu thử từng khóa một với tốc độ 1 tỷ khóa/giây → Mất hàng tỷ năm để phá AES-256.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83182" y="3632200"/>
            <a:ext cx="11721636" cy="325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Thank</a:t>
            </a:r>
          </a:p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You</a:t>
            </a:r>
          </a:p>
        </p:txBody>
      </p:sp>
      <p:sp>
        <p:nvSpPr>
          <p:cNvPr id="3" name="Freeform 3"/>
          <p:cNvSpPr/>
          <p:nvPr/>
        </p:nvSpPr>
        <p:spPr>
          <a:xfrm>
            <a:off x="12610204" y="-571500"/>
            <a:ext cx="6626483" cy="5715000"/>
          </a:xfrm>
          <a:custGeom>
            <a:avLst/>
            <a:gdLst/>
            <a:ahLst/>
            <a:cxnLst/>
            <a:rect l="l" t="t" r="r" b="b"/>
            <a:pathLst>
              <a:path w="6626483" h="5715000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4" name="Freeform 4"/>
          <p:cNvSpPr/>
          <p:nvPr/>
        </p:nvSpPr>
        <p:spPr>
          <a:xfrm rot="-1266137">
            <a:off x="-1277219" y="5897732"/>
            <a:ext cx="5210769" cy="6721137"/>
          </a:xfrm>
          <a:custGeom>
            <a:avLst/>
            <a:gdLst/>
            <a:ahLst/>
            <a:cxnLst/>
            <a:rect l="l" t="t" r="r" b="b"/>
            <a:pathLst>
              <a:path w="5210769" h="6721137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5" name="Freeform 5"/>
          <p:cNvSpPr/>
          <p:nvPr/>
        </p:nvSpPr>
        <p:spPr>
          <a:xfrm rot="-5569636">
            <a:off x="779619" y="-2269556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  <p:sp>
        <p:nvSpPr>
          <p:cNvPr id="6" name="Freeform 6"/>
          <p:cNvSpPr/>
          <p:nvPr/>
        </p:nvSpPr>
        <p:spPr>
          <a:xfrm rot="-3755510">
            <a:off x="14637629" y="5499669"/>
            <a:ext cx="4096053" cy="7060062"/>
          </a:xfrm>
          <a:custGeom>
            <a:avLst/>
            <a:gdLst/>
            <a:ahLst/>
            <a:cxnLst/>
            <a:rect l="l" t="t" r="r" b="b"/>
            <a:pathLst>
              <a:path w="4096053" h="7060062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468</Words>
  <Application>Microsoft Office PowerPoint</Application>
  <PresentationFormat>Tùy chỉnh</PresentationFormat>
  <Paragraphs>48</Paragraphs>
  <Slides>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3" baseType="lpstr">
      <vt:lpstr>Yeseva One</vt:lpstr>
      <vt:lpstr>Libre Baskerville</vt:lpstr>
      <vt:lpstr>Arial</vt:lpstr>
      <vt:lpstr>Libre Baskerville Bold</vt:lpstr>
      <vt:lpstr>Calibri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Bảo vệ dữ liệu an toàn với AES-256</dc:title>
  <cp:lastModifiedBy>Pham Quang Minh</cp:lastModifiedBy>
  <cp:revision>2</cp:revision>
  <dcterms:created xsi:type="dcterms:W3CDTF">2006-08-16T00:00:00Z</dcterms:created>
  <dcterms:modified xsi:type="dcterms:W3CDTF">2025-02-21T08:32:53Z</dcterms:modified>
  <dc:identifier>DAGftre27wA</dc:identifier>
</cp:coreProperties>
</file>