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8DB7DD-35A4-462C-A989-F8476A9D3471}" type="datetimeFigureOut">
              <a:rPr lang="en-US" smtClean="0"/>
              <a:pPr/>
              <a:t>10/1/2019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8DC975-A5E4-4A57-88F8-87925449888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8DC975-A5E4-4A57-88F8-87925449888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6B3270-DD2F-4405-9153-0D2B7209AF9C}" type="datetimeFigureOut">
              <a:rPr lang="en-US" smtClean="0"/>
              <a:pPr/>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F3DD0-BF5E-403C-BE98-D6C154C02F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6B3270-DD2F-4405-9153-0D2B7209AF9C}" type="datetimeFigureOut">
              <a:rPr lang="en-US" smtClean="0"/>
              <a:pPr/>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F3DD0-BF5E-403C-BE98-D6C154C02F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6B3270-DD2F-4405-9153-0D2B7209AF9C}" type="datetimeFigureOut">
              <a:rPr lang="en-US" smtClean="0"/>
              <a:pPr/>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F3DD0-BF5E-403C-BE98-D6C154C02F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6B3270-DD2F-4405-9153-0D2B7209AF9C}" type="datetimeFigureOut">
              <a:rPr lang="en-US" smtClean="0"/>
              <a:pPr/>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F3DD0-BF5E-403C-BE98-D6C154C02F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6B3270-DD2F-4405-9153-0D2B7209AF9C}" type="datetimeFigureOut">
              <a:rPr lang="en-US" smtClean="0"/>
              <a:pPr/>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9F3DD0-BF5E-403C-BE98-D6C154C02F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6B3270-DD2F-4405-9153-0D2B7209AF9C}" type="datetimeFigureOut">
              <a:rPr lang="en-US" smtClean="0"/>
              <a:pPr/>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F3DD0-BF5E-403C-BE98-D6C154C02F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6B3270-DD2F-4405-9153-0D2B7209AF9C}" type="datetimeFigureOut">
              <a:rPr lang="en-US" smtClean="0"/>
              <a:pPr/>
              <a:t>10/1/2019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9F3DD0-BF5E-403C-BE98-D6C154C02F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6B3270-DD2F-4405-9153-0D2B7209AF9C}" type="datetimeFigureOut">
              <a:rPr lang="en-US" smtClean="0"/>
              <a:pPr/>
              <a:t>10/1/2019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9F3DD0-BF5E-403C-BE98-D6C154C02F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6B3270-DD2F-4405-9153-0D2B7209AF9C}" type="datetimeFigureOut">
              <a:rPr lang="en-US" smtClean="0"/>
              <a:pPr/>
              <a:t>10/1/2019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9F3DD0-BF5E-403C-BE98-D6C154C02F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6B3270-DD2F-4405-9153-0D2B7209AF9C}" type="datetimeFigureOut">
              <a:rPr lang="en-US" smtClean="0"/>
              <a:pPr/>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F3DD0-BF5E-403C-BE98-D6C154C02F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6B3270-DD2F-4405-9153-0D2B7209AF9C}" type="datetimeFigureOut">
              <a:rPr lang="en-US" smtClean="0"/>
              <a:pPr/>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9F3DD0-BF5E-403C-BE98-D6C154C02F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6B3270-DD2F-4405-9153-0D2B7209AF9C}" type="datetimeFigureOut">
              <a:rPr lang="en-US" smtClean="0"/>
              <a:pPr/>
              <a:t>10/1/2019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9F3DD0-BF5E-403C-BE98-D6C154C02F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wegot.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precise3dm.co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kankyo.global/"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farmagain.in/"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aindralabs.co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WEGOT UTILITY SOLUTIONS PVT LTD</a:t>
            </a:r>
            <a:endParaRPr lang="en-US" dirty="0"/>
          </a:p>
        </p:txBody>
      </p:sp>
      <p:sp>
        <p:nvSpPr>
          <p:cNvPr id="3" name="Subtitle 2"/>
          <p:cNvSpPr>
            <a:spLocks noGrp="1"/>
          </p:cNvSpPr>
          <p:nvPr>
            <p:ph type="subTitle" idx="1"/>
          </p:nvPr>
        </p:nvSpPr>
        <p:spPr/>
        <p:txBody>
          <a:bodyPr>
            <a:normAutofit fontScale="62500" lnSpcReduction="20000"/>
          </a:bodyPr>
          <a:lstStyle/>
          <a:p>
            <a:r>
              <a:rPr lang="en-US" dirty="0"/>
              <a:t>Water Management/ Irrigation/ </a:t>
            </a:r>
            <a:r>
              <a:rPr lang="en-US" dirty="0" err="1"/>
              <a:t>Fertigation</a:t>
            </a:r>
            <a:r>
              <a:rPr lang="en-US" dirty="0"/>
              <a:t> </a:t>
            </a:r>
            <a:endParaRPr lang="en-US" dirty="0" smtClean="0"/>
          </a:p>
          <a:p>
            <a:r>
              <a:rPr lang="en-US" dirty="0" smtClean="0"/>
              <a:t>WEGOT  Launch </a:t>
            </a:r>
            <a:r>
              <a:rPr lang="en-US" dirty="0" err="1" smtClean="0"/>
              <a:t>MinTix</a:t>
            </a:r>
            <a:r>
              <a:rPr lang="en-US" dirty="0" smtClean="0"/>
              <a:t> and </a:t>
            </a:r>
            <a:r>
              <a:rPr lang="en-US" dirty="0" err="1" smtClean="0"/>
              <a:t>EriKa</a:t>
            </a:r>
            <a:r>
              <a:rPr lang="en-US" dirty="0" smtClean="0"/>
              <a:t> to help conserve and reduce our usage of electricity and gas. </a:t>
            </a:r>
            <a:r>
              <a:rPr lang="en-US" dirty="0" err="1" smtClean="0"/>
              <a:t>WEGoT</a:t>
            </a:r>
            <a:r>
              <a:rPr lang="en-US" dirty="0" smtClean="0"/>
              <a:t> is striving to provide an integrated Utility Management system with real time analytics to conserve essential utilities.</a:t>
            </a:r>
            <a:endParaRPr lang="en-US" dirty="0" smtClean="0"/>
          </a:p>
          <a:p>
            <a:r>
              <a:rPr lang="en-US" u="sng" dirty="0" smtClean="0">
                <a:hlinkClick r:id="rId3"/>
              </a:rPr>
              <a:t>http</a:t>
            </a:r>
            <a:r>
              <a:rPr lang="en-US" u="sng" dirty="0">
                <a:hlinkClick r:id="rId3"/>
              </a:rPr>
              <a:t>://www.wegot.in/</a:t>
            </a:r>
            <a:r>
              <a:rPr lang="en-US" dirty="0" smtClean="0"/>
              <a:t> </a:t>
            </a:r>
            <a:endParaRPr lang="en-US" dirty="0"/>
          </a:p>
        </p:txBody>
      </p:sp>
      <p:pic>
        <p:nvPicPr>
          <p:cNvPr id="1026" name="Picture 2" descr="C:\Users\Innovation Center\Desktop\startup catalogue\startup logo\wegot.jpg"/>
          <p:cNvPicPr>
            <a:picLocks noChangeAspect="1" noChangeArrowheads="1"/>
          </p:cNvPicPr>
          <p:nvPr/>
        </p:nvPicPr>
        <p:blipFill>
          <a:blip r:embed="rId4"/>
          <a:srcRect/>
          <a:stretch>
            <a:fillRect/>
          </a:stretch>
        </p:blipFill>
        <p:spPr bwMode="auto">
          <a:xfrm>
            <a:off x="0" y="533400"/>
            <a:ext cx="3249637" cy="8382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Precise </a:t>
            </a:r>
            <a:r>
              <a:rPr lang="en-US" dirty="0" smtClean="0"/>
              <a:t>3D</a:t>
            </a:r>
            <a:endParaRPr lang="en-US" dirty="0"/>
          </a:p>
        </p:txBody>
      </p:sp>
      <p:sp>
        <p:nvSpPr>
          <p:cNvPr id="3" name="Subtitle 2"/>
          <p:cNvSpPr>
            <a:spLocks noGrp="1"/>
          </p:cNvSpPr>
          <p:nvPr>
            <p:ph type="subTitle" idx="1"/>
          </p:nvPr>
        </p:nvSpPr>
        <p:spPr/>
        <p:txBody>
          <a:bodyPr/>
          <a:lstStyle/>
          <a:p>
            <a:r>
              <a:rPr lang="en-US" dirty="0"/>
              <a:t>3D </a:t>
            </a:r>
            <a:r>
              <a:rPr lang="en-US" dirty="0" smtClean="0"/>
              <a:t>printing</a:t>
            </a:r>
          </a:p>
          <a:p>
            <a:r>
              <a:rPr lang="en-US" u="sng" dirty="0">
                <a:hlinkClick r:id="rId2"/>
              </a:rPr>
              <a:t>http://precise3dm.com/</a:t>
            </a:r>
            <a:endParaRPr lang="en-US" dirty="0"/>
          </a:p>
        </p:txBody>
      </p:sp>
      <p:pic>
        <p:nvPicPr>
          <p:cNvPr id="24578" name="Picture 2" descr="C:\Users\Innovation Center\Desktop\startup catalogue\startup logo\3d-logo.png"/>
          <p:cNvPicPr>
            <a:picLocks noChangeAspect="1" noChangeArrowheads="1"/>
          </p:cNvPicPr>
          <p:nvPr/>
        </p:nvPicPr>
        <p:blipFill>
          <a:blip r:embed="rId3"/>
          <a:srcRect/>
          <a:stretch>
            <a:fillRect/>
          </a:stretch>
        </p:blipFill>
        <p:spPr bwMode="auto">
          <a:xfrm>
            <a:off x="838200" y="762000"/>
            <a:ext cx="2857500" cy="134302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SCADA </a:t>
            </a:r>
            <a:r>
              <a:rPr lang="en-US" dirty="0" err="1"/>
              <a:t>Geoinformatics</a:t>
            </a:r>
            <a:r>
              <a:rPr lang="en-US" dirty="0"/>
              <a:t> Pvt. Ltd</a:t>
            </a:r>
          </a:p>
        </p:txBody>
      </p:sp>
      <p:sp>
        <p:nvSpPr>
          <p:cNvPr id="3" name="Subtitle 2"/>
          <p:cNvSpPr>
            <a:spLocks noGrp="1"/>
          </p:cNvSpPr>
          <p:nvPr>
            <p:ph type="subTitle" idx="1"/>
          </p:nvPr>
        </p:nvSpPr>
        <p:spPr/>
        <p:txBody>
          <a:bodyPr>
            <a:normAutofit fontScale="62500" lnSpcReduction="20000"/>
          </a:bodyPr>
          <a:lstStyle/>
          <a:p>
            <a:r>
              <a:rPr lang="en-US" dirty="0"/>
              <a:t>Healthcare </a:t>
            </a:r>
            <a:r>
              <a:rPr lang="en-US" dirty="0" err="1" smtClean="0"/>
              <a:t>IoT</a:t>
            </a:r>
            <a:endParaRPr lang="en-US" dirty="0" smtClean="0"/>
          </a:p>
          <a:p>
            <a:r>
              <a:rPr lang="en-US" dirty="0" smtClean="0"/>
              <a:t>SCADA Geo-informatics Private Limited is a technology driven organization providing innovative and</a:t>
            </a:r>
          </a:p>
          <a:p>
            <a:r>
              <a:rPr lang="en-US" dirty="0" smtClean="0"/>
              <a:t>cost effective automation, safety, energy saving and perimeter security solutions for industrial and</a:t>
            </a:r>
          </a:p>
          <a:p>
            <a:r>
              <a:rPr lang="en-US" dirty="0" smtClean="0"/>
              <a:t>commercial customers.</a:t>
            </a:r>
            <a:endParaRPr lang="en-US" dirty="0"/>
          </a:p>
        </p:txBody>
      </p:sp>
      <p:pic>
        <p:nvPicPr>
          <p:cNvPr id="25602" name="Picture 2" descr="C:\Users\Innovation Center\Desktop\startup catalogue\startup logo\scada_logo.jpg"/>
          <p:cNvPicPr>
            <a:picLocks noChangeAspect="1" noChangeArrowheads="1"/>
          </p:cNvPicPr>
          <p:nvPr/>
        </p:nvPicPr>
        <p:blipFill>
          <a:blip r:embed="rId2"/>
          <a:srcRect/>
          <a:stretch>
            <a:fillRect/>
          </a:stretch>
        </p:blipFill>
        <p:spPr bwMode="auto">
          <a:xfrm>
            <a:off x="457200" y="685800"/>
            <a:ext cx="3314700" cy="40005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Precilabz</a:t>
            </a:r>
            <a:r>
              <a:rPr lang="en-US" dirty="0"/>
              <a:t> Techno Private Ltd</a:t>
            </a:r>
          </a:p>
        </p:txBody>
      </p:sp>
      <p:sp>
        <p:nvSpPr>
          <p:cNvPr id="3" name="Subtitle 2"/>
          <p:cNvSpPr>
            <a:spLocks noGrp="1"/>
          </p:cNvSpPr>
          <p:nvPr>
            <p:ph type="subTitle" idx="1"/>
          </p:nvPr>
        </p:nvSpPr>
        <p:spPr/>
        <p:txBody>
          <a:bodyPr>
            <a:normAutofit fontScale="47500" lnSpcReduction="20000"/>
          </a:bodyPr>
          <a:lstStyle/>
          <a:p>
            <a:r>
              <a:rPr lang="en-US" dirty="0" smtClean="0"/>
              <a:t>“Automated Gem Stone Sorting Machine.”</a:t>
            </a:r>
          </a:p>
          <a:p>
            <a:r>
              <a:rPr lang="en-US" dirty="0" smtClean="0"/>
              <a:t>Is the machine one which sorts the diamonds based on its different grades (‘4C’) and bags it.</a:t>
            </a:r>
          </a:p>
          <a:p>
            <a:r>
              <a:rPr lang="en-US" dirty="0" smtClean="0"/>
              <a:t>This will be done by vision based image processing method which connected with predefined</a:t>
            </a:r>
          </a:p>
          <a:p>
            <a:r>
              <a:rPr lang="en-US" dirty="0" err="1" smtClean="0"/>
              <a:t>programme</a:t>
            </a:r>
            <a:r>
              <a:rPr lang="en-US" dirty="0" smtClean="0"/>
              <a:t> and automation line setup consists of Camera, light, movement arrangement, PLC &amp; PC.</a:t>
            </a:r>
            <a:endParaRPr lang="en-US" dirty="0"/>
          </a:p>
        </p:txBody>
      </p:sp>
      <p:pic>
        <p:nvPicPr>
          <p:cNvPr id="26626" name="Picture 2" descr="C:\Users\Innovation Center\Desktop\startup catalogue\startup logo\precilabz-logo.png"/>
          <p:cNvPicPr>
            <a:picLocks noChangeAspect="1" noChangeArrowheads="1"/>
          </p:cNvPicPr>
          <p:nvPr/>
        </p:nvPicPr>
        <p:blipFill>
          <a:blip r:embed="rId2" cstate="print"/>
          <a:srcRect/>
          <a:stretch>
            <a:fillRect/>
          </a:stretch>
        </p:blipFill>
        <p:spPr bwMode="auto">
          <a:xfrm>
            <a:off x="762000" y="762000"/>
            <a:ext cx="2660650" cy="4381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Bigphi</a:t>
            </a:r>
            <a:r>
              <a:rPr lang="en-US" dirty="0"/>
              <a:t> Technologies</a:t>
            </a:r>
          </a:p>
        </p:txBody>
      </p:sp>
      <p:sp>
        <p:nvSpPr>
          <p:cNvPr id="3" name="Subtitle 2"/>
          <p:cNvSpPr>
            <a:spLocks noGrp="1"/>
          </p:cNvSpPr>
          <p:nvPr>
            <p:ph type="subTitle" idx="1"/>
          </p:nvPr>
        </p:nvSpPr>
        <p:spPr/>
        <p:txBody>
          <a:bodyPr>
            <a:normAutofit/>
          </a:bodyPr>
          <a:lstStyle/>
          <a:p>
            <a:r>
              <a:rPr lang="en-US" dirty="0" smtClean="0"/>
              <a:t>INTELLIGENT APPAREL</a:t>
            </a:r>
          </a:p>
          <a:p>
            <a:r>
              <a:rPr lang="en-US" dirty="0" smtClean="0"/>
              <a:t>STAIN REPELLENT ,ANTI ODOUR</a:t>
            </a:r>
          </a:p>
          <a:p>
            <a:r>
              <a:rPr lang="en-US" dirty="0" smtClean="0"/>
              <a:t>COOLING, QUICK DRY</a:t>
            </a:r>
          </a:p>
          <a:p>
            <a:endParaRPr lang="en-US" dirty="0" smtClean="0"/>
          </a:p>
          <a:p>
            <a:endParaRPr lang="en-US" dirty="0"/>
          </a:p>
        </p:txBody>
      </p:sp>
      <p:pic>
        <p:nvPicPr>
          <p:cNvPr id="27650" name="Picture 2" descr="C:\Users\Innovation Center\Desktop\startup catalogue\startup logo\BIgphi.jpg"/>
          <p:cNvPicPr>
            <a:picLocks noChangeAspect="1" noChangeArrowheads="1"/>
          </p:cNvPicPr>
          <p:nvPr/>
        </p:nvPicPr>
        <p:blipFill>
          <a:blip r:embed="rId2"/>
          <a:srcRect/>
          <a:stretch>
            <a:fillRect/>
          </a:stretch>
        </p:blipFill>
        <p:spPr bwMode="auto">
          <a:xfrm>
            <a:off x="457200" y="381000"/>
            <a:ext cx="1990725" cy="123825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Mirrar</a:t>
            </a:r>
            <a:r>
              <a:rPr lang="en-US" dirty="0"/>
              <a:t> Innovation</a:t>
            </a:r>
            <a:r>
              <a:rPr lang="en-US" dirty="0" smtClean="0"/>
              <a:t> </a:t>
            </a:r>
            <a:endParaRPr lang="en-US" dirty="0"/>
          </a:p>
        </p:txBody>
      </p:sp>
      <p:sp>
        <p:nvSpPr>
          <p:cNvPr id="3" name="Subtitle 2"/>
          <p:cNvSpPr>
            <a:spLocks noGrp="1"/>
          </p:cNvSpPr>
          <p:nvPr>
            <p:ph type="subTitle" idx="1"/>
          </p:nvPr>
        </p:nvSpPr>
        <p:spPr/>
        <p:txBody>
          <a:bodyPr>
            <a:normAutofit fontScale="47500" lnSpcReduction="20000"/>
          </a:bodyPr>
          <a:lstStyle/>
          <a:p>
            <a:r>
              <a:rPr lang="en-US" dirty="0" smtClean="0"/>
              <a:t>Coexist, Reach, Scale</a:t>
            </a:r>
          </a:p>
          <a:p>
            <a:endParaRPr lang="en-US" dirty="0" smtClean="0"/>
          </a:p>
          <a:p>
            <a:r>
              <a:rPr lang="en-US" dirty="0" smtClean="0"/>
              <a:t>Develop solutions that coexist with</a:t>
            </a:r>
          </a:p>
          <a:p>
            <a:r>
              <a:rPr lang="en-US" dirty="0" smtClean="0"/>
              <a:t>the existing marketplaces/ platforms/</a:t>
            </a:r>
          </a:p>
          <a:p>
            <a:r>
              <a:rPr lang="en-US" dirty="0" smtClean="0"/>
              <a:t>partners, to gain wide audience</a:t>
            </a:r>
          </a:p>
          <a:p>
            <a:r>
              <a:rPr lang="en-US" dirty="0" smtClean="0"/>
              <a:t>reach covering different</a:t>
            </a:r>
          </a:p>
          <a:p>
            <a:r>
              <a:rPr lang="en-US" dirty="0" smtClean="0"/>
              <a:t>verticals/industries</a:t>
            </a:r>
            <a:endParaRPr lang="en-US" dirty="0"/>
          </a:p>
        </p:txBody>
      </p:sp>
      <p:pic>
        <p:nvPicPr>
          <p:cNvPr id="28674" name="Picture 2" descr="C:\Users\Innovation Center\Desktop\startup catalogue\startup logo\MirrAR_Logo.jpg"/>
          <p:cNvPicPr>
            <a:picLocks noChangeAspect="1" noChangeArrowheads="1"/>
          </p:cNvPicPr>
          <p:nvPr/>
        </p:nvPicPr>
        <p:blipFill>
          <a:blip r:embed="rId2"/>
          <a:srcRect/>
          <a:stretch>
            <a:fillRect/>
          </a:stretch>
        </p:blipFill>
        <p:spPr bwMode="auto">
          <a:xfrm>
            <a:off x="1295400" y="762000"/>
            <a:ext cx="1524000" cy="8382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Kardle</a:t>
            </a:r>
            <a:r>
              <a:rPr lang="en-US" dirty="0"/>
              <a:t> Industries </a:t>
            </a:r>
            <a:r>
              <a:rPr lang="en-US" dirty="0" err="1"/>
              <a:t>Pvt</a:t>
            </a:r>
            <a:r>
              <a:rPr lang="en-US" dirty="0"/>
              <a:t> Ltd</a:t>
            </a:r>
            <a:r>
              <a:rPr lang="en-US" dirty="0" smtClean="0"/>
              <a:t> </a:t>
            </a:r>
            <a:endParaRPr lang="en-US" dirty="0"/>
          </a:p>
        </p:txBody>
      </p:sp>
      <p:sp>
        <p:nvSpPr>
          <p:cNvPr id="3" name="Subtitle 2"/>
          <p:cNvSpPr>
            <a:spLocks noGrp="1"/>
          </p:cNvSpPr>
          <p:nvPr>
            <p:ph type="subTitle" idx="1"/>
          </p:nvPr>
        </p:nvSpPr>
        <p:spPr/>
        <p:txBody>
          <a:bodyPr>
            <a:normAutofit fontScale="70000" lnSpcReduction="20000"/>
          </a:bodyPr>
          <a:lstStyle/>
          <a:p>
            <a:r>
              <a:rPr lang="en-US" dirty="0"/>
              <a:t>KARDLE is a Biotechnology based start-up, having a goal to make the Bio-research field accessible to every research aspirants by providing them a one stop research tool with advanced operations with improved handling.</a:t>
            </a:r>
            <a:r>
              <a:rPr lang="en-US" dirty="0" smtClean="0"/>
              <a:t/>
            </a:r>
            <a:br>
              <a:rPr lang="en-US" dirty="0" smtClean="0"/>
            </a:br>
            <a:r>
              <a:rPr lang="en-US" dirty="0"/>
              <a:t> </a:t>
            </a:r>
          </a:p>
        </p:txBody>
      </p:sp>
      <p:pic>
        <p:nvPicPr>
          <p:cNvPr id="29698" name="Picture 2" descr="C:\Users\Innovation Center\Desktop\startup catalogue\startup logo\Kardle Logo.png"/>
          <p:cNvPicPr>
            <a:picLocks noChangeAspect="1" noChangeArrowheads="1"/>
          </p:cNvPicPr>
          <p:nvPr/>
        </p:nvPicPr>
        <p:blipFill>
          <a:blip r:embed="rId2"/>
          <a:srcRect/>
          <a:stretch>
            <a:fillRect/>
          </a:stretch>
        </p:blipFill>
        <p:spPr bwMode="auto">
          <a:xfrm>
            <a:off x="990600" y="609600"/>
            <a:ext cx="1514475" cy="151447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Frutunes</a:t>
            </a:r>
            <a:r>
              <a:rPr lang="en-US" dirty="0"/>
              <a:t> Food Products </a:t>
            </a:r>
            <a:r>
              <a:rPr lang="en-US" dirty="0" err="1"/>
              <a:t>Pvt</a:t>
            </a:r>
            <a:r>
              <a:rPr lang="en-US" dirty="0"/>
              <a:t> Ltd</a:t>
            </a:r>
          </a:p>
        </p:txBody>
      </p:sp>
      <p:sp>
        <p:nvSpPr>
          <p:cNvPr id="3" name="Subtitle 2"/>
          <p:cNvSpPr>
            <a:spLocks noGrp="1"/>
          </p:cNvSpPr>
          <p:nvPr>
            <p:ph type="subTitle" idx="1"/>
          </p:nvPr>
        </p:nvSpPr>
        <p:spPr/>
        <p:txBody>
          <a:bodyPr>
            <a:normAutofit fontScale="70000" lnSpcReduction="20000"/>
          </a:bodyPr>
          <a:lstStyle/>
          <a:p>
            <a:r>
              <a:rPr lang="en-US" dirty="0" err="1"/>
              <a:t>Frutunes</a:t>
            </a:r>
            <a:r>
              <a:rPr lang="en-US" dirty="0"/>
              <a:t> is India’s </a:t>
            </a:r>
            <a:r>
              <a:rPr lang="en-US" dirty="0" err="1"/>
              <a:t>Agrotech</a:t>
            </a:r>
            <a:r>
              <a:rPr lang="en-US" dirty="0"/>
              <a:t> Startup B2B fresh produce supply chain company. We are a Startup in the tech driven Export supply chain space, for raw food products, fresh vegetables, fruits, Indian spices, pulses and millet varieties, to the International Market.</a:t>
            </a:r>
          </a:p>
        </p:txBody>
      </p:sp>
      <p:pic>
        <p:nvPicPr>
          <p:cNvPr id="30723" name="Picture 3" descr="C:\Users\Innovation Center\Desktop\startup catalogue\startup logo\frutunes logo.jpg"/>
          <p:cNvPicPr>
            <a:picLocks noChangeAspect="1" noChangeArrowheads="1"/>
          </p:cNvPicPr>
          <p:nvPr/>
        </p:nvPicPr>
        <p:blipFill>
          <a:blip r:embed="rId2"/>
          <a:srcRect/>
          <a:stretch>
            <a:fillRect/>
          </a:stretch>
        </p:blipFill>
        <p:spPr bwMode="auto">
          <a:xfrm>
            <a:off x="762000" y="457200"/>
            <a:ext cx="1647825" cy="140017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MEIYUR EDUCATION &amp; SKILL DEVELOPMENT PRIVATE LIMITED</a:t>
            </a:r>
          </a:p>
        </p:txBody>
      </p:sp>
      <p:sp>
        <p:nvSpPr>
          <p:cNvPr id="3" name="Subtitle 2"/>
          <p:cNvSpPr>
            <a:spLocks noGrp="1"/>
          </p:cNvSpPr>
          <p:nvPr>
            <p:ph type="subTitle" idx="1"/>
          </p:nvPr>
        </p:nvSpPr>
        <p:spPr/>
        <p:txBody>
          <a:bodyPr>
            <a:normAutofit fontScale="55000" lnSpcReduction="20000"/>
          </a:bodyPr>
          <a:lstStyle/>
          <a:p>
            <a:r>
              <a:rPr lang="en-US" dirty="0" smtClean="0"/>
              <a:t>The Robotic Boat is an electrically propelled and remotely controlled boat for various applications such as Surveillance, Rescue and Survey. It can be fitted with various sensors for multiple planned applications.</a:t>
            </a:r>
          </a:p>
          <a:p>
            <a:r>
              <a:rPr lang="en-US" dirty="0" smtClean="0"/>
              <a:t>The </a:t>
            </a:r>
            <a:r>
              <a:rPr lang="en-US" dirty="0" err="1" smtClean="0"/>
              <a:t>Robo</a:t>
            </a:r>
            <a:r>
              <a:rPr lang="en-US" dirty="0" smtClean="0"/>
              <a:t> Boat will have contemporary design and will have features for easy maneuvering and visibility. It will be very useful and serve the Fishing community as well as Sea Patrolling teams.</a:t>
            </a:r>
            <a:endParaRPr lang="en-US" dirty="0"/>
          </a:p>
        </p:txBody>
      </p:sp>
      <p:pic>
        <p:nvPicPr>
          <p:cNvPr id="31747" name="Picture 3" descr="C:\Users\Innovation Center\Desktop\startup catalogue\startup logo\meiyur education logo.png"/>
          <p:cNvPicPr>
            <a:picLocks noChangeAspect="1" noChangeArrowheads="1"/>
          </p:cNvPicPr>
          <p:nvPr/>
        </p:nvPicPr>
        <p:blipFill>
          <a:blip r:embed="rId2"/>
          <a:srcRect/>
          <a:stretch>
            <a:fillRect/>
          </a:stretch>
        </p:blipFill>
        <p:spPr bwMode="auto">
          <a:xfrm>
            <a:off x="990600" y="381000"/>
            <a:ext cx="1428750" cy="109537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Patent Pro</a:t>
            </a:r>
          </a:p>
        </p:txBody>
      </p:sp>
      <p:sp>
        <p:nvSpPr>
          <p:cNvPr id="3" name="Subtitle 2"/>
          <p:cNvSpPr>
            <a:spLocks noGrp="1"/>
          </p:cNvSpPr>
          <p:nvPr>
            <p:ph type="subTitle" idx="1"/>
          </p:nvPr>
        </p:nvSpPr>
        <p:spPr/>
        <p:txBody>
          <a:bodyPr>
            <a:normAutofit fontScale="85000" lnSpcReduction="20000"/>
          </a:bodyPr>
          <a:lstStyle/>
          <a:p>
            <a:r>
              <a:rPr lang="en-US" dirty="0" err="1"/>
              <a:t>PatentPro</a:t>
            </a:r>
            <a:r>
              <a:rPr lang="en-US" dirty="0"/>
              <a:t> is a marketplace for innovators to develop, deploy and monetize patented ideas. It also serves as an all-in-one platform for IPR engagement and patent portfolio management.</a:t>
            </a:r>
          </a:p>
        </p:txBody>
      </p:sp>
      <p:pic>
        <p:nvPicPr>
          <p:cNvPr id="32770" name="Picture 2" descr="C:\Users\Innovation Center\Desktop\startup catalogue\startup logo\PP - Copy.png"/>
          <p:cNvPicPr>
            <a:picLocks noChangeAspect="1" noChangeArrowheads="1"/>
          </p:cNvPicPr>
          <p:nvPr/>
        </p:nvPicPr>
        <p:blipFill>
          <a:blip r:embed="rId2"/>
          <a:srcRect/>
          <a:stretch>
            <a:fillRect/>
          </a:stretch>
        </p:blipFill>
        <p:spPr bwMode="auto">
          <a:xfrm>
            <a:off x="685800" y="609600"/>
            <a:ext cx="7620000" cy="135255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Green Bio Sciences </a:t>
            </a:r>
            <a:r>
              <a:rPr lang="en-US" dirty="0" err="1"/>
              <a:t>Pvt</a:t>
            </a:r>
            <a:r>
              <a:rPr lang="en-US" dirty="0"/>
              <a:t> Ltd</a:t>
            </a:r>
          </a:p>
        </p:txBody>
      </p:sp>
      <p:sp>
        <p:nvSpPr>
          <p:cNvPr id="3" name="Subtitle 2"/>
          <p:cNvSpPr>
            <a:spLocks noGrp="1"/>
          </p:cNvSpPr>
          <p:nvPr>
            <p:ph type="subTitle" idx="1"/>
          </p:nvPr>
        </p:nvSpPr>
        <p:spPr/>
        <p:txBody>
          <a:bodyPr>
            <a:normAutofit fontScale="85000" lnSpcReduction="20000"/>
          </a:bodyPr>
          <a:lstStyle/>
          <a:p>
            <a:r>
              <a:rPr lang="en-US" dirty="0" err="1"/>
              <a:t>Greenflora</a:t>
            </a:r>
            <a:r>
              <a:rPr lang="en-US" dirty="0"/>
              <a:t> Biosciences Private Limited was started with the object to carry out R &amp; D activities employing classical and molecular breeding approaches for discovery of plant products with enriched nutritional benefits.</a:t>
            </a:r>
          </a:p>
        </p:txBody>
      </p:sp>
      <p:pic>
        <p:nvPicPr>
          <p:cNvPr id="33794" name="Picture 2" descr="C:\Users\Innovation Center\Desktop\startup catalogue\startup logo\green flora.png"/>
          <p:cNvPicPr>
            <a:picLocks noChangeAspect="1" noChangeArrowheads="1"/>
          </p:cNvPicPr>
          <p:nvPr/>
        </p:nvPicPr>
        <p:blipFill>
          <a:blip r:embed="rId2"/>
          <a:srcRect/>
          <a:stretch>
            <a:fillRect/>
          </a:stretch>
        </p:blipFill>
        <p:spPr bwMode="auto">
          <a:xfrm>
            <a:off x="533400" y="914400"/>
            <a:ext cx="3086100" cy="74295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KANYO CLEANTECH </a:t>
            </a:r>
            <a:endParaRPr lang="en-US" dirty="0"/>
          </a:p>
        </p:txBody>
      </p:sp>
      <p:sp>
        <p:nvSpPr>
          <p:cNvPr id="3" name="Subtitle 2"/>
          <p:cNvSpPr>
            <a:spLocks noGrp="1"/>
          </p:cNvSpPr>
          <p:nvPr>
            <p:ph type="subTitle" idx="1"/>
          </p:nvPr>
        </p:nvSpPr>
        <p:spPr/>
        <p:txBody>
          <a:bodyPr>
            <a:normAutofit fontScale="85000" lnSpcReduction="10000"/>
          </a:bodyPr>
          <a:lstStyle/>
          <a:p>
            <a:r>
              <a:rPr lang="en-US" dirty="0" err="1"/>
              <a:t>WasterWater</a:t>
            </a:r>
            <a:r>
              <a:rPr lang="en-US" dirty="0"/>
              <a:t> </a:t>
            </a:r>
            <a:r>
              <a:rPr lang="en-US" dirty="0" smtClean="0"/>
              <a:t>Treatment, Bioremediation</a:t>
            </a:r>
            <a:r>
              <a:rPr lang="en-US" dirty="0" smtClean="0"/>
              <a:t>, Solid Waste Management, Waste to Energy, Air Pollution</a:t>
            </a:r>
            <a:endParaRPr lang="en-US" dirty="0" smtClean="0"/>
          </a:p>
          <a:p>
            <a:r>
              <a:rPr lang="en-US" u="sng" dirty="0">
                <a:hlinkClick r:id="rId2"/>
              </a:rPr>
              <a:t>http://www.kankyo.global/</a:t>
            </a:r>
            <a:r>
              <a:rPr lang="en-US" dirty="0" smtClean="0"/>
              <a:t> </a:t>
            </a:r>
            <a:endParaRPr lang="en-US" dirty="0"/>
          </a:p>
        </p:txBody>
      </p:sp>
      <p:pic>
        <p:nvPicPr>
          <p:cNvPr id="2050" name="Picture 2" descr="C:\Users\Innovation Center\Desktop\startup catalogue\startup logo\kankyo.png"/>
          <p:cNvPicPr>
            <a:picLocks noChangeAspect="1" noChangeArrowheads="1"/>
          </p:cNvPicPr>
          <p:nvPr/>
        </p:nvPicPr>
        <p:blipFill>
          <a:blip r:embed="rId3"/>
          <a:srcRect/>
          <a:stretch>
            <a:fillRect/>
          </a:stretch>
        </p:blipFill>
        <p:spPr bwMode="auto">
          <a:xfrm>
            <a:off x="685800" y="685800"/>
            <a:ext cx="2562989" cy="12192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Dhanvantri</a:t>
            </a:r>
            <a:r>
              <a:rPr lang="en-US" dirty="0" smtClean="0"/>
              <a:t> Biomedical</a:t>
            </a:r>
            <a:br>
              <a:rPr lang="en-US" dirty="0" smtClean="0"/>
            </a:br>
            <a:endParaRPr lang="en-US" dirty="0"/>
          </a:p>
        </p:txBody>
      </p:sp>
      <p:sp>
        <p:nvSpPr>
          <p:cNvPr id="3" name="Subtitle 2"/>
          <p:cNvSpPr>
            <a:spLocks noGrp="1"/>
          </p:cNvSpPr>
          <p:nvPr>
            <p:ph type="subTitle" idx="1"/>
          </p:nvPr>
        </p:nvSpPr>
        <p:spPr/>
        <p:txBody>
          <a:bodyPr/>
          <a:lstStyle/>
          <a:p>
            <a:r>
              <a:rPr lang="en-US" dirty="0" smtClean="0"/>
              <a:t>A Smart </a:t>
            </a:r>
            <a:r>
              <a:rPr lang="en-US" dirty="0" err="1" smtClean="0"/>
              <a:t>Locomotory</a:t>
            </a:r>
            <a:r>
              <a:rPr lang="en-US" dirty="0" smtClean="0"/>
              <a:t> Device With Novel Defecation Assistance for the disabled population.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Sabari</a:t>
            </a:r>
            <a:r>
              <a:rPr lang="en-US" dirty="0" smtClean="0"/>
              <a:t> Biomedical</a:t>
            </a:r>
            <a:endParaRPr lang="en-US" dirty="0"/>
          </a:p>
        </p:txBody>
      </p:sp>
      <p:sp>
        <p:nvSpPr>
          <p:cNvPr id="3" name="Subtitle 2"/>
          <p:cNvSpPr>
            <a:spLocks noGrp="1"/>
          </p:cNvSpPr>
          <p:nvPr>
            <p:ph type="subTitle" idx="1"/>
          </p:nvPr>
        </p:nvSpPr>
        <p:spPr/>
        <p:txBody>
          <a:bodyPr/>
          <a:lstStyle/>
          <a:p>
            <a:r>
              <a:rPr lang="en-US" dirty="0" smtClean="0"/>
              <a:t>A Non-invasive Tool for Early Detection of Diabetes Using Iris Image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Impensus</a:t>
            </a:r>
            <a:r>
              <a:rPr lang="en-US" dirty="0" smtClean="0"/>
              <a:t> Electronics </a:t>
            </a:r>
            <a:r>
              <a:rPr lang="en-US" dirty="0" err="1" smtClean="0"/>
              <a:t>Pvt</a:t>
            </a:r>
            <a:r>
              <a:rPr lang="en-US" dirty="0" smtClean="0"/>
              <a:t> Ltd</a:t>
            </a:r>
            <a:endParaRPr lang="en-US" dirty="0"/>
          </a:p>
        </p:txBody>
      </p:sp>
      <p:sp>
        <p:nvSpPr>
          <p:cNvPr id="3" name="Subtitle 2"/>
          <p:cNvSpPr>
            <a:spLocks noGrp="1"/>
          </p:cNvSpPr>
          <p:nvPr>
            <p:ph type="subTitle" idx="1"/>
          </p:nvPr>
        </p:nvSpPr>
        <p:spPr/>
        <p:txBody>
          <a:bodyPr>
            <a:normAutofit fontScale="85000" lnSpcReduction="20000"/>
          </a:bodyPr>
          <a:lstStyle/>
          <a:p>
            <a:r>
              <a:rPr lang="en-IN" dirty="0" err="1"/>
              <a:t>Impensus</a:t>
            </a:r>
            <a:r>
              <a:rPr lang="en-IN" dirty="0"/>
              <a:t> Electronics is a private limited company with two co-founders. We are in </a:t>
            </a:r>
            <a:r>
              <a:rPr lang="en-IN" dirty="0" err="1"/>
              <a:t>Agri</a:t>
            </a:r>
            <a:r>
              <a:rPr lang="en-IN" dirty="0"/>
              <a:t>-Tech sector where we help to bridge the gap between technology and its implementation in the field of agriculture.</a:t>
            </a:r>
            <a:endParaRPr lang="en-US" dirty="0"/>
          </a:p>
          <a:p>
            <a:endParaRPr lang="en-US" dirty="0"/>
          </a:p>
        </p:txBody>
      </p:sp>
      <p:pic>
        <p:nvPicPr>
          <p:cNvPr id="34818" name="Picture 2" descr="C:\Users\Innovation Center\Desktop\iNCUBATION aGREEMENT\Impensus\Impensus Logo.jpg"/>
          <p:cNvPicPr>
            <a:picLocks noChangeAspect="1" noChangeArrowheads="1"/>
          </p:cNvPicPr>
          <p:nvPr/>
        </p:nvPicPr>
        <p:blipFill>
          <a:blip r:embed="rId2" cstate="print"/>
          <a:srcRect/>
          <a:stretch>
            <a:fillRect/>
          </a:stretch>
        </p:blipFill>
        <p:spPr bwMode="auto">
          <a:xfrm>
            <a:off x="914400" y="990600"/>
            <a:ext cx="2833687" cy="745882"/>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CAR GUY</a:t>
            </a:r>
            <a:endParaRPr lang="en-US" dirty="0"/>
          </a:p>
        </p:txBody>
      </p:sp>
      <p:sp>
        <p:nvSpPr>
          <p:cNvPr id="3" name="Subtitle 2"/>
          <p:cNvSpPr>
            <a:spLocks noGrp="1"/>
          </p:cNvSpPr>
          <p:nvPr>
            <p:ph type="subTitle" idx="1"/>
          </p:nvPr>
        </p:nvSpPr>
        <p:spPr/>
        <p:txBody>
          <a:bodyPr>
            <a:normAutofit fontScale="62500" lnSpcReduction="20000"/>
          </a:bodyPr>
          <a:lstStyle/>
          <a:p>
            <a:r>
              <a:rPr lang="en-US" dirty="0"/>
              <a:t>Started in the year 2018, The Car Guys was into Doorstep Foam washes on weekends focusing on proper cleaning and less water usage on car cleaning. The company now is focusing on monthly subscriptions with everyday cleaning and entire car exterior maintenance at very nominal rates and less water usage.</a:t>
            </a:r>
          </a:p>
        </p:txBody>
      </p:sp>
      <p:pic>
        <p:nvPicPr>
          <p:cNvPr id="35842" name="Picture 2"/>
          <p:cNvPicPr>
            <a:picLocks noChangeAspect="1" noChangeArrowheads="1"/>
          </p:cNvPicPr>
          <p:nvPr/>
        </p:nvPicPr>
        <p:blipFill>
          <a:blip r:embed="rId2"/>
          <a:srcRect/>
          <a:stretch>
            <a:fillRect/>
          </a:stretch>
        </p:blipFill>
        <p:spPr bwMode="auto">
          <a:xfrm>
            <a:off x="152399" y="152400"/>
            <a:ext cx="2305193" cy="17526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Pris3D Smart technologies LLP</a:t>
            </a:r>
          </a:p>
        </p:txBody>
      </p:sp>
      <p:sp>
        <p:nvSpPr>
          <p:cNvPr id="3" name="Subtitle 2"/>
          <p:cNvSpPr>
            <a:spLocks noGrp="1"/>
          </p:cNvSpPr>
          <p:nvPr>
            <p:ph type="subTitle" idx="1"/>
          </p:nvPr>
        </p:nvSpPr>
        <p:spPr/>
        <p:txBody>
          <a:bodyPr/>
          <a:lstStyle/>
          <a:p>
            <a:r>
              <a:rPr lang="en-US" dirty="0"/>
              <a:t>VR based surgical simulation tool for neurosurgeons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7000"/>
            <a:ext cx="7772400" cy="533400"/>
          </a:xfrm>
        </p:spPr>
        <p:txBody>
          <a:bodyPr>
            <a:normAutofit fontScale="90000"/>
          </a:bodyPr>
          <a:lstStyle/>
          <a:p>
            <a:r>
              <a:rPr lang="en-US" sz="3600" dirty="0"/>
              <a:t>Sirius Motorsports India Private Limited</a:t>
            </a:r>
            <a:r>
              <a:rPr lang="en-US" dirty="0"/>
              <a:t/>
            </a:r>
            <a:br>
              <a:rPr lang="en-US" dirty="0"/>
            </a:br>
            <a:endParaRPr lang="en-US" dirty="0"/>
          </a:p>
        </p:txBody>
      </p:sp>
      <p:sp>
        <p:nvSpPr>
          <p:cNvPr id="3" name="Subtitle 2"/>
          <p:cNvSpPr>
            <a:spLocks noGrp="1"/>
          </p:cNvSpPr>
          <p:nvPr>
            <p:ph type="subTitle" idx="1"/>
          </p:nvPr>
        </p:nvSpPr>
        <p:spPr/>
        <p:txBody>
          <a:bodyPr>
            <a:normAutofit fontScale="92500" lnSpcReduction="10000"/>
          </a:bodyPr>
          <a:lstStyle/>
          <a:p>
            <a:r>
              <a:rPr lang="en-IN" dirty="0"/>
              <a:t>Sirius Motorsports is a tech driven company involved in developing control systems for OEMs and aftermarket applications.</a:t>
            </a:r>
            <a:endParaRPr lang="en-US" dirty="0"/>
          </a:p>
        </p:txBody>
      </p:sp>
      <p:pic>
        <p:nvPicPr>
          <p:cNvPr id="36867" name="Picture 3" descr="C:\Users\Innovation Center\Desktop\startup catalogue\startup logo\sirius_logo.png"/>
          <p:cNvPicPr>
            <a:picLocks noChangeAspect="1" noChangeArrowheads="1"/>
          </p:cNvPicPr>
          <p:nvPr/>
        </p:nvPicPr>
        <p:blipFill>
          <a:blip r:embed="rId2"/>
          <a:srcRect/>
          <a:stretch>
            <a:fillRect/>
          </a:stretch>
        </p:blipFill>
        <p:spPr bwMode="auto">
          <a:xfrm>
            <a:off x="457200" y="304800"/>
            <a:ext cx="1428750" cy="142875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Farmagain</a:t>
            </a:r>
            <a:r>
              <a:rPr lang="en-US" dirty="0"/>
              <a:t> Agro </a:t>
            </a:r>
            <a:r>
              <a:rPr lang="en-US" dirty="0" err="1"/>
              <a:t>Pvt</a:t>
            </a:r>
            <a:r>
              <a:rPr lang="en-US" dirty="0"/>
              <a:t> Ltd</a:t>
            </a:r>
            <a:r>
              <a:rPr lang="en-US" dirty="0" smtClean="0"/>
              <a:t> </a:t>
            </a:r>
            <a:endParaRPr lang="en-US" dirty="0"/>
          </a:p>
        </p:txBody>
      </p:sp>
      <p:sp>
        <p:nvSpPr>
          <p:cNvPr id="3" name="Subtitle 2"/>
          <p:cNvSpPr>
            <a:spLocks noGrp="1"/>
          </p:cNvSpPr>
          <p:nvPr>
            <p:ph type="subTitle" idx="1"/>
          </p:nvPr>
        </p:nvSpPr>
        <p:spPr/>
        <p:txBody>
          <a:bodyPr>
            <a:normAutofit fontScale="47500" lnSpcReduction="20000"/>
          </a:bodyPr>
          <a:lstStyle/>
          <a:p>
            <a:pPr fontAlgn="base"/>
            <a:r>
              <a:rPr lang="en-US" dirty="0"/>
              <a:t>Precision </a:t>
            </a:r>
            <a:r>
              <a:rPr lang="en-US" dirty="0" smtClean="0"/>
              <a:t>Agriculture</a:t>
            </a:r>
          </a:p>
          <a:p>
            <a:pPr fontAlgn="base"/>
            <a:r>
              <a:rPr lang="en-US" dirty="0" smtClean="0"/>
              <a:t>Transform </a:t>
            </a:r>
            <a:r>
              <a:rPr lang="en-US" dirty="0" smtClean="0"/>
              <a:t>agriculture with</a:t>
            </a:r>
          </a:p>
          <a:p>
            <a:pPr fontAlgn="base"/>
            <a:r>
              <a:rPr lang="en-US" dirty="0" smtClean="0"/>
              <a:t>state-of-the-art technology and</a:t>
            </a:r>
          </a:p>
          <a:p>
            <a:pPr fontAlgn="base"/>
            <a:r>
              <a:rPr lang="en-US" dirty="0" smtClean="0"/>
              <a:t>make farming intelligent, sustainable and profitable</a:t>
            </a:r>
          </a:p>
          <a:p>
            <a:endParaRPr lang="en-US" dirty="0" smtClean="0"/>
          </a:p>
          <a:p>
            <a:r>
              <a:rPr lang="en-US" dirty="0" smtClean="0"/>
              <a:t> </a:t>
            </a:r>
            <a:endParaRPr lang="en-US" dirty="0" smtClean="0"/>
          </a:p>
          <a:p>
            <a:r>
              <a:rPr lang="en-US" u="sng" dirty="0">
                <a:hlinkClick r:id="rId2"/>
              </a:rPr>
              <a:t>https://www.farmagain.in/</a:t>
            </a:r>
            <a:r>
              <a:rPr lang="en-US" dirty="0" smtClean="0"/>
              <a:t> </a:t>
            </a:r>
            <a:endParaRPr lang="en-US" dirty="0"/>
          </a:p>
        </p:txBody>
      </p:sp>
      <p:pic>
        <p:nvPicPr>
          <p:cNvPr id="3074" name="Picture 2" descr="C:\Users\Innovation Center\Desktop\startup catalogue\startup logo\farmagain.png"/>
          <p:cNvPicPr>
            <a:picLocks noChangeAspect="1" noChangeArrowheads="1"/>
          </p:cNvPicPr>
          <p:nvPr/>
        </p:nvPicPr>
        <p:blipFill>
          <a:blip r:embed="rId3"/>
          <a:srcRect/>
          <a:stretch>
            <a:fillRect/>
          </a:stretch>
        </p:blipFill>
        <p:spPr bwMode="auto">
          <a:xfrm>
            <a:off x="838200" y="381000"/>
            <a:ext cx="1238250" cy="123825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Rekindle Automations </a:t>
            </a:r>
            <a:r>
              <a:rPr lang="en-US" dirty="0" err="1"/>
              <a:t>Pvt</a:t>
            </a:r>
            <a:r>
              <a:rPr lang="en-US" dirty="0"/>
              <a:t> Ltd</a:t>
            </a:r>
            <a:r>
              <a:rPr lang="en-US" dirty="0" smtClean="0"/>
              <a:t> </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Our Smart IV Dripper is able to Monitor, Control, and Notify directly to the</a:t>
            </a:r>
          </a:p>
          <a:p>
            <a:r>
              <a:rPr lang="en-US" dirty="0" smtClean="0"/>
              <a:t>Paramedical staff about patients administered IV statistics.</a:t>
            </a:r>
            <a:endParaRPr lang="en-US" dirty="0"/>
          </a:p>
        </p:txBody>
      </p:sp>
      <p:pic>
        <p:nvPicPr>
          <p:cNvPr id="4098" name="Picture 2" descr="C:\Users\Innovation Center\Desktop\startup catalogue\startup logo\rekindle.png"/>
          <p:cNvPicPr>
            <a:picLocks noChangeAspect="1" noChangeArrowheads="1"/>
          </p:cNvPicPr>
          <p:nvPr/>
        </p:nvPicPr>
        <p:blipFill>
          <a:blip r:embed="rId2"/>
          <a:srcRect/>
          <a:stretch>
            <a:fillRect/>
          </a:stretch>
        </p:blipFill>
        <p:spPr bwMode="auto">
          <a:xfrm>
            <a:off x="685800" y="381000"/>
            <a:ext cx="1905000" cy="1905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MADIEE Games </a:t>
            </a:r>
            <a:r>
              <a:rPr lang="en-US" dirty="0" err="1"/>
              <a:t>Pvt</a:t>
            </a:r>
            <a:r>
              <a:rPr lang="en-US" dirty="0"/>
              <a:t> Ltd</a:t>
            </a:r>
            <a:r>
              <a:rPr lang="en-US" dirty="0" smtClean="0"/>
              <a:t> </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We design and publish board games (physical) on social</a:t>
            </a:r>
          </a:p>
          <a:p>
            <a:r>
              <a:rPr lang="en-US" dirty="0" smtClean="0"/>
              <a:t>emotional learning and liberal arts, and also provide leadership training</a:t>
            </a:r>
          </a:p>
          <a:p>
            <a:r>
              <a:rPr lang="en-US" dirty="0" smtClean="0"/>
              <a:t>using those board games to </a:t>
            </a:r>
            <a:r>
              <a:rPr lang="en-US" dirty="0" err="1" smtClean="0"/>
              <a:t>corporates</a:t>
            </a:r>
            <a:r>
              <a:rPr lang="en-US" dirty="0" smtClean="0"/>
              <a:t> and academia.</a:t>
            </a:r>
            <a:endParaRPr lang="en-US" dirty="0"/>
          </a:p>
        </p:txBody>
      </p:sp>
      <p:pic>
        <p:nvPicPr>
          <p:cNvPr id="5123" name="Picture 3" descr="C:\Users\Innovation Center\Desktop\startup catalogue\startup logo\Madiee games Logo1.png"/>
          <p:cNvPicPr>
            <a:picLocks noChangeAspect="1" noChangeArrowheads="1"/>
          </p:cNvPicPr>
          <p:nvPr/>
        </p:nvPicPr>
        <p:blipFill>
          <a:blip r:embed="rId2"/>
          <a:srcRect/>
          <a:stretch>
            <a:fillRect/>
          </a:stretch>
        </p:blipFill>
        <p:spPr bwMode="auto">
          <a:xfrm>
            <a:off x="457200" y="533400"/>
            <a:ext cx="4572000" cy="151447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Aindra</a:t>
            </a:r>
            <a:r>
              <a:rPr lang="en-US" dirty="0"/>
              <a:t> Labs </a:t>
            </a:r>
            <a:r>
              <a:rPr lang="en-US" dirty="0" err="1"/>
              <a:t>Pvt</a:t>
            </a:r>
            <a:r>
              <a:rPr lang="en-US" dirty="0"/>
              <a:t> Ltd</a:t>
            </a:r>
          </a:p>
        </p:txBody>
      </p:sp>
      <p:sp>
        <p:nvSpPr>
          <p:cNvPr id="3" name="Subtitle 2"/>
          <p:cNvSpPr>
            <a:spLocks noGrp="1"/>
          </p:cNvSpPr>
          <p:nvPr>
            <p:ph type="subTitle" idx="1"/>
          </p:nvPr>
        </p:nvSpPr>
        <p:spPr/>
        <p:txBody>
          <a:bodyPr/>
          <a:lstStyle/>
          <a:p>
            <a:r>
              <a:rPr lang="en-US" dirty="0"/>
              <a:t>Artificial </a:t>
            </a:r>
            <a:r>
              <a:rPr lang="en-US" dirty="0" smtClean="0"/>
              <a:t>Intelligence</a:t>
            </a:r>
          </a:p>
          <a:p>
            <a:r>
              <a:rPr lang="en-US" u="sng" dirty="0">
                <a:hlinkClick r:id="rId2"/>
              </a:rPr>
              <a:t>https://www.aindralabs.com/</a:t>
            </a:r>
            <a:endParaRPr lang="en-US" dirty="0"/>
          </a:p>
        </p:txBody>
      </p:sp>
      <p:pic>
        <p:nvPicPr>
          <p:cNvPr id="6146" name="Picture 2" descr="C:\Users\Innovation Center\Desktop\startup catalogue\startup logo\aindra systems.jpg"/>
          <p:cNvPicPr>
            <a:picLocks noChangeAspect="1" noChangeArrowheads="1"/>
          </p:cNvPicPr>
          <p:nvPr/>
        </p:nvPicPr>
        <p:blipFill>
          <a:blip r:embed="rId3"/>
          <a:srcRect/>
          <a:stretch>
            <a:fillRect/>
          </a:stretch>
        </p:blipFill>
        <p:spPr bwMode="auto">
          <a:xfrm>
            <a:off x="762000" y="304800"/>
            <a:ext cx="1905000" cy="1905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Onium</a:t>
            </a:r>
            <a:r>
              <a:rPr lang="en-US" dirty="0"/>
              <a:t> Life Sciences </a:t>
            </a:r>
            <a:r>
              <a:rPr lang="en-US" dirty="0" err="1"/>
              <a:t>Pvt</a:t>
            </a:r>
            <a:r>
              <a:rPr lang="en-US" dirty="0"/>
              <a:t> Ltd</a:t>
            </a:r>
          </a:p>
        </p:txBody>
      </p:sp>
      <p:sp>
        <p:nvSpPr>
          <p:cNvPr id="3" name="Subtitle 2"/>
          <p:cNvSpPr>
            <a:spLocks noGrp="1"/>
          </p:cNvSpPr>
          <p:nvPr>
            <p:ph type="subTitle" idx="1"/>
          </p:nvPr>
        </p:nvSpPr>
        <p:spPr/>
        <p:txBody>
          <a:bodyPr>
            <a:normAutofit fontScale="70000" lnSpcReduction="20000"/>
          </a:bodyPr>
          <a:lstStyle/>
          <a:p>
            <a:r>
              <a:rPr lang="en-US" dirty="0" err="1" smtClean="0"/>
              <a:t>Onium</a:t>
            </a:r>
            <a:r>
              <a:rPr lang="en-US" dirty="0" smtClean="0"/>
              <a:t> Life Sciences is a contract research organization, which offers comprehensive</a:t>
            </a:r>
          </a:p>
          <a:p>
            <a:r>
              <a:rPr lang="en-US" dirty="0" smtClean="0"/>
              <a:t>synthetic organic and medicinal chemistry solutions to life sciences and chemical</a:t>
            </a:r>
          </a:p>
          <a:p>
            <a:r>
              <a:rPr lang="en-US" dirty="0" smtClean="0"/>
              <a:t>industries.</a:t>
            </a:r>
            <a:endParaRPr lang="en-US" dirty="0"/>
          </a:p>
        </p:txBody>
      </p:sp>
      <p:pic>
        <p:nvPicPr>
          <p:cNvPr id="21506" name="Picture 2" descr="C:\Users\Innovation Center\Desktop\startup catalogue\startup logo\onium life scisnce.jpg"/>
          <p:cNvPicPr>
            <a:picLocks noChangeAspect="1" noChangeArrowheads="1"/>
          </p:cNvPicPr>
          <p:nvPr/>
        </p:nvPicPr>
        <p:blipFill>
          <a:blip r:embed="rId2"/>
          <a:srcRect/>
          <a:stretch>
            <a:fillRect/>
          </a:stretch>
        </p:blipFill>
        <p:spPr bwMode="auto">
          <a:xfrm>
            <a:off x="533400" y="457200"/>
            <a:ext cx="1866900" cy="1524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AGRIT GREENHOUSE SOLUTIONS PVT LTD</a:t>
            </a:r>
          </a:p>
        </p:txBody>
      </p:sp>
      <p:sp>
        <p:nvSpPr>
          <p:cNvPr id="3" name="Subtitle 2"/>
          <p:cNvSpPr>
            <a:spLocks noGrp="1"/>
          </p:cNvSpPr>
          <p:nvPr>
            <p:ph type="subTitle" idx="1"/>
          </p:nvPr>
        </p:nvSpPr>
        <p:spPr/>
        <p:txBody>
          <a:bodyPr>
            <a:normAutofit fontScale="77500" lnSpcReduction="20000"/>
          </a:bodyPr>
          <a:lstStyle/>
          <a:p>
            <a:r>
              <a:rPr lang="en-US" dirty="0" smtClean="0"/>
              <a:t>THE SCOPE INCLUDES DESIGN AND CONSTRUCTION OF DIGITAL PROGRAMED CONTROLLER , IMPLEMENT IN A GREENHOUSE</a:t>
            </a:r>
          </a:p>
          <a:p>
            <a:r>
              <a:rPr lang="en-US" dirty="0" smtClean="0"/>
              <a:t>AND TESTED AND COLLECTION OF DATA TO PROVE THE OUTCOME</a:t>
            </a:r>
            <a:endParaRPr lang="en-US" dirty="0"/>
          </a:p>
        </p:txBody>
      </p:sp>
      <p:pic>
        <p:nvPicPr>
          <p:cNvPr id="22530" name="Picture 2" descr="C:\Users\Innovation Center\Desktop\startup catalogue\startup logo\AGRIT greenhouse.png"/>
          <p:cNvPicPr>
            <a:picLocks noChangeAspect="1" noChangeArrowheads="1"/>
          </p:cNvPicPr>
          <p:nvPr/>
        </p:nvPicPr>
        <p:blipFill>
          <a:blip r:embed="rId2"/>
          <a:srcRect/>
          <a:stretch>
            <a:fillRect/>
          </a:stretch>
        </p:blipFill>
        <p:spPr bwMode="auto">
          <a:xfrm>
            <a:off x="685800" y="685800"/>
            <a:ext cx="952500" cy="58102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Ravikas</a:t>
            </a:r>
            <a:r>
              <a:rPr lang="en-US" dirty="0"/>
              <a:t> </a:t>
            </a:r>
            <a:r>
              <a:rPr lang="en-US" dirty="0" err="1"/>
              <a:t>kakoos</a:t>
            </a:r>
            <a:endParaRPr lang="en-US" dirty="0"/>
          </a:p>
        </p:txBody>
      </p:sp>
      <p:sp>
        <p:nvSpPr>
          <p:cNvPr id="3" name="Subtitle 2"/>
          <p:cNvSpPr>
            <a:spLocks noGrp="1"/>
          </p:cNvSpPr>
          <p:nvPr>
            <p:ph type="subTitle" idx="1"/>
          </p:nvPr>
        </p:nvSpPr>
        <p:spPr/>
        <p:txBody>
          <a:bodyPr>
            <a:normAutofit fontScale="32500" lnSpcReduction="20000"/>
          </a:bodyPr>
          <a:lstStyle/>
          <a:p>
            <a:r>
              <a:rPr lang="en-US" sz="3400" dirty="0"/>
              <a:t>Sanitary </a:t>
            </a:r>
            <a:r>
              <a:rPr lang="en-US" sz="3400" dirty="0" smtClean="0"/>
              <a:t>(Napkin </a:t>
            </a:r>
            <a:r>
              <a:rPr lang="en-US" sz="3400" dirty="0"/>
              <a:t>disposal machine</a:t>
            </a:r>
            <a:r>
              <a:rPr lang="en-US" sz="3400" dirty="0" smtClean="0"/>
              <a:t>)</a:t>
            </a:r>
          </a:p>
          <a:p>
            <a:r>
              <a:rPr lang="en-US" sz="3400" dirty="0" smtClean="0"/>
              <a:t>Sanitary napkin disposal by digestion, development, trials and to market opportunity must be done in</a:t>
            </a:r>
          </a:p>
          <a:p>
            <a:r>
              <a:rPr lang="en-US" sz="3400" dirty="0" smtClean="0"/>
              <a:t>tandem, to provide a complete green solution which no one is able to provide till date. The advantage</a:t>
            </a:r>
          </a:p>
          <a:p>
            <a:r>
              <a:rPr lang="en-US" sz="3400" dirty="0" smtClean="0"/>
              <a:t>here is, all that is required is to customize the product design, function part alone for process, which is</a:t>
            </a:r>
          </a:p>
          <a:p>
            <a:r>
              <a:rPr lang="en-US" sz="3400" dirty="0" smtClean="0"/>
              <a:t>normally the most painful, tricky and long drawn process and needs more trials and tests is already</a:t>
            </a:r>
          </a:p>
          <a:p>
            <a:r>
              <a:rPr lang="en-US" sz="3400" dirty="0" smtClean="0"/>
              <a:t>proven</a:t>
            </a:r>
            <a:r>
              <a:rPr lang="en-US" dirty="0" smtClean="0"/>
              <a:t>.</a:t>
            </a:r>
            <a:endParaRPr lang="en-US" dirty="0"/>
          </a:p>
        </p:txBody>
      </p:sp>
      <p:pic>
        <p:nvPicPr>
          <p:cNvPr id="23554" name="Picture 2" descr="C:\Users\Innovation Center\Desktop\startup catalogue\startup logo\ravikas.jpg"/>
          <p:cNvPicPr>
            <a:picLocks noChangeAspect="1" noChangeArrowheads="1"/>
          </p:cNvPicPr>
          <p:nvPr/>
        </p:nvPicPr>
        <p:blipFill>
          <a:blip r:embed="rId2"/>
          <a:srcRect/>
          <a:stretch>
            <a:fillRect/>
          </a:stretch>
        </p:blipFill>
        <p:spPr bwMode="auto">
          <a:xfrm>
            <a:off x="533400" y="381000"/>
            <a:ext cx="2381250" cy="1781175"/>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858</Words>
  <Application>Microsoft Office PowerPoint</Application>
  <PresentationFormat>On-screen Show (4:3)</PresentationFormat>
  <Paragraphs>88</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WEGOT UTILITY SOLUTIONS PVT LTD</vt:lpstr>
      <vt:lpstr>KANYO CLEANTECH </vt:lpstr>
      <vt:lpstr>Farmagain Agro Pvt Ltd </vt:lpstr>
      <vt:lpstr>Rekindle Automations Pvt Ltd </vt:lpstr>
      <vt:lpstr>MADIEE Games Pvt Ltd </vt:lpstr>
      <vt:lpstr>Aindra Labs Pvt Ltd</vt:lpstr>
      <vt:lpstr>Onium Life Sciences Pvt Ltd</vt:lpstr>
      <vt:lpstr>AGRIT GREENHOUSE SOLUTIONS PVT LTD</vt:lpstr>
      <vt:lpstr>Ravikas kakoos</vt:lpstr>
      <vt:lpstr>Precise 3D</vt:lpstr>
      <vt:lpstr>SCADA Geoinformatics Pvt. Ltd</vt:lpstr>
      <vt:lpstr>Precilabz Techno Private Ltd</vt:lpstr>
      <vt:lpstr>Bigphi Technologies</vt:lpstr>
      <vt:lpstr>Mirrar Innovation </vt:lpstr>
      <vt:lpstr>Kardle Industries Pvt Ltd </vt:lpstr>
      <vt:lpstr>Frutunes Food Products Pvt Ltd</vt:lpstr>
      <vt:lpstr>MEIYUR EDUCATION &amp; SKILL DEVELOPMENT PRIVATE LIMITED</vt:lpstr>
      <vt:lpstr>Patent Pro</vt:lpstr>
      <vt:lpstr>Green Bio Sciences Pvt Ltd</vt:lpstr>
      <vt:lpstr>Dhanvantri Biomedical </vt:lpstr>
      <vt:lpstr>Sabari Biomedical</vt:lpstr>
      <vt:lpstr>Impensus Electronics Pvt Ltd</vt:lpstr>
      <vt:lpstr>THE CAR GUY</vt:lpstr>
      <vt:lpstr>Pris3D Smart technologies LLP</vt:lpstr>
      <vt:lpstr>Sirius Motorsports India Private Limited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Innovation Center</dc:creator>
  <cp:lastModifiedBy>Innovation Center</cp:lastModifiedBy>
  <cp:revision>13</cp:revision>
  <dcterms:created xsi:type="dcterms:W3CDTF">2019-10-01T06:25:38Z</dcterms:created>
  <dcterms:modified xsi:type="dcterms:W3CDTF">2019-10-01T08:11:40Z</dcterms:modified>
</cp:coreProperties>
</file>