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5"/>
  </p:notesMasterIdLst>
  <p:sldIdLst>
    <p:sldId id="256" r:id="rId2"/>
    <p:sldId id="258" r:id="rId3"/>
    <p:sldId id="257" r:id="rId4"/>
    <p:sldId id="308" r:id="rId5"/>
    <p:sldId id="280" r:id="rId6"/>
    <p:sldId id="296" r:id="rId7"/>
    <p:sldId id="294" r:id="rId8"/>
    <p:sldId id="297" r:id="rId9"/>
    <p:sldId id="295" r:id="rId10"/>
    <p:sldId id="269" r:id="rId11"/>
    <p:sldId id="298" r:id="rId12"/>
    <p:sldId id="299" r:id="rId13"/>
    <p:sldId id="281" r:id="rId14"/>
    <p:sldId id="261" r:id="rId15"/>
    <p:sldId id="300" r:id="rId16"/>
    <p:sldId id="310" r:id="rId17"/>
    <p:sldId id="302" r:id="rId18"/>
    <p:sldId id="303" r:id="rId19"/>
    <p:sldId id="307" r:id="rId20"/>
    <p:sldId id="304" r:id="rId21"/>
    <p:sldId id="273" r:id="rId22"/>
    <p:sldId id="309" r:id="rId23"/>
    <p:sldId id="290" r:id="rId24"/>
  </p:sldIdLst>
  <p:sldSz cx="9144000" cy="5143500" type="screen16x9"/>
  <p:notesSz cx="6858000" cy="9144000"/>
  <p:embeddedFontLst>
    <p:embeddedFont>
      <p:font typeface="Poppins SemiBold" panose="020B0604020202020204" charset="0"/>
      <p:regular r:id="rId26"/>
      <p:bold r:id="rId27"/>
      <p:italic r:id="rId28"/>
      <p:boldItalic r:id="rId29"/>
    </p:embeddedFont>
    <p:embeddedFont>
      <p:font typeface="Bebas Neue" panose="020B0604020202020204" charset="0"/>
      <p:regular r:id="rId30"/>
    </p:embeddedFont>
    <p:embeddedFont>
      <p:font typeface="Poppins" panose="020B0604020202020204" charset="0"/>
      <p:regular r:id="rId31"/>
      <p:bold r:id="rId32"/>
      <p:italic r:id="rId33"/>
      <p:boldItalic r:id="rId34"/>
    </p:embeddedFont>
    <p:embeddedFont>
      <p:font typeface="Poppins Medium" panose="020B0604020202020204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Roboto" panose="020B0604020202020204" charset="0"/>
      <p:regular r:id="rId43"/>
      <p:bold r:id="rId44"/>
      <p:italic r:id="rId45"/>
      <p:boldItalic r:id="rId46"/>
    </p:embeddedFont>
    <p:embeddedFont>
      <p:font typeface="Cambria Math" panose="02040503050406030204" pitchFamily="18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472"/>
    <a:srgbClr val="205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DE2525-0C8A-4465-BD64-E4AD441C26D0}">
  <a:tblStyle styleId="{0DDE2525-0C8A-4465-BD64-E4AD441C2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19" autoAdjust="0"/>
  </p:normalViewPr>
  <p:slideViewPr>
    <p:cSldViewPr snapToGrid="0">
      <p:cViewPr varScale="1">
        <p:scale>
          <a:sx n="106" d="100"/>
          <a:sy n="106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e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0" Type="http://schemas.openxmlformats.org/officeDocument/2006/relationships/image" Target="../media/image48.wmf"/><Relationship Id="rId4" Type="http://schemas.openxmlformats.org/officeDocument/2006/relationships/image" Target="../media/image42.wmf"/><Relationship Id="rId9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8.e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e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28a0eaa150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28a0eaa150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297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79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28a0eaa150d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28a0eaa150d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871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2334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709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381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979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880bcb85c6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880bcb85c6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374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8a0eaa150d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28a0eaa150d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28a0eaa150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28a0eaa150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17758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28a0eaa150d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28a0eaa150d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91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880bcb85c6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2880bcb85c6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6731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5251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880bcb85c6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2880bcb85c6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269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22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9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7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06" name="Google Shape;1106;p37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7" name="Google Shape;1107;p37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1108" name="Google Shape;1108;p37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37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1118" name="Google Shape;1118;p37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7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37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strip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0"/>
          <p:cNvSpPr txBox="1">
            <a:spLocks noGrp="1"/>
          </p:cNvSpPr>
          <p:nvPr>
            <p:ph type="ctrTitle"/>
          </p:nvPr>
        </p:nvSpPr>
        <p:spPr>
          <a:xfrm>
            <a:off x="1002200" y="475000"/>
            <a:ext cx="41421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85" name="Google Shape;1185;p40"/>
          <p:cNvSpPr txBox="1">
            <a:spLocks noGrp="1"/>
          </p:cNvSpPr>
          <p:nvPr>
            <p:ph type="subTitle" idx="1"/>
          </p:nvPr>
        </p:nvSpPr>
        <p:spPr>
          <a:xfrm>
            <a:off x="997475" y="1589950"/>
            <a:ext cx="4151700" cy="10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86" name="Google Shape;1186;p40"/>
          <p:cNvSpPr txBox="1"/>
          <p:nvPr/>
        </p:nvSpPr>
        <p:spPr>
          <a:xfrm>
            <a:off x="956450" y="3553675"/>
            <a:ext cx="4233600" cy="6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7" name="Google Shape;1187;p40"/>
          <p:cNvGrpSpPr/>
          <p:nvPr/>
        </p:nvGrpSpPr>
        <p:grpSpPr>
          <a:xfrm>
            <a:off x="-1030213" y="1623822"/>
            <a:ext cx="1895833" cy="1895866"/>
            <a:chOff x="3835450" y="-252000"/>
            <a:chExt cx="1445325" cy="1445350"/>
          </a:xfrm>
        </p:grpSpPr>
        <p:sp>
          <p:nvSpPr>
            <p:cNvPr id="1188" name="Google Shape;1188;p40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strip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strip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>
            <a:off x="8295561" y="0"/>
            <a:ext cx="1734954" cy="1734954"/>
            <a:chOff x="6340050" y="754850"/>
            <a:chExt cx="1595800" cy="1595800"/>
          </a:xfrm>
        </p:grpSpPr>
        <p:sp>
          <p:nvSpPr>
            <p:cNvPr id="179" name="Google Shape;179;p6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6"/>
          <p:cNvGrpSpPr/>
          <p:nvPr/>
        </p:nvGrpSpPr>
        <p:grpSpPr>
          <a:xfrm rot="5400000">
            <a:off x="-330326" y="711337"/>
            <a:ext cx="1351125" cy="232319"/>
            <a:chOff x="5486725" y="543869"/>
            <a:chExt cx="1351125" cy="232319"/>
          </a:xfrm>
        </p:grpSpPr>
        <p:sp>
          <p:nvSpPr>
            <p:cNvPr id="183" name="Google Shape;183;p6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872100" y="1796825"/>
            <a:ext cx="3923700" cy="21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 flipH="1">
            <a:off x="2327258" y="4599425"/>
            <a:ext cx="4489475" cy="193775"/>
            <a:chOff x="1784500" y="1867350"/>
            <a:chExt cx="4489475" cy="193775"/>
          </a:xfrm>
        </p:grpSpPr>
        <p:sp>
          <p:nvSpPr>
            <p:cNvPr id="208" name="Google Shape;208;p7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7"/>
          <p:cNvGrpSpPr/>
          <p:nvPr/>
        </p:nvGrpSpPr>
        <p:grpSpPr>
          <a:xfrm>
            <a:off x="245325" y="539500"/>
            <a:ext cx="199875" cy="721150"/>
            <a:chOff x="188762" y="539500"/>
            <a:chExt cx="199875" cy="721150"/>
          </a:xfrm>
        </p:grpSpPr>
        <p:sp>
          <p:nvSpPr>
            <p:cNvPr id="212" name="Google Shape;212;p7"/>
            <p:cNvSpPr/>
            <p:nvPr/>
          </p:nvSpPr>
          <p:spPr>
            <a:xfrm flipH="1">
              <a:off x="332387" y="12044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 flipH="1">
              <a:off x="332387" y="1037975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 flipH="1">
              <a:off x="332387" y="872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 flipH="1">
              <a:off x="332387" y="7059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 flipH="1">
              <a:off x="332387" y="53950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 flipH="1">
              <a:off x="188762" y="12044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 flipH="1">
              <a:off x="188762" y="1037975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7"/>
            <p:cNvSpPr/>
            <p:nvPr/>
          </p:nvSpPr>
          <p:spPr>
            <a:xfrm flipH="1">
              <a:off x="188762" y="872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7"/>
            <p:cNvSpPr/>
            <p:nvPr/>
          </p:nvSpPr>
          <p:spPr>
            <a:xfrm flipH="1">
              <a:off x="188762" y="7059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7"/>
            <p:cNvSpPr/>
            <p:nvPr/>
          </p:nvSpPr>
          <p:spPr>
            <a:xfrm flipH="1">
              <a:off x="188762" y="53950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7" name="Google Shape;307;p13"/>
          <p:cNvGrpSpPr/>
          <p:nvPr/>
        </p:nvGrpSpPr>
        <p:grpSpPr>
          <a:xfrm>
            <a:off x="8430750" y="407034"/>
            <a:ext cx="2691676" cy="2691631"/>
            <a:chOff x="5165750" y="-1146341"/>
            <a:chExt cx="2691676" cy="2691631"/>
          </a:xfrm>
        </p:grpSpPr>
        <p:sp>
          <p:nvSpPr>
            <p:cNvPr id="308" name="Google Shape;308;p13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13"/>
          <p:cNvGrpSpPr/>
          <p:nvPr/>
        </p:nvGrpSpPr>
        <p:grpSpPr>
          <a:xfrm>
            <a:off x="5640400" y="4828856"/>
            <a:ext cx="2790375" cy="64975"/>
            <a:chOff x="5954300" y="4334988"/>
            <a:chExt cx="2790375" cy="64975"/>
          </a:xfrm>
        </p:grpSpPr>
        <p:sp>
          <p:nvSpPr>
            <p:cNvPr id="318" name="Google Shape;318;p13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13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339" name="Google Shape;339;p13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13"/>
          <p:cNvSpPr txBox="1">
            <a:spLocks noGrp="1"/>
          </p:cNvSpPr>
          <p:nvPr>
            <p:ph type="title" hasCustomPrompt="1"/>
          </p:nvPr>
        </p:nvSpPr>
        <p:spPr>
          <a:xfrm>
            <a:off x="713237" y="1643098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9" name="Google Shape;349;p13"/>
          <p:cNvSpPr txBox="1">
            <a:spLocks noGrp="1"/>
          </p:cNvSpPr>
          <p:nvPr>
            <p:ph type="subTitle" idx="1"/>
          </p:nvPr>
        </p:nvSpPr>
        <p:spPr>
          <a:xfrm>
            <a:off x="1627650" y="1916787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13"/>
          <p:cNvSpPr txBox="1">
            <a:spLocks noGrp="1"/>
          </p:cNvSpPr>
          <p:nvPr>
            <p:ph type="title" idx="2" hasCustomPrompt="1"/>
          </p:nvPr>
        </p:nvSpPr>
        <p:spPr>
          <a:xfrm>
            <a:off x="4064061" y="1643098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1" name="Google Shape;351;p13"/>
          <p:cNvSpPr txBox="1">
            <a:spLocks noGrp="1"/>
          </p:cNvSpPr>
          <p:nvPr>
            <p:ph type="subTitle" idx="3"/>
          </p:nvPr>
        </p:nvSpPr>
        <p:spPr>
          <a:xfrm>
            <a:off x="4978460" y="1916787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3"/>
          <p:cNvSpPr txBox="1">
            <a:spLocks noGrp="1"/>
          </p:cNvSpPr>
          <p:nvPr>
            <p:ph type="title" idx="4" hasCustomPrompt="1"/>
          </p:nvPr>
        </p:nvSpPr>
        <p:spPr>
          <a:xfrm>
            <a:off x="2055937" y="3136035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3" name="Google Shape;353;p13"/>
          <p:cNvSpPr txBox="1">
            <a:spLocks noGrp="1"/>
          </p:cNvSpPr>
          <p:nvPr>
            <p:ph type="subTitle" idx="5"/>
          </p:nvPr>
        </p:nvSpPr>
        <p:spPr>
          <a:xfrm>
            <a:off x="2970350" y="3414200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3"/>
          <p:cNvSpPr txBox="1">
            <a:spLocks noGrp="1"/>
          </p:cNvSpPr>
          <p:nvPr>
            <p:ph type="title" idx="6" hasCustomPrompt="1"/>
          </p:nvPr>
        </p:nvSpPr>
        <p:spPr>
          <a:xfrm>
            <a:off x="5406761" y="3136035"/>
            <a:ext cx="9165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55" name="Google Shape;355;p13"/>
          <p:cNvSpPr txBox="1">
            <a:spLocks noGrp="1"/>
          </p:cNvSpPr>
          <p:nvPr>
            <p:ph type="subTitle" idx="7"/>
          </p:nvPr>
        </p:nvSpPr>
        <p:spPr>
          <a:xfrm>
            <a:off x="6321160" y="3414200"/>
            <a:ext cx="2109600" cy="66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ubTitle" idx="8"/>
          </p:nvPr>
        </p:nvSpPr>
        <p:spPr>
          <a:xfrm>
            <a:off x="1627650" y="1565638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7" name="Google Shape;357;p13"/>
          <p:cNvSpPr txBox="1">
            <a:spLocks noGrp="1"/>
          </p:cNvSpPr>
          <p:nvPr>
            <p:ph type="subTitle" idx="9"/>
          </p:nvPr>
        </p:nvSpPr>
        <p:spPr>
          <a:xfrm>
            <a:off x="4978476" y="1565638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3"/>
          </p:nvPr>
        </p:nvSpPr>
        <p:spPr>
          <a:xfrm>
            <a:off x="2970350" y="3058449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14"/>
          </p:nvPr>
        </p:nvSpPr>
        <p:spPr>
          <a:xfrm>
            <a:off x="6321176" y="3058449"/>
            <a:ext cx="2109600" cy="49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15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4"/>
          <p:cNvSpPr txBox="1">
            <a:spLocks noGrp="1"/>
          </p:cNvSpPr>
          <p:nvPr>
            <p:ph type="title"/>
          </p:nvPr>
        </p:nvSpPr>
        <p:spPr>
          <a:xfrm>
            <a:off x="715100" y="3066000"/>
            <a:ext cx="5827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3" name="Google Shape;363;p14"/>
          <p:cNvSpPr txBox="1">
            <a:spLocks noGrp="1"/>
          </p:cNvSpPr>
          <p:nvPr>
            <p:ph type="subTitle" idx="1"/>
          </p:nvPr>
        </p:nvSpPr>
        <p:spPr>
          <a:xfrm>
            <a:off x="715100" y="1428137"/>
            <a:ext cx="5827500" cy="14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5" name="Google Shape;365;p14"/>
          <p:cNvGrpSpPr/>
          <p:nvPr/>
        </p:nvGrpSpPr>
        <p:grpSpPr>
          <a:xfrm>
            <a:off x="7084938" y="3253609"/>
            <a:ext cx="2691676" cy="2691631"/>
            <a:chOff x="5165750" y="-1146341"/>
            <a:chExt cx="2691676" cy="2691631"/>
          </a:xfrm>
        </p:grpSpPr>
        <p:sp>
          <p:nvSpPr>
            <p:cNvPr id="366" name="Google Shape;366;p1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" name="Google Shape;375;p14"/>
          <p:cNvGrpSpPr/>
          <p:nvPr/>
        </p:nvGrpSpPr>
        <p:grpSpPr>
          <a:xfrm>
            <a:off x="3176813" y="507006"/>
            <a:ext cx="2790375" cy="64975"/>
            <a:chOff x="5954300" y="4334988"/>
            <a:chExt cx="2790375" cy="64975"/>
          </a:xfrm>
        </p:grpSpPr>
        <p:sp>
          <p:nvSpPr>
            <p:cNvPr id="376" name="Google Shape;376;p1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subTitle" idx="1"/>
          </p:nvPr>
        </p:nvSpPr>
        <p:spPr>
          <a:xfrm>
            <a:off x="872100" y="2790875"/>
            <a:ext cx="4359600" cy="7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5"/>
          <p:cNvSpPr txBox="1">
            <a:spLocks noGrp="1"/>
          </p:cNvSpPr>
          <p:nvPr>
            <p:ph type="title"/>
          </p:nvPr>
        </p:nvSpPr>
        <p:spPr>
          <a:xfrm>
            <a:off x="872100" y="1370375"/>
            <a:ext cx="4359600" cy="14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99" name="Google Shape;399;p15"/>
          <p:cNvGrpSpPr/>
          <p:nvPr/>
        </p:nvGrpSpPr>
        <p:grpSpPr>
          <a:xfrm>
            <a:off x="872100" y="4492283"/>
            <a:ext cx="1351125" cy="232319"/>
            <a:chOff x="5486725" y="543869"/>
            <a:chExt cx="1351125" cy="232319"/>
          </a:xfrm>
        </p:grpSpPr>
        <p:sp>
          <p:nvSpPr>
            <p:cNvPr id="400" name="Google Shape;400;p15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7"/>
          <p:cNvSpPr txBox="1">
            <a:spLocks noGrp="1"/>
          </p:cNvSpPr>
          <p:nvPr>
            <p:ph type="title" hasCustomPrompt="1"/>
          </p:nvPr>
        </p:nvSpPr>
        <p:spPr>
          <a:xfrm>
            <a:off x="848450" y="677300"/>
            <a:ext cx="3876000" cy="7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4" name="Google Shape;804;p27"/>
          <p:cNvSpPr txBox="1">
            <a:spLocks noGrp="1"/>
          </p:cNvSpPr>
          <p:nvPr>
            <p:ph type="subTitle" idx="1"/>
          </p:nvPr>
        </p:nvSpPr>
        <p:spPr>
          <a:xfrm>
            <a:off x="848450" y="1304999"/>
            <a:ext cx="38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 idx="2" hasCustomPrompt="1"/>
          </p:nvPr>
        </p:nvSpPr>
        <p:spPr>
          <a:xfrm>
            <a:off x="2634000" y="2035300"/>
            <a:ext cx="3876000" cy="7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6" name="Google Shape;806;p27"/>
          <p:cNvSpPr txBox="1">
            <a:spLocks noGrp="1"/>
          </p:cNvSpPr>
          <p:nvPr>
            <p:ph type="subTitle" idx="3"/>
          </p:nvPr>
        </p:nvSpPr>
        <p:spPr>
          <a:xfrm>
            <a:off x="2634000" y="2662979"/>
            <a:ext cx="38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7"/>
          <p:cNvSpPr txBox="1">
            <a:spLocks noGrp="1"/>
          </p:cNvSpPr>
          <p:nvPr>
            <p:ph type="title" idx="4" hasCustomPrompt="1"/>
          </p:nvPr>
        </p:nvSpPr>
        <p:spPr>
          <a:xfrm>
            <a:off x="4419550" y="3393300"/>
            <a:ext cx="3876000" cy="7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08" name="Google Shape;808;p27"/>
          <p:cNvSpPr txBox="1">
            <a:spLocks noGrp="1"/>
          </p:cNvSpPr>
          <p:nvPr>
            <p:ph type="subTitle" idx="5"/>
          </p:nvPr>
        </p:nvSpPr>
        <p:spPr>
          <a:xfrm>
            <a:off x="4419550" y="4020994"/>
            <a:ext cx="38760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9" name="Google Shape;809;p27"/>
          <p:cNvGrpSpPr/>
          <p:nvPr/>
        </p:nvGrpSpPr>
        <p:grpSpPr>
          <a:xfrm>
            <a:off x="-1000600" y="3393309"/>
            <a:ext cx="2691676" cy="2691631"/>
            <a:chOff x="5165750" y="-1146341"/>
            <a:chExt cx="2691676" cy="2691631"/>
          </a:xfrm>
        </p:grpSpPr>
        <p:sp>
          <p:nvSpPr>
            <p:cNvPr id="810" name="Google Shape;810;p27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27"/>
          <p:cNvGrpSpPr/>
          <p:nvPr/>
        </p:nvGrpSpPr>
        <p:grpSpPr>
          <a:xfrm>
            <a:off x="8482509" y="1892015"/>
            <a:ext cx="1359460" cy="1359460"/>
            <a:chOff x="3901550" y="2223725"/>
            <a:chExt cx="1557050" cy="1557050"/>
          </a:xfrm>
        </p:grpSpPr>
        <p:sp>
          <p:nvSpPr>
            <p:cNvPr id="820" name="Google Shape;820;p27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5" name="Google Shape;825;p27"/>
          <p:cNvSpPr/>
          <p:nvPr/>
        </p:nvSpPr>
        <p:spPr>
          <a:xfrm rot="10800000">
            <a:off x="5714833" y="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73" r:id="rId9"/>
    <p:sldLayoutId id="2147483682" r:id="rId10"/>
    <p:sldLayoutId id="2147483683" r:id="rId11"/>
    <p:sldLayoutId id="2147483686" r:id="rId12"/>
    <p:sldLayoutId id="2147483687" r:id="rId13"/>
    <p:sldLayoutId id="2147483688" r:id="rId14"/>
  </p:sldLayoutIdLst>
  <p:transition>
    <p:strips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1.png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26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31.wmf"/><Relationship Id="rId24" Type="http://schemas.openxmlformats.org/officeDocument/2006/relationships/image" Target="../media/image1.png"/><Relationship Id="rId5" Type="http://schemas.openxmlformats.org/officeDocument/2006/relationships/image" Target="../media/image28.w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3.wmf"/><Relationship Id="rId18" Type="http://schemas.openxmlformats.org/officeDocument/2006/relationships/image" Target="../media/image45.wmf"/><Relationship Id="rId26" Type="http://schemas.openxmlformats.org/officeDocument/2006/relationships/image" Target="../media/image49.wmf"/><Relationship Id="rId3" Type="http://schemas.openxmlformats.org/officeDocument/2006/relationships/notesSlide" Target="../notesSlides/notesSlide18.xml"/><Relationship Id="rId21" Type="http://schemas.openxmlformats.org/officeDocument/2006/relationships/oleObject" Target="../embeddings/oleObject38.bin"/><Relationship Id="rId7" Type="http://schemas.openxmlformats.org/officeDocument/2006/relationships/image" Target="../media/image40.emf"/><Relationship Id="rId12" Type="http://schemas.openxmlformats.org/officeDocument/2006/relationships/oleObject" Target="../embeddings/oleObject33.bin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20" Type="http://schemas.openxmlformats.org/officeDocument/2006/relationships/image" Target="../media/image46.wmf"/><Relationship Id="rId29" Type="http://schemas.openxmlformats.org/officeDocument/2006/relationships/image" Target="../media/image51.png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2.wmf"/><Relationship Id="rId24" Type="http://schemas.openxmlformats.org/officeDocument/2006/relationships/image" Target="../media/image48.wmf"/><Relationship Id="rId5" Type="http://schemas.openxmlformats.org/officeDocument/2006/relationships/image" Target="../media/image39.emf"/><Relationship Id="rId15" Type="http://schemas.openxmlformats.org/officeDocument/2006/relationships/image" Target="../media/image44.wmf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50.wmf"/><Relationship Id="rId10" Type="http://schemas.openxmlformats.org/officeDocument/2006/relationships/oleObject" Target="../embeddings/oleObject32.bin"/><Relationship Id="rId19" Type="http://schemas.openxmlformats.org/officeDocument/2006/relationships/oleObject" Target="../embeddings/oleObject37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4.bin"/><Relationship Id="rId22" Type="http://schemas.openxmlformats.org/officeDocument/2006/relationships/image" Target="../media/image47.w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6.wmf"/><Relationship Id="rId18" Type="http://schemas.openxmlformats.org/officeDocument/2006/relationships/image" Target="../media/image59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e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1.png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3.png"/><Relationship Id="rId11" Type="http://schemas.openxmlformats.org/officeDocument/2006/relationships/image" Target="../media/image1.png"/><Relationship Id="rId5" Type="http://schemas.openxmlformats.org/officeDocument/2006/relationships/image" Target="../media/image60.emf"/><Relationship Id="rId10" Type="http://schemas.openxmlformats.org/officeDocument/2006/relationships/image" Target="../media/image62.wmf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umpy.org/doc/stable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0" Type="http://schemas.openxmlformats.org/officeDocument/2006/relationships/image" Target="../media/image1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1690998" y="1501931"/>
            <a:ext cx="5764531" cy="18699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STRESSES IN THE MEMBERS OF THE PLANAR TRUSS PLOBLEM</a:t>
            </a:r>
            <a: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3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>
            <a:off x="-401238" y="-505328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196" y="4370753"/>
            <a:ext cx="1242351" cy="878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70365" y="295943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 23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oogle Shape;1928;p81"/>
          <p:cNvGrpSpPr/>
          <p:nvPr/>
        </p:nvGrpSpPr>
        <p:grpSpPr>
          <a:xfrm>
            <a:off x="5313582" y="3209966"/>
            <a:ext cx="325530" cy="329019"/>
            <a:chOff x="1782906" y="2317215"/>
            <a:chExt cx="325530" cy="329019"/>
          </a:xfrm>
        </p:grpSpPr>
        <p:sp>
          <p:nvSpPr>
            <p:cNvPr id="24" name="Google Shape;1929;p81"/>
            <p:cNvSpPr/>
            <p:nvPr/>
          </p:nvSpPr>
          <p:spPr>
            <a:xfrm>
              <a:off x="1782906" y="2378833"/>
              <a:ext cx="189505" cy="267401"/>
            </a:xfrm>
            <a:custGeom>
              <a:avLst/>
              <a:gdLst/>
              <a:ahLst/>
              <a:cxnLst/>
              <a:rect l="l" t="t" r="r" b="b"/>
              <a:pathLst>
                <a:path w="69" h="97" extrusionOk="0">
                  <a:moveTo>
                    <a:pt x="51" y="52"/>
                  </a:moveTo>
                  <a:cubicBezTo>
                    <a:pt x="56" y="47"/>
                    <a:pt x="59" y="41"/>
                    <a:pt x="59" y="3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18"/>
                    <a:pt x="56" y="12"/>
                    <a:pt x="52" y="8"/>
                  </a:cubicBezTo>
                  <a:cubicBezTo>
                    <a:pt x="47" y="3"/>
                    <a:pt x="41" y="0"/>
                    <a:pt x="34" y="0"/>
                  </a:cubicBezTo>
                  <a:cubicBezTo>
                    <a:pt x="21" y="0"/>
                    <a:pt x="9" y="11"/>
                    <a:pt x="9" y="25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41"/>
                    <a:pt x="13" y="47"/>
                    <a:pt x="17" y="52"/>
                  </a:cubicBezTo>
                  <a:cubicBezTo>
                    <a:pt x="7" y="54"/>
                    <a:pt x="0" y="62"/>
                    <a:pt x="0" y="7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7"/>
                    <a:pt x="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6" y="97"/>
                    <a:pt x="67" y="96"/>
                    <a:pt x="68" y="96"/>
                  </a:cubicBezTo>
                  <a:cubicBezTo>
                    <a:pt x="69" y="95"/>
                    <a:pt x="69" y="94"/>
                    <a:pt x="69" y="9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62"/>
                    <a:pt x="61" y="53"/>
                    <a:pt x="51" y="52"/>
                  </a:cubicBezTo>
                  <a:close/>
                  <a:moveTo>
                    <a:pt x="24" y="66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30" y="59"/>
                    <a:pt x="30" y="59"/>
                    <a:pt x="30" y="59"/>
                  </a:cubicBezTo>
                  <a:lnTo>
                    <a:pt x="24" y="66"/>
                  </a:lnTo>
                  <a:close/>
                  <a:moveTo>
                    <a:pt x="45" y="59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8" y="59"/>
                    <a:pt x="38" y="59"/>
                    <a:pt x="38" y="59"/>
                  </a:cubicBezTo>
                  <a:lnTo>
                    <a:pt x="45" y="59"/>
                  </a:lnTo>
                  <a:close/>
                  <a:moveTo>
                    <a:pt x="24" y="76"/>
                  </a:moveTo>
                  <a:cubicBezTo>
                    <a:pt x="34" y="65"/>
                    <a:pt x="34" y="65"/>
                    <a:pt x="34" y="65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24" y="90"/>
                    <a:pt x="24" y="90"/>
                    <a:pt x="24" y="90"/>
                  </a:cubicBezTo>
                  <a:lnTo>
                    <a:pt x="24" y="76"/>
                  </a:lnTo>
                  <a:close/>
                  <a:moveTo>
                    <a:pt x="34" y="7"/>
                  </a:moveTo>
                  <a:cubicBezTo>
                    <a:pt x="40" y="7"/>
                    <a:pt x="46" y="10"/>
                    <a:pt x="49" y="15"/>
                  </a:cubicBezTo>
                  <a:cubicBezTo>
                    <a:pt x="48" y="15"/>
                    <a:pt x="47" y="14"/>
                    <a:pt x="45" y="14"/>
                  </a:cubicBezTo>
                  <a:cubicBezTo>
                    <a:pt x="45" y="14"/>
                    <a:pt x="44" y="15"/>
                    <a:pt x="43" y="15"/>
                  </a:cubicBezTo>
                  <a:cubicBezTo>
                    <a:pt x="42" y="16"/>
                    <a:pt x="39" y="18"/>
                    <a:pt x="34" y="18"/>
                  </a:cubicBezTo>
                  <a:cubicBezTo>
                    <a:pt x="30" y="18"/>
                    <a:pt x="27" y="16"/>
                    <a:pt x="25" y="15"/>
                  </a:cubicBezTo>
                  <a:cubicBezTo>
                    <a:pt x="25" y="15"/>
                    <a:pt x="24" y="14"/>
                    <a:pt x="23" y="14"/>
                  </a:cubicBezTo>
                  <a:cubicBezTo>
                    <a:pt x="22" y="14"/>
                    <a:pt x="21" y="15"/>
                    <a:pt x="20" y="15"/>
                  </a:cubicBezTo>
                  <a:cubicBezTo>
                    <a:pt x="23" y="10"/>
                    <a:pt x="28" y="7"/>
                    <a:pt x="34" y="7"/>
                  </a:cubicBezTo>
                  <a:close/>
                  <a:moveTo>
                    <a:pt x="16" y="34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6" y="25"/>
                    <a:pt x="19" y="22"/>
                    <a:pt x="22" y="21"/>
                  </a:cubicBezTo>
                  <a:cubicBezTo>
                    <a:pt x="25" y="23"/>
                    <a:pt x="30" y="24"/>
                    <a:pt x="34" y="24"/>
                  </a:cubicBezTo>
                  <a:cubicBezTo>
                    <a:pt x="39" y="24"/>
                    <a:pt x="43" y="23"/>
                    <a:pt x="46" y="21"/>
                  </a:cubicBezTo>
                  <a:cubicBezTo>
                    <a:pt x="49" y="22"/>
                    <a:pt x="52" y="25"/>
                    <a:pt x="52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ubicBezTo>
                    <a:pt x="24" y="52"/>
                    <a:pt x="16" y="44"/>
                    <a:pt x="16" y="34"/>
                  </a:cubicBezTo>
                  <a:close/>
                  <a:moveTo>
                    <a:pt x="6" y="73"/>
                  </a:moveTo>
                  <a:cubicBezTo>
                    <a:pt x="6" y="66"/>
                    <a:pt x="11" y="61"/>
                    <a:pt x="17" y="59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6" y="90"/>
                    <a:pt x="6" y="90"/>
                    <a:pt x="6" y="90"/>
                  </a:cubicBezTo>
                  <a:lnTo>
                    <a:pt x="6" y="73"/>
                  </a:lnTo>
                  <a:close/>
                  <a:moveTo>
                    <a:pt x="62" y="90"/>
                  </a:moveTo>
                  <a:cubicBezTo>
                    <a:pt x="52" y="90"/>
                    <a:pt x="52" y="90"/>
                    <a:pt x="52" y="9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8" y="61"/>
                    <a:pt x="62" y="66"/>
                    <a:pt x="62" y="73"/>
                  </a:cubicBezTo>
                  <a:lnTo>
                    <a:pt x="62" y="90"/>
                  </a:lnTo>
                  <a:close/>
                  <a:moveTo>
                    <a:pt x="62" y="90"/>
                  </a:moveTo>
                  <a:cubicBezTo>
                    <a:pt x="62" y="90"/>
                    <a:pt x="62" y="90"/>
                    <a:pt x="62" y="9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1930;p81"/>
            <p:cNvSpPr/>
            <p:nvPr/>
          </p:nvSpPr>
          <p:spPr>
            <a:xfrm>
              <a:off x="1961948" y="2317215"/>
              <a:ext cx="146489" cy="1464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25" y="0"/>
                  </a:moveTo>
                  <a:cubicBezTo>
                    <a:pt x="23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9" y="6"/>
                    <a:pt x="0" y="16"/>
                    <a:pt x="0" y="28"/>
                  </a:cubicBezTo>
                  <a:cubicBezTo>
                    <a:pt x="0" y="42"/>
                    <a:pt x="11" y="53"/>
                    <a:pt x="25" y="53"/>
                  </a:cubicBezTo>
                  <a:cubicBezTo>
                    <a:pt x="37" y="53"/>
                    <a:pt x="48" y="44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0" y="32"/>
                    <a:pt x="51" y="32"/>
                    <a:pt x="52" y="31"/>
                  </a:cubicBezTo>
                  <a:cubicBezTo>
                    <a:pt x="52" y="30"/>
                    <a:pt x="53" y="29"/>
                    <a:pt x="53" y="28"/>
                  </a:cubicBezTo>
                  <a:cubicBezTo>
                    <a:pt x="53" y="13"/>
                    <a:pt x="40" y="0"/>
                    <a:pt x="25" y="0"/>
                  </a:cubicBezTo>
                  <a:close/>
                  <a:moveTo>
                    <a:pt x="46" y="25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7" y="9"/>
                    <a:pt x="44" y="16"/>
                    <a:pt x="46" y="25"/>
                  </a:cubicBezTo>
                  <a:close/>
                  <a:moveTo>
                    <a:pt x="21" y="11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5"/>
                    <a:pt x="7" y="32"/>
                    <a:pt x="7" y="28"/>
                  </a:cubicBezTo>
                  <a:cubicBezTo>
                    <a:pt x="7" y="20"/>
                    <a:pt x="13" y="13"/>
                    <a:pt x="21" y="11"/>
                  </a:cubicBezTo>
                  <a:close/>
                  <a:moveTo>
                    <a:pt x="25" y="46"/>
                  </a:moveTo>
                  <a:cubicBezTo>
                    <a:pt x="21" y="46"/>
                    <a:pt x="17" y="45"/>
                    <a:pt x="14" y="4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40"/>
                    <a:pt x="33" y="46"/>
                    <a:pt x="25" y="46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1931;p81"/>
            <p:cNvSpPr/>
            <p:nvPr/>
          </p:nvSpPr>
          <p:spPr>
            <a:xfrm>
              <a:off x="1984037" y="2483468"/>
              <a:ext cx="94172" cy="18602"/>
            </a:xfrm>
            <a:custGeom>
              <a:avLst/>
              <a:gdLst/>
              <a:ahLst/>
              <a:cxnLst/>
              <a:rect l="l" t="t" r="r" b="b"/>
              <a:pathLst>
                <a:path w="34" h="7" extrusionOk="0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7"/>
                    <a:pt x="34" y="5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1932;p81"/>
            <p:cNvSpPr/>
            <p:nvPr/>
          </p:nvSpPr>
          <p:spPr>
            <a:xfrm>
              <a:off x="1984037" y="2521835"/>
              <a:ext cx="60456" cy="19765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1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7"/>
                    <a:pt x="22" y="5"/>
                    <a:pt x="22" y="3"/>
                  </a:cubicBezTo>
                  <a:cubicBezTo>
                    <a:pt x="22" y="1"/>
                    <a:pt x="20" y="0"/>
                    <a:pt x="18" y="0"/>
                  </a:cubicBezTo>
                  <a:close/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5649533" y="3270579"/>
            <a:ext cx="2313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dirty="0" smtClean="0"/>
              <a:t>Pham </a:t>
            </a:r>
            <a:r>
              <a:rPr lang="en-GB" dirty="0" err="1" smtClean="0"/>
              <a:t>Duc</a:t>
            </a:r>
            <a:r>
              <a:rPr lang="en-GB" dirty="0" smtClean="0"/>
              <a:t> </a:t>
            </a:r>
            <a:r>
              <a:rPr lang="en-GB" dirty="0"/>
              <a:t>Minh - 2352759</a:t>
            </a:r>
          </a:p>
        </p:txBody>
      </p:sp>
      <p:grpSp>
        <p:nvGrpSpPr>
          <p:cNvPr id="29" name="Google Shape;1928;p81"/>
          <p:cNvGrpSpPr/>
          <p:nvPr/>
        </p:nvGrpSpPr>
        <p:grpSpPr>
          <a:xfrm>
            <a:off x="5313582" y="3623390"/>
            <a:ext cx="325530" cy="329019"/>
            <a:chOff x="1782906" y="2317215"/>
            <a:chExt cx="325530" cy="329019"/>
          </a:xfrm>
        </p:grpSpPr>
        <p:sp>
          <p:nvSpPr>
            <p:cNvPr id="30" name="Google Shape;1929;p81"/>
            <p:cNvSpPr/>
            <p:nvPr/>
          </p:nvSpPr>
          <p:spPr>
            <a:xfrm>
              <a:off x="1782906" y="2378833"/>
              <a:ext cx="189505" cy="267401"/>
            </a:xfrm>
            <a:custGeom>
              <a:avLst/>
              <a:gdLst/>
              <a:ahLst/>
              <a:cxnLst/>
              <a:rect l="l" t="t" r="r" b="b"/>
              <a:pathLst>
                <a:path w="69" h="97" extrusionOk="0">
                  <a:moveTo>
                    <a:pt x="51" y="52"/>
                  </a:moveTo>
                  <a:cubicBezTo>
                    <a:pt x="56" y="47"/>
                    <a:pt x="59" y="41"/>
                    <a:pt x="59" y="3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18"/>
                    <a:pt x="56" y="12"/>
                    <a:pt x="52" y="8"/>
                  </a:cubicBezTo>
                  <a:cubicBezTo>
                    <a:pt x="47" y="3"/>
                    <a:pt x="41" y="0"/>
                    <a:pt x="34" y="0"/>
                  </a:cubicBezTo>
                  <a:cubicBezTo>
                    <a:pt x="21" y="0"/>
                    <a:pt x="9" y="11"/>
                    <a:pt x="9" y="25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41"/>
                    <a:pt x="13" y="47"/>
                    <a:pt x="17" y="52"/>
                  </a:cubicBezTo>
                  <a:cubicBezTo>
                    <a:pt x="7" y="54"/>
                    <a:pt x="0" y="62"/>
                    <a:pt x="0" y="7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7"/>
                    <a:pt x="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6" y="97"/>
                    <a:pt x="67" y="96"/>
                    <a:pt x="68" y="96"/>
                  </a:cubicBezTo>
                  <a:cubicBezTo>
                    <a:pt x="69" y="95"/>
                    <a:pt x="69" y="94"/>
                    <a:pt x="69" y="9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62"/>
                    <a:pt x="61" y="53"/>
                    <a:pt x="51" y="52"/>
                  </a:cubicBezTo>
                  <a:close/>
                  <a:moveTo>
                    <a:pt x="24" y="66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30" y="59"/>
                    <a:pt x="30" y="59"/>
                    <a:pt x="30" y="59"/>
                  </a:cubicBezTo>
                  <a:lnTo>
                    <a:pt x="24" y="66"/>
                  </a:lnTo>
                  <a:close/>
                  <a:moveTo>
                    <a:pt x="45" y="59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8" y="59"/>
                    <a:pt x="38" y="59"/>
                    <a:pt x="38" y="59"/>
                  </a:cubicBezTo>
                  <a:lnTo>
                    <a:pt x="45" y="59"/>
                  </a:lnTo>
                  <a:close/>
                  <a:moveTo>
                    <a:pt x="24" y="76"/>
                  </a:moveTo>
                  <a:cubicBezTo>
                    <a:pt x="34" y="65"/>
                    <a:pt x="34" y="65"/>
                    <a:pt x="34" y="65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24" y="90"/>
                    <a:pt x="24" y="90"/>
                    <a:pt x="24" y="90"/>
                  </a:cubicBezTo>
                  <a:lnTo>
                    <a:pt x="24" y="76"/>
                  </a:lnTo>
                  <a:close/>
                  <a:moveTo>
                    <a:pt x="34" y="7"/>
                  </a:moveTo>
                  <a:cubicBezTo>
                    <a:pt x="40" y="7"/>
                    <a:pt x="46" y="10"/>
                    <a:pt x="49" y="15"/>
                  </a:cubicBezTo>
                  <a:cubicBezTo>
                    <a:pt x="48" y="15"/>
                    <a:pt x="47" y="14"/>
                    <a:pt x="45" y="14"/>
                  </a:cubicBezTo>
                  <a:cubicBezTo>
                    <a:pt x="45" y="14"/>
                    <a:pt x="44" y="15"/>
                    <a:pt x="43" y="15"/>
                  </a:cubicBezTo>
                  <a:cubicBezTo>
                    <a:pt x="42" y="16"/>
                    <a:pt x="39" y="18"/>
                    <a:pt x="34" y="18"/>
                  </a:cubicBezTo>
                  <a:cubicBezTo>
                    <a:pt x="30" y="18"/>
                    <a:pt x="27" y="16"/>
                    <a:pt x="25" y="15"/>
                  </a:cubicBezTo>
                  <a:cubicBezTo>
                    <a:pt x="25" y="15"/>
                    <a:pt x="24" y="14"/>
                    <a:pt x="23" y="14"/>
                  </a:cubicBezTo>
                  <a:cubicBezTo>
                    <a:pt x="22" y="14"/>
                    <a:pt x="21" y="15"/>
                    <a:pt x="20" y="15"/>
                  </a:cubicBezTo>
                  <a:cubicBezTo>
                    <a:pt x="23" y="10"/>
                    <a:pt x="28" y="7"/>
                    <a:pt x="34" y="7"/>
                  </a:cubicBezTo>
                  <a:close/>
                  <a:moveTo>
                    <a:pt x="16" y="34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6" y="25"/>
                    <a:pt x="19" y="22"/>
                    <a:pt x="22" y="21"/>
                  </a:cubicBezTo>
                  <a:cubicBezTo>
                    <a:pt x="25" y="23"/>
                    <a:pt x="30" y="24"/>
                    <a:pt x="34" y="24"/>
                  </a:cubicBezTo>
                  <a:cubicBezTo>
                    <a:pt x="39" y="24"/>
                    <a:pt x="43" y="23"/>
                    <a:pt x="46" y="21"/>
                  </a:cubicBezTo>
                  <a:cubicBezTo>
                    <a:pt x="49" y="22"/>
                    <a:pt x="52" y="25"/>
                    <a:pt x="52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ubicBezTo>
                    <a:pt x="24" y="52"/>
                    <a:pt x="16" y="44"/>
                    <a:pt x="16" y="34"/>
                  </a:cubicBezTo>
                  <a:close/>
                  <a:moveTo>
                    <a:pt x="6" y="73"/>
                  </a:moveTo>
                  <a:cubicBezTo>
                    <a:pt x="6" y="66"/>
                    <a:pt x="11" y="61"/>
                    <a:pt x="17" y="59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6" y="90"/>
                    <a:pt x="6" y="90"/>
                    <a:pt x="6" y="90"/>
                  </a:cubicBezTo>
                  <a:lnTo>
                    <a:pt x="6" y="73"/>
                  </a:lnTo>
                  <a:close/>
                  <a:moveTo>
                    <a:pt x="62" y="90"/>
                  </a:moveTo>
                  <a:cubicBezTo>
                    <a:pt x="52" y="90"/>
                    <a:pt x="52" y="90"/>
                    <a:pt x="52" y="9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8" y="61"/>
                    <a:pt x="62" y="66"/>
                    <a:pt x="62" y="73"/>
                  </a:cubicBezTo>
                  <a:lnTo>
                    <a:pt x="62" y="90"/>
                  </a:lnTo>
                  <a:close/>
                  <a:moveTo>
                    <a:pt x="62" y="90"/>
                  </a:moveTo>
                  <a:cubicBezTo>
                    <a:pt x="62" y="90"/>
                    <a:pt x="62" y="90"/>
                    <a:pt x="62" y="9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1930;p81"/>
            <p:cNvSpPr/>
            <p:nvPr/>
          </p:nvSpPr>
          <p:spPr>
            <a:xfrm>
              <a:off x="1961948" y="2317215"/>
              <a:ext cx="146489" cy="1464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25" y="0"/>
                  </a:moveTo>
                  <a:cubicBezTo>
                    <a:pt x="23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9" y="6"/>
                    <a:pt x="0" y="16"/>
                    <a:pt x="0" y="28"/>
                  </a:cubicBezTo>
                  <a:cubicBezTo>
                    <a:pt x="0" y="42"/>
                    <a:pt x="11" y="53"/>
                    <a:pt x="25" y="53"/>
                  </a:cubicBezTo>
                  <a:cubicBezTo>
                    <a:pt x="37" y="53"/>
                    <a:pt x="48" y="44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0" y="32"/>
                    <a:pt x="51" y="32"/>
                    <a:pt x="52" y="31"/>
                  </a:cubicBezTo>
                  <a:cubicBezTo>
                    <a:pt x="52" y="30"/>
                    <a:pt x="53" y="29"/>
                    <a:pt x="53" y="28"/>
                  </a:cubicBezTo>
                  <a:cubicBezTo>
                    <a:pt x="53" y="13"/>
                    <a:pt x="40" y="0"/>
                    <a:pt x="25" y="0"/>
                  </a:cubicBezTo>
                  <a:close/>
                  <a:moveTo>
                    <a:pt x="46" y="25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7" y="9"/>
                    <a:pt x="44" y="16"/>
                    <a:pt x="46" y="25"/>
                  </a:cubicBezTo>
                  <a:close/>
                  <a:moveTo>
                    <a:pt x="21" y="11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5"/>
                    <a:pt x="7" y="32"/>
                    <a:pt x="7" y="28"/>
                  </a:cubicBezTo>
                  <a:cubicBezTo>
                    <a:pt x="7" y="20"/>
                    <a:pt x="13" y="13"/>
                    <a:pt x="21" y="11"/>
                  </a:cubicBezTo>
                  <a:close/>
                  <a:moveTo>
                    <a:pt x="25" y="46"/>
                  </a:moveTo>
                  <a:cubicBezTo>
                    <a:pt x="21" y="46"/>
                    <a:pt x="17" y="45"/>
                    <a:pt x="14" y="4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40"/>
                    <a:pt x="33" y="46"/>
                    <a:pt x="25" y="46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1931;p81"/>
            <p:cNvSpPr/>
            <p:nvPr/>
          </p:nvSpPr>
          <p:spPr>
            <a:xfrm>
              <a:off x="1984037" y="2483468"/>
              <a:ext cx="94172" cy="18602"/>
            </a:xfrm>
            <a:custGeom>
              <a:avLst/>
              <a:gdLst/>
              <a:ahLst/>
              <a:cxnLst/>
              <a:rect l="l" t="t" r="r" b="b"/>
              <a:pathLst>
                <a:path w="34" h="7" extrusionOk="0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7"/>
                    <a:pt x="34" y="5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1932;p81"/>
            <p:cNvSpPr/>
            <p:nvPr/>
          </p:nvSpPr>
          <p:spPr>
            <a:xfrm>
              <a:off x="1984037" y="2521835"/>
              <a:ext cx="60456" cy="19765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1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7"/>
                    <a:pt x="22" y="5"/>
                    <a:pt x="22" y="3"/>
                  </a:cubicBezTo>
                  <a:cubicBezTo>
                    <a:pt x="22" y="1"/>
                    <a:pt x="20" y="0"/>
                    <a:pt x="18" y="0"/>
                  </a:cubicBezTo>
                  <a:close/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5608885" y="3684003"/>
            <a:ext cx="21723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dirty="0" smtClean="0"/>
              <a:t>Tran </a:t>
            </a:r>
            <a:r>
              <a:rPr lang="en-GB" dirty="0" err="1"/>
              <a:t>Gia</a:t>
            </a:r>
            <a:r>
              <a:rPr lang="en-GB" dirty="0"/>
              <a:t> Minh - 2312118</a:t>
            </a:r>
          </a:p>
        </p:txBody>
      </p:sp>
      <p:grpSp>
        <p:nvGrpSpPr>
          <p:cNvPr id="35" name="Google Shape;1928;p81"/>
          <p:cNvGrpSpPr/>
          <p:nvPr/>
        </p:nvGrpSpPr>
        <p:grpSpPr>
          <a:xfrm>
            <a:off x="5314946" y="4041734"/>
            <a:ext cx="325530" cy="329019"/>
            <a:chOff x="1782906" y="2317215"/>
            <a:chExt cx="325530" cy="329019"/>
          </a:xfrm>
        </p:grpSpPr>
        <p:sp>
          <p:nvSpPr>
            <p:cNvPr id="36" name="Google Shape;1929;p81"/>
            <p:cNvSpPr/>
            <p:nvPr/>
          </p:nvSpPr>
          <p:spPr>
            <a:xfrm>
              <a:off x="1782906" y="2378833"/>
              <a:ext cx="189505" cy="267401"/>
            </a:xfrm>
            <a:custGeom>
              <a:avLst/>
              <a:gdLst/>
              <a:ahLst/>
              <a:cxnLst/>
              <a:rect l="l" t="t" r="r" b="b"/>
              <a:pathLst>
                <a:path w="69" h="97" extrusionOk="0">
                  <a:moveTo>
                    <a:pt x="51" y="52"/>
                  </a:moveTo>
                  <a:cubicBezTo>
                    <a:pt x="56" y="47"/>
                    <a:pt x="59" y="41"/>
                    <a:pt x="59" y="34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59" y="18"/>
                    <a:pt x="56" y="12"/>
                    <a:pt x="52" y="8"/>
                  </a:cubicBezTo>
                  <a:cubicBezTo>
                    <a:pt x="47" y="3"/>
                    <a:pt x="41" y="0"/>
                    <a:pt x="34" y="0"/>
                  </a:cubicBezTo>
                  <a:cubicBezTo>
                    <a:pt x="21" y="0"/>
                    <a:pt x="9" y="11"/>
                    <a:pt x="9" y="25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9" y="41"/>
                    <a:pt x="13" y="47"/>
                    <a:pt x="17" y="52"/>
                  </a:cubicBezTo>
                  <a:cubicBezTo>
                    <a:pt x="7" y="54"/>
                    <a:pt x="0" y="62"/>
                    <a:pt x="0" y="73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95"/>
                    <a:pt x="1" y="97"/>
                    <a:pt x="3" y="97"/>
                  </a:cubicBezTo>
                  <a:cubicBezTo>
                    <a:pt x="65" y="97"/>
                    <a:pt x="65" y="97"/>
                    <a:pt x="65" y="97"/>
                  </a:cubicBezTo>
                  <a:cubicBezTo>
                    <a:pt x="66" y="97"/>
                    <a:pt x="67" y="96"/>
                    <a:pt x="68" y="96"/>
                  </a:cubicBezTo>
                  <a:cubicBezTo>
                    <a:pt x="69" y="95"/>
                    <a:pt x="69" y="94"/>
                    <a:pt x="69" y="93"/>
                  </a:cubicBezTo>
                  <a:cubicBezTo>
                    <a:pt x="69" y="73"/>
                    <a:pt x="69" y="73"/>
                    <a:pt x="69" y="73"/>
                  </a:cubicBezTo>
                  <a:cubicBezTo>
                    <a:pt x="69" y="62"/>
                    <a:pt x="61" y="53"/>
                    <a:pt x="51" y="52"/>
                  </a:cubicBezTo>
                  <a:close/>
                  <a:moveTo>
                    <a:pt x="24" y="66"/>
                  </a:moveTo>
                  <a:cubicBezTo>
                    <a:pt x="24" y="59"/>
                    <a:pt x="24" y="59"/>
                    <a:pt x="24" y="59"/>
                  </a:cubicBezTo>
                  <a:cubicBezTo>
                    <a:pt x="30" y="59"/>
                    <a:pt x="30" y="59"/>
                    <a:pt x="30" y="59"/>
                  </a:cubicBezTo>
                  <a:lnTo>
                    <a:pt x="24" y="66"/>
                  </a:lnTo>
                  <a:close/>
                  <a:moveTo>
                    <a:pt x="45" y="59"/>
                  </a:moveTo>
                  <a:cubicBezTo>
                    <a:pt x="45" y="66"/>
                    <a:pt x="45" y="66"/>
                    <a:pt x="45" y="66"/>
                  </a:cubicBezTo>
                  <a:cubicBezTo>
                    <a:pt x="38" y="59"/>
                    <a:pt x="38" y="59"/>
                    <a:pt x="38" y="59"/>
                  </a:cubicBezTo>
                  <a:lnTo>
                    <a:pt x="45" y="59"/>
                  </a:lnTo>
                  <a:close/>
                  <a:moveTo>
                    <a:pt x="24" y="76"/>
                  </a:moveTo>
                  <a:cubicBezTo>
                    <a:pt x="34" y="65"/>
                    <a:pt x="34" y="65"/>
                    <a:pt x="34" y="65"/>
                  </a:cubicBezTo>
                  <a:cubicBezTo>
                    <a:pt x="45" y="76"/>
                    <a:pt x="45" y="76"/>
                    <a:pt x="45" y="76"/>
                  </a:cubicBezTo>
                  <a:cubicBezTo>
                    <a:pt x="45" y="90"/>
                    <a:pt x="45" y="90"/>
                    <a:pt x="45" y="90"/>
                  </a:cubicBezTo>
                  <a:cubicBezTo>
                    <a:pt x="24" y="90"/>
                    <a:pt x="24" y="90"/>
                    <a:pt x="24" y="90"/>
                  </a:cubicBezTo>
                  <a:lnTo>
                    <a:pt x="24" y="76"/>
                  </a:lnTo>
                  <a:close/>
                  <a:moveTo>
                    <a:pt x="34" y="7"/>
                  </a:moveTo>
                  <a:cubicBezTo>
                    <a:pt x="40" y="7"/>
                    <a:pt x="46" y="10"/>
                    <a:pt x="49" y="15"/>
                  </a:cubicBezTo>
                  <a:cubicBezTo>
                    <a:pt x="48" y="15"/>
                    <a:pt x="47" y="14"/>
                    <a:pt x="45" y="14"/>
                  </a:cubicBezTo>
                  <a:cubicBezTo>
                    <a:pt x="45" y="14"/>
                    <a:pt x="44" y="15"/>
                    <a:pt x="43" y="15"/>
                  </a:cubicBezTo>
                  <a:cubicBezTo>
                    <a:pt x="42" y="16"/>
                    <a:pt x="39" y="18"/>
                    <a:pt x="34" y="18"/>
                  </a:cubicBezTo>
                  <a:cubicBezTo>
                    <a:pt x="30" y="18"/>
                    <a:pt x="27" y="16"/>
                    <a:pt x="25" y="15"/>
                  </a:cubicBezTo>
                  <a:cubicBezTo>
                    <a:pt x="25" y="15"/>
                    <a:pt x="24" y="14"/>
                    <a:pt x="23" y="14"/>
                  </a:cubicBezTo>
                  <a:cubicBezTo>
                    <a:pt x="22" y="14"/>
                    <a:pt x="21" y="15"/>
                    <a:pt x="20" y="15"/>
                  </a:cubicBezTo>
                  <a:cubicBezTo>
                    <a:pt x="23" y="10"/>
                    <a:pt x="28" y="7"/>
                    <a:pt x="34" y="7"/>
                  </a:cubicBezTo>
                  <a:close/>
                  <a:moveTo>
                    <a:pt x="16" y="34"/>
                  </a:moveTo>
                  <a:cubicBezTo>
                    <a:pt x="16" y="28"/>
                    <a:pt x="16" y="28"/>
                    <a:pt x="16" y="28"/>
                  </a:cubicBezTo>
                  <a:cubicBezTo>
                    <a:pt x="16" y="25"/>
                    <a:pt x="19" y="22"/>
                    <a:pt x="22" y="21"/>
                  </a:cubicBezTo>
                  <a:cubicBezTo>
                    <a:pt x="25" y="23"/>
                    <a:pt x="30" y="24"/>
                    <a:pt x="34" y="24"/>
                  </a:cubicBezTo>
                  <a:cubicBezTo>
                    <a:pt x="39" y="24"/>
                    <a:pt x="43" y="23"/>
                    <a:pt x="46" y="21"/>
                  </a:cubicBezTo>
                  <a:cubicBezTo>
                    <a:pt x="49" y="22"/>
                    <a:pt x="52" y="25"/>
                    <a:pt x="52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44"/>
                    <a:pt x="44" y="52"/>
                    <a:pt x="34" y="52"/>
                  </a:cubicBezTo>
                  <a:cubicBezTo>
                    <a:pt x="24" y="52"/>
                    <a:pt x="16" y="44"/>
                    <a:pt x="16" y="34"/>
                  </a:cubicBezTo>
                  <a:close/>
                  <a:moveTo>
                    <a:pt x="6" y="73"/>
                  </a:moveTo>
                  <a:cubicBezTo>
                    <a:pt x="6" y="66"/>
                    <a:pt x="11" y="61"/>
                    <a:pt x="17" y="59"/>
                  </a:cubicBezTo>
                  <a:cubicBezTo>
                    <a:pt x="17" y="90"/>
                    <a:pt x="17" y="90"/>
                    <a:pt x="17" y="90"/>
                  </a:cubicBezTo>
                  <a:cubicBezTo>
                    <a:pt x="6" y="90"/>
                    <a:pt x="6" y="90"/>
                    <a:pt x="6" y="90"/>
                  </a:cubicBezTo>
                  <a:lnTo>
                    <a:pt x="6" y="73"/>
                  </a:lnTo>
                  <a:close/>
                  <a:moveTo>
                    <a:pt x="62" y="90"/>
                  </a:moveTo>
                  <a:cubicBezTo>
                    <a:pt x="52" y="90"/>
                    <a:pt x="52" y="90"/>
                    <a:pt x="52" y="90"/>
                  </a:cubicBezTo>
                  <a:cubicBezTo>
                    <a:pt x="51" y="59"/>
                    <a:pt x="51" y="59"/>
                    <a:pt x="51" y="59"/>
                  </a:cubicBezTo>
                  <a:cubicBezTo>
                    <a:pt x="58" y="61"/>
                    <a:pt x="62" y="66"/>
                    <a:pt x="62" y="73"/>
                  </a:cubicBezTo>
                  <a:lnTo>
                    <a:pt x="62" y="90"/>
                  </a:lnTo>
                  <a:close/>
                  <a:moveTo>
                    <a:pt x="62" y="90"/>
                  </a:moveTo>
                  <a:cubicBezTo>
                    <a:pt x="62" y="90"/>
                    <a:pt x="62" y="90"/>
                    <a:pt x="62" y="9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1930;p81"/>
            <p:cNvSpPr/>
            <p:nvPr/>
          </p:nvSpPr>
          <p:spPr>
            <a:xfrm>
              <a:off x="1961948" y="2317215"/>
              <a:ext cx="146489" cy="146489"/>
            </a:xfrm>
            <a:custGeom>
              <a:avLst/>
              <a:gdLst/>
              <a:ahLst/>
              <a:cxnLst/>
              <a:rect l="l" t="t" r="r" b="b"/>
              <a:pathLst>
                <a:path w="53" h="53" extrusionOk="0">
                  <a:moveTo>
                    <a:pt x="25" y="0"/>
                  </a:moveTo>
                  <a:cubicBezTo>
                    <a:pt x="23" y="0"/>
                    <a:pt x="21" y="2"/>
                    <a:pt x="21" y="4"/>
                  </a:cubicBezTo>
                  <a:cubicBezTo>
                    <a:pt x="21" y="4"/>
                    <a:pt x="21" y="4"/>
                    <a:pt x="21" y="4"/>
                  </a:cubicBezTo>
                  <a:cubicBezTo>
                    <a:pt x="9" y="6"/>
                    <a:pt x="0" y="16"/>
                    <a:pt x="0" y="28"/>
                  </a:cubicBezTo>
                  <a:cubicBezTo>
                    <a:pt x="0" y="42"/>
                    <a:pt x="11" y="53"/>
                    <a:pt x="25" y="53"/>
                  </a:cubicBezTo>
                  <a:cubicBezTo>
                    <a:pt x="37" y="53"/>
                    <a:pt x="48" y="44"/>
                    <a:pt x="49" y="32"/>
                  </a:cubicBezTo>
                  <a:cubicBezTo>
                    <a:pt x="49" y="32"/>
                    <a:pt x="49" y="32"/>
                    <a:pt x="49" y="32"/>
                  </a:cubicBezTo>
                  <a:cubicBezTo>
                    <a:pt x="50" y="32"/>
                    <a:pt x="51" y="32"/>
                    <a:pt x="52" y="31"/>
                  </a:cubicBezTo>
                  <a:cubicBezTo>
                    <a:pt x="52" y="30"/>
                    <a:pt x="53" y="29"/>
                    <a:pt x="53" y="28"/>
                  </a:cubicBezTo>
                  <a:cubicBezTo>
                    <a:pt x="53" y="13"/>
                    <a:pt x="40" y="0"/>
                    <a:pt x="25" y="0"/>
                  </a:cubicBezTo>
                  <a:close/>
                  <a:moveTo>
                    <a:pt x="46" y="25"/>
                  </a:moveTo>
                  <a:cubicBezTo>
                    <a:pt x="28" y="25"/>
                    <a:pt x="28" y="25"/>
                    <a:pt x="28" y="25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37" y="9"/>
                    <a:pt x="44" y="16"/>
                    <a:pt x="46" y="25"/>
                  </a:cubicBezTo>
                  <a:close/>
                  <a:moveTo>
                    <a:pt x="21" y="11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9" y="37"/>
                    <a:pt x="9" y="37"/>
                    <a:pt x="9" y="37"/>
                  </a:cubicBezTo>
                  <a:cubicBezTo>
                    <a:pt x="8" y="35"/>
                    <a:pt x="7" y="32"/>
                    <a:pt x="7" y="28"/>
                  </a:cubicBezTo>
                  <a:cubicBezTo>
                    <a:pt x="7" y="20"/>
                    <a:pt x="13" y="13"/>
                    <a:pt x="21" y="11"/>
                  </a:cubicBezTo>
                  <a:close/>
                  <a:moveTo>
                    <a:pt x="25" y="46"/>
                  </a:moveTo>
                  <a:cubicBezTo>
                    <a:pt x="21" y="46"/>
                    <a:pt x="17" y="45"/>
                    <a:pt x="14" y="42"/>
                  </a:cubicBezTo>
                  <a:cubicBezTo>
                    <a:pt x="26" y="32"/>
                    <a:pt x="26" y="32"/>
                    <a:pt x="26" y="32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1" y="40"/>
                    <a:pt x="33" y="46"/>
                    <a:pt x="25" y="46"/>
                  </a:cubicBezTo>
                  <a:close/>
                  <a:moveTo>
                    <a:pt x="25" y="46"/>
                  </a:moveTo>
                  <a:cubicBezTo>
                    <a:pt x="25" y="46"/>
                    <a:pt x="25" y="46"/>
                    <a:pt x="25" y="46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1931;p81"/>
            <p:cNvSpPr/>
            <p:nvPr/>
          </p:nvSpPr>
          <p:spPr>
            <a:xfrm>
              <a:off x="1984037" y="2483468"/>
              <a:ext cx="94172" cy="18602"/>
            </a:xfrm>
            <a:custGeom>
              <a:avLst/>
              <a:gdLst/>
              <a:ahLst/>
              <a:cxnLst/>
              <a:rect l="l" t="t" r="r" b="b"/>
              <a:pathLst>
                <a:path w="34" h="7" extrusionOk="0">
                  <a:moveTo>
                    <a:pt x="3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7"/>
                    <a:pt x="34" y="5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lose/>
                  <a:moveTo>
                    <a:pt x="30" y="0"/>
                  </a:move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932;p81"/>
            <p:cNvSpPr/>
            <p:nvPr/>
          </p:nvSpPr>
          <p:spPr>
            <a:xfrm>
              <a:off x="1984037" y="2521835"/>
              <a:ext cx="60456" cy="19765"/>
            </a:xfrm>
            <a:custGeom>
              <a:avLst/>
              <a:gdLst/>
              <a:ahLst/>
              <a:cxnLst/>
              <a:rect l="l" t="t" r="r" b="b"/>
              <a:pathLst>
                <a:path w="22" h="7" extrusionOk="0">
                  <a:moveTo>
                    <a:pt x="1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5"/>
                    <a:pt x="1" y="7"/>
                    <a:pt x="3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20" y="7"/>
                    <a:pt x="22" y="5"/>
                    <a:pt x="22" y="3"/>
                  </a:cubicBezTo>
                  <a:cubicBezTo>
                    <a:pt x="22" y="1"/>
                    <a:pt x="20" y="0"/>
                    <a:pt x="18" y="0"/>
                  </a:cubicBezTo>
                  <a:close/>
                  <a:moveTo>
                    <a:pt x="18" y="0"/>
                  </a:move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Rectangle 39"/>
          <p:cNvSpPr/>
          <p:nvPr/>
        </p:nvSpPr>
        <p:spPr>
          <a:xfrm>
            <a:off x="5643919" y="4102347"/>
            <a:ext cx="28600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dirty="0" smtClean="0"/>
              <a:t>Nguyen </a:t>
            </a:r>
            <a:r>
              <a:rPr lang="en-GB" dirty="0" err="1" smtClean="0"/>
              <a:t>Phuc</a:t>
            </a:r>
            <a:r>
              <a:rPr lang="en-GB" dirty="0" smtClean="0"/>
              <a:t> Minh Tam - 231033</a:t>
            </a:r>
            <a:endParaRPr lang="en-GB" dirty="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3886200" y="909444"/>
            <a:ext cx="4753623" cy="31053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688374" y="4070205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FBD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0523" y="1260246"/>
            <a:ext cx="2901609" cy="4540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Draw external forces &amp; applied force</a:t>
            </a:r>
            <a:endParaRPr lang="en-GB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0523" y="2112071"/>
            <a:ext cx="2901609" cy="4540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10000"/>
                  </a:schemeClr>
                </a:solidFill>
              </a:rPr>
              <a:t>Specify the positive direction</a:t>
            </a:r>
            <a:endParaRPr lang="en-GB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0523" y="2898546"/>
            <a:ext cx="2901609" cy="4540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00" dirty="0" smtClean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resultant force is positive it is tension, otherwise it is compression </a:t>
            </a:r>
            <a:endParaRPr lang="en-US" altLang="en-US" sz="1300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4004" y="-16200"/>
            <a:ext cx="1242351" cy="878641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52"/>
          <p:cNvGrpSpPr/>
          <p:nvPr/>
        </p:nvGrpSpPr>
        <p:grpSpPr>
          <a:xfrm flipH="1">
            <a:off x="7641434" y="745316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789710" y="173181"/>
            <a:ext cx="3661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Inverse of the Matrix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377496" y="1111110"/>
            <a:ext cx="2208665" cy="45402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n-by-n square matrix</a:t>
            </a:r>
            <a:endParaRPr lang="en-GB" sz="1300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7496" y="1709597"/>
            <a:ext cx="2308678" cy="640677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smtClean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 A is invertible if B </a:t>
            </a:r>
            <a:r>
              <a:rPr lang="en-US" sz="13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n-by-n square matrix</a:t>
            </a:r>
            <a:endParaRPr lang="en-GB" sz="1300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300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3" idx="2"/>
          </p:cNvCxnSpPr>
          <p:nvPr/>
        </p:nvCxnSpPr>
        <p:spPr>
          <a:xfrm>
            <a:off x="2620500" y="757956"/>
            <a:ext cx="780" cy="35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4580247" y="1737662"/>
            <a:ext cx="1252203" cy="454020"/>
            <a:chOff x="4768020" y="1277861"/>
            <a:chExt cx="1252203" cy="454020"/>
          </a:xfrm>
        </p:grpSpPr>
        <p:sp>
          <p:nvSpPr>
            <p:cNvPr id="25" name="Rounded Rectangle 24"/>
            <p:cNvSpPr/>
            <p:nvPr/>
          </p:nvSpPr>
          <p:spPr>
            <a:xfrm>
              <a:off x="4768020" y="1277861"/>
              <a:ext cx="1252203" cy="45402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1">
                    <a:lumMod val="10000"/>
                  </a:schemeClr>
                </a:solidFill>
              </a:endParaRPr>
            </a:p>
          </p:txBody>
        </p: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5440157"/>
                </p:ext>
              </p:extLst>
            </p:nvPr>
          </p:nvGraphicFramePr>
          <p:xfrm>
            <a:off x="4888254" y="1379832"/>
            <a:ext cx="1011737" cy="2055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" name="Equation" r:id="rId4" imgW="812520" imgH="164880" progId="Equation.DSMT4">
                    <p:embed/>
                  </p:oleObj>
                </mc:Choice>
                <mc:Fallback>
                  <p:oleObj name="Equation" r:id="rId4" imgW="81252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88254" y="1379832"/>
                          <a:ext cx="1011737" cy="2055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2" name="Straight Arrow Connector 21"/>
          <p:cNvCxnSpPr>
            <a:endCxn id="25" idx="1"/>
          </p:cNvCxnSpPr>
          <p:nvPr/>
        </p:nvCxnSpPr>
        <p:spPr>
          <a:xfrm>
            <a:off x="3686174" y="1964672"/>
            <a:ext cx="894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94002" y="2446757"/>
            <a:ext cx="676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E.G:</a:t>
            </a:r>
            <a:endParaRPr lang="en-GB" sz="20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9710" y="284686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75597"/>
              </p:ext>
            </p:extLst>
          </p:nvPr>
        </p:nvGraphicFramePr>
        <p:xfrm>
          <a:off x="1211854" y="2483282"/>
          <a:ext cx="853557" cy="52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" name="Equation" r:id="rId6" imgW="736560" imgH="457200" progId="Equation.DSMT4">
                  <p:embed/>
                </p:oleObj>
              </mc:Choice>
              <mc:Fallback>
                <p:oleObj name="Equation" r:id="rId6" imgW="7365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11854" y="2483282"/>
                        <a:ext cx="853557" cy="529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219024"/>
              </p:ext>
            </p:extLst>
          </p:nvPr>
        </p:nvGraphicFramePr>
        <p:xfrm>
          <a:off x="2214946" y="2479808"/>
          <a:ext cx="1051723" cy="53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1" name="Equation" r:id="rId8" imgW="901440" imgH="457200" progId="Equation.DSMT4">
                  <p:embed/>
                </p:oleObj>
              </mc:Choice>
              <mc:Fallback>
                <p:oleObj name="Equation" r:id="rId8" imgW="901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4946" y="2479808"/>
                        <a:ext cx="1051723" cy="533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616910"/>
              </p:ext>
            </p:extLst>
          </p:nvPr>
        </p:nvGraphicFramePr>
        <p:xfrm>
          <a:off x="1205794" y="3124247"/>
          <a:ext cx="2496483" cy="502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" name="Equation" r:id="rId10" imgW="2273040" imgH="457200" progId="Equation.DSMT4">
                  <p:embed/>
                </p:oleObj>
              </mc:Choice>
              <mc:Fallback>
                <p:oleObj name="Equation" r:id="rId10" imgW="2273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5794" y="3124247"/>
                        <a:ext cx="2496483" cy="502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167492"/>
              </p:ext>
            </p:extLst>
          </p:nvPr>
        </p:nvGraphicFramePr>
        <p:xfrm>
          <a:off x="1205794" y="3737504"/>
          <a:ext cx="248038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3" name="Equation" r:id="rId12" imgW="2260440" imgH="457200" progId="Equation.DSMT4">
                  <p:embed/>
                </p:oleObj>
              </mc:Choice>
              <mc:Fallback>
                <p:oleObj name="Equation" r:id="rId12" imgW="2260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05794" y="3737504"/>
                        <a:ext cx="248038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ight Brace 31"/>
          <p:cNvSpPr/>
          <p:nvPr/>
        </p:nvSpPr>
        <p:spPr>
          <a:xfrm>
            <a:off x="3757693" y="2479808"/>
            <a:ext cx="476502" cy="1759346"/>
          </a:xfrm>
          <a:prstGeom prst="rightBrace">
            <a:avLst>
              <a:gd name="adj1" fmla="val 5485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urved Right Arrow 35"/>
          <p:cNvSpPr/>
          <p:nvPr/>
        </p:nvSpPr>
        <p:spPr>
          <a:xfrm>
            <a:off x="4520130" y="3626333"/>
            <a:ext cx="331171" cy="500303"/>
          </a:xfrm>
          <a:prstGeom prst="curvedRightArrow">
            <a:avLst>
              <a:gd name="adj1" fmla="val 20333"/>
              <a:gd name="adj2" fmla="val 59260"/>
              <a:gd name="adj3" fmla="val 4337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34195" y="3215626"/>
            <a:ext cx="20842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 </a:t>
            </a:r>
            <a:r>
              <a:rPr lang="en-US" dirty="0" smtClean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is invertible matrix of A</a:t>
            </a:r>
            <a:endParaRPr lang="en-GB" dirty="0">
              <a:solidFill>
                <a:schemeClr val="accent1">
                  <a:lumMod val="10000"/>
                </a:schemeClr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924224"/>
              </p:ext>
            </p:extLst>
          </p:nvPr>
        </p:nvGraphicFramePr>
        <p:xfrm>
          <a:off x="4918075" y="3776622"/>
          <a:ext cx="12493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4" name="Equation" r:id="rId14" imgW="1249502" imgH="510425" progId="Equation.DSMT4">
                  <p:embed/>
                </p:oleObj>
              </mc:Choice>
              <mc:Fallback>
                <p:oleObj name="Equation" r:id="rId14" imgW="1249502" imgH="51042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18075" y="3776622"/>
                        <a:ext cx="1249363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12" y="4339644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660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4" grpId="0"/>
      <p:bldP spid="32" grpId="0" animBg="1"/>
      <p:bldP spid="3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52"/>
          <p:cNvGrpSpPr/>
          <p:nvPr/>
        </p:nvGrpSpPr>
        <p:grpSpPr>
          <a:xfrm flipH="1">
            <a:off x="7641434" y="745316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912270" y="1101166"/>
            <a:ext cx="13740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en-GB" sz="22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12270" y="1660887"/>
                <a:ext cx="398718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Given matrices A</a:t>
                </a:r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 B </a:t>
                </a:r>
                <a:r>
                  <a:rPr lang="en-US" dirty="0" smtClean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are invertible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≠0,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𝑡h𝑒𝑛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270" y="1660887"/>
                <a:ext cx="3987182" cy="523220"/>
              </a:xfrm>
              <a:prstGeom prst="rect">
                <a:avLst/>
              </a:prstGeom>
              <a:blipFill>
                <a:blip r:embed="rId4"/>
                <a:stretch>
                  <a:fillRect l="-459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831255"/>
              </p:ext>
            </p:extLst>
          </p:nvPr>
        </p:nvGraphicFramePr>
        <p:xfrm>
          <a:off x="3170948" y="2184107"/>
          <a:ext cx="12160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Equation" r:id="rId5" imgW="1041120" imgH="228600" progId="Equation.DSMT4">
                  <p:embed/>
                </p:oleObj>
              </mc:Choice>
              <mc:Fallback>
                <p:oleObj name="Equation" r:id="rId5" imgW="1041120" imgH="22860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0948" y="2184107"/>
                        <a:ext cx="1216025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312221"/>
              </p:ext>
            </p:extLst>
          </p:nvPr>
        </p:nvGraphicFramePr>
        <p:xfrm>
          <a:off x="3170948" y="2554498"/>
          <a:ext cx="1465672" cy="432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Equation" r:id="rId7" imgW="1333440" imgH="393480" progId="Equation.DSMT4">
                  <p:embed/>
                </p:oleObj>
              </mc:Choice>
              <mc:Fallback>
                <p:oleObj name="Equation" r:id="rId7" imgW="1333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0948" y="2554498"/>
                        <a:ext cx="1465672" cy="4327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322132"/>
              </p:ext>
            </p:extLst>
          </p:nvPr>
        </p:nvGraphicFramePr>
        <p:xfrm>
          <a:off x="3170948" y="3093593"/>
          <a:ext cx="862831" cy="272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9" imgW="723600" imgH="228600" progId="Equation.DSMT4">
                  <p:embed/>
                </p:oleObj>
              </mc:Choice>
              <mc:Fallback>
                <p:oleObj name="Equation" r:id="rId9" imgW="723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0948" y="3093593"/>
                        <a:ext cx="862831" cy="272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049448"/>
              </p:ext>
            </p:extLst>
          </p:nvPr>
        </p:nvGraphicFramePr>
        <p:xfrm>
          <a:off x="3170948" y="3490148"/>
          <a:ext cx="1092551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11" imgW="965160" imgH="228600" progId="Equation.DSMT4">
                  <p:embed/>
                </p:oleObj>
              </mc:Choice>
              <mc:Fallback>
                <p:oleObj name="Equation" r:id="rId11" imgW="965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0948" y="3490148"/>
                        <a:ext cx="1092551" cy="258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89" y="4339644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0559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71"/>
          <p:cNvSpPr txBox="1">
            <a:spLocks noGrp="1"/>
          </p:cNvSpPr>
          <p:nvPr>
            <p:ph type="title"/>
          </p:nvPr>
        </p:nvSpPr>
        <p:spPr>
          <a:xfrm>
            <a:off x="972113" y="53865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4" name="Google Shape;1664;p71"/>
          <p:cNvSpPr txBox="1"/>
          <p:nvPr/>
        </p:nvSpPr>
        <p:spPr>
          <a:xfrm>
            <a:off x="1235606" y="1808419"/>
            <a:ext cx="204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Input</a:t>
            </a:r>
            <a:endParaRPr sz="20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65" name="Google Shape;1665;p71"/>
          <p:cNvSpPr txBox="1"/>
          <p:nvPr/>
        </p:nvSpPr>
        <p:spPr>
          <a:xfrm>
            <a:off x="1235606" y="3037725"/>
            <a:ext cx="204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Output</a:t>
            </a:r>
            <a:endParaRPr sz="20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66" name="Google Shape;1666;p71"/>
          <p:cNvSpPr txBox="1"/>
          <p:nvPr/>
        </p:nvSpPr>
        <p:spPr>
          <a:xfrm>
            <a:off x="6179730" y="1808419"/>
            <a:ext cx="2042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Computation</a:t>
            </a:r>
            <a:endParaRPr sz="20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67" name="Google Shape;1667;p71"/>
          <p:cNvSpPr txBox="1">
            <a:spLocks noGrp="1"/>
          </p:cNvSpPr>
          <p:nvPr>
            <p:ph type="subTitle" idx="4294967295"/>
          </p:nvPr>
        </p:nvSpPr>
        <p:spPr>
          <a:xfrm>
            <a:off x="457206" y="2128688"/>
            <a:ext cx="2821100" cy="790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Enter the coordinates of joints, external forces, reactions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8" name="Google Shape;1668;p71"/>
          <p:cNvSpPr txBox="1">
            <a:spLocks noGrp="1"/>
          </p:cNvSpPr>
          <p:nvPr>
            <p:ph type="subTitle" idx="4294967295"/>
          </p:nvPr>
        </p:nvSpPr>
        <p:spPr>
          <a:xfrm>
            <a:off x="6179730" y="2128688"/>
            <a:ext cx="1190362" cy="372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applied force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9" name="Google Shape;1669;p71"/>
          <p:cNvSpPr txBox="1">
            <a:spLocks noGrp="1"/>
          </p:cNvSpPr>
          <p:nvPr>
            <p:ph type="subTitle" idx="4294967295"/>
          </p:nvPr>
        </p:nvSpPr>
        <p:spPr>
          <a:xfrm>
            <a:off x="871543" y="3367794"/>
            <a:ext cx="24067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Solve the applied force</a:t>
            </a:r>
            <a:endParaRPr dirty="0"/>
          </a:p>
        </p:txBody>
      </p:sp>
      <p:sp>
        <p:nvSpPr>
          <p:cNvPr id="1672" name="Google Shape;1672;p71"/>
          <p:cNvSpPr/>
          <p:nvPr/>
        </p:nvSpPr>
        <p:spPr>
          <a:xfrm>
            <a:off x="3893993" y="2983217"/>
            <a:ext cx="1658700" cy="403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3" name="Google Shape;1673;p71"/>
          <p:cNvSpPr/>
          <p:nvPr/>
        </p:nvSpPr>
        <p:spPr>
          <a:xfrm>
            <a:off x="4128368" y="2459183"/>
            <a:ext cx="1190400" cy="39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74" name="Google Shape;1674;p71"/>
          <p:cNvSpPr/>
          <p:nvPr/>
        </p:nvSpPr>
        <p:spPr>
          <a:xfrm rot="3142">
            <a:off x="4395118" y="1929749"/>
            <a:ext cx="656400" cy="40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675" name="Google Shape;1675;p71"/>
          <p:cNvCxnSpPr>
            <a:stCxn id="1664" idx="3"/>
            <a:endCxn id="1674" idx="1"/>
          </p:cNvCxnSpPr>
          <p:nvPr/>
        </p:nvCxnSpPr>
        <p:spPr>
          <a:xfrm>
            <a:off x="3278306" y="2039269"/>
            <a:ext cx="1116900" cy="92100"/>
          </a:xfrm>
          <a:prstGeom prst="bentConnector3">
            <a:avLst>
              <a:gd name="adj1" fmla="val 4998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76" name="Google Shape;1676;p71"/>
          <p:cNvCxnSpPr>
            <a:stCxn id="1666" idx="1"/>
            <a:endCxn id="1673" idx="3"/>
          </p:cNvCxnSpPr>
          <p:nvPr/>
        </p:nvCxnSpPr>
        <p:spPr>
          <a:xfrm flipH="1">
            <a:off x="5318730" y="2039269"/>
            <a:ext cx="861000" cy="619500"/>
          </a:xfrm>
          <a:prstGeom prst="bentConnector3">
            <a:avLst>
              <a:gd name="adj1" fmla="val 4998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77" name="Google Shape;1677;p71"/>
          <p:cNvCxnSpPr>
            <a:endCxn id="1672" idx="1"/>
          </p:cNvCxnSpPr>
          <p:nvPr/>
        </p:nvCxnSpPr>
        <p:spPr>
          <a:xfrm rot="10800000" flipH="1">
            <a:off x="3278393" y="3184967"/>
            <a:ext cx="615600" cy="837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" name="Straight Connector 3"/>
          <p:cNvCxnSpPr/>
          <p:nvPr/>
        </p:nvCxnSpPr>
        <p:spPr>
          <a:xfrm>
            <a:off x="3736825" y="1132913"/>
            <a:ext cx="1963888" cy="82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970" y="0"/>
            <a:ext cx="1242351" cy="878641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5818" y="178594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64367" y="750093"/>
            <a:ext cx="472116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1: Enter the Joints, external forces, &amp; reactions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49" y="3114675"/>
            <a:ext cx="2994595" cy="194294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669" y="1307902"/>
            <a:ext cx="2798052" cy="1342429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249" y="1267747"/>
            <a:ext cx="2865755" cy="13424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35907" y="2610445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Joints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33959" y="2660153"/>
            <a:ext cx="2233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forces, &amp; reactions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06" y="3008085"/>
            <a:ext cx="1730800" cy="21388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3967" y="3008085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members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536" y="4390571"/>
            <a:ext cx="1242351" cy="878641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5818" y="178594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18" y="1385887"/>
            <a:ext cx="397897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/>
              <a:t>Step 2: Find the applied force by using:</a:t>
            </a:r>
            <a:endParaRPr lang="en-GB" sz="1700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291576"/>
              </p:ext>
            </p:extLst>
          </p:nvPr>
        </p:nvGraphicFramePr>
        <p:xfrm>
          <a:off x="4042854" y="1990278"/>
          <a:ext cx="895369" cy="25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4" imgW="622080" imgH="177480" progId="Equation.DSMT4">
                  <p:embed/>
                </p:oleObj>
              </mc:Choice>
              <mc:Fallback>
                <p:oleObj name="Equation" r:id="rId4" imgW="6220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42854" y="1990278"/>
                        <a:ext cx="895369" cy="25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39335" y="2547013"/>
            <a:ext cx="674896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  <a:endParaRPr lang="en-US" sz="1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 the matrix containing the </a:t>
            </a:r>
            <a:r>
              <a:rPr lang="en-US" sz="17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coefficents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 the vector of forces (stresses) in the members to be determined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 the matrix of external forces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81" y="4414296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2750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5818" y="178594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18" y="814700"/>
            <a:ext cx="186140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matrix A</a:t>
            </a:r>
            <a:endParaRPr lang="en-GB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697225" y="991672"/>
            <a:ext cx="195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/>
          </p:nvPr>
        </p:nvGraphicFramePr>
        <p:xfrm>
          <a:off x="2951955" y="814700"/>
          <a:ext cx="1456344" cy="373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51955" y="814700"/>
                        <a:ext cx="1456344" cy="373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Brace 12"/>
          <p:cNvSpPr/>
          <p:nvPr/>
        </p:nvSpPr>
        <p:spPr>
          <a:xfrm>
            <a:off x="4475703" y="378962"/>
            <a:ext cx="328675" cy="1415652"/>
          </a:xfrm>
          <a:prstGeom prst="leftBrace">
            <a:avLst>
              <a:gd name="adj1" fmla="val 757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804378" y="378962"/>
            <a:ext cx="2483372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joints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members</a:t>
            </a:r>
            <a:endParaRPr lang="en-US" sz="1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supports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0, 1,…, 2b – 1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= 0, 1,…, k + r - 1 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5818" y="2386727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Consider</a:t>
            </a:r>
            <a:r>
              <a:rPr lang="en-US" dirty="0" smtClean="0"/>
              <a:t> </a:t>
            </a:r>
            <a:r>
              <a:rPr lang="en-US" dirty="0" smtClean="0"/>
              <a:t>AB</a:t>
            </a:r>
            <a:endParaRPr lang="en-GB" dirty="0"/>
          </a:p>
        </p:txBody>
      </p:sp>
      <p:sp>
        <p:nvSpPr>
          <p:cNvPr id="10" name="Left Brace 9"/>
          <p:cNvSpPr/>
          <p:nvPr/>
        </p:nvSpPr>
        <p:spPr>
          <a:xfrm>
            <a:off x="2076864" y="2215275"/>
            <a:ext cx="134588" cy="814389"/>
          </a:xfrm>
          <a:prstGeom prst="leftBrace">
            <a:avLst>
              <a:gd name="adj1" fmla="val 757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211452" y="2189975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A(0, 0)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211452" y="2694504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B(1, 0)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933124" y="2557662"/>
            <a:ext cx="47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>
            <p:extLst/>
          </p:nvPr>
        </p:nvGraphicFramePr>
        <p:xfrm>
          <a:off x="3762978" y="1728805"/>
          <a:ext cx="2082800" cy="167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6" imgW="1739880" imgH="1396800" progId="Equation.DSMT4">
                  <p:embed/>
                </p:oleObj>
              </mc:Choice>
              <mc:Fallback>
                <p:oleObj name="Equation" r:id="rId6" imgW="1739880" imgH="13968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62978" y="1728805"/>
                        <a:ext cx="2082800" cy="167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eft Brace 17"/>
          <p:cNvSpPr/>
          <p:nvPr/>
        </p:nvSpPr>
        <p:spPr>
          <a:xfrm>
            <a:off x="3408041" y="1704689"/>
            <a:ext cx="328675" cy="1673225"/>
          </a:xfrm>
          <a:prstGeom prst="leftBrace">
            <a:avLst>
              <a:gd name="adj1" fmla="val 757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835818" y="3593591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joint A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765881" y="3747478"/>
            <a:ext cx="47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2283714" y="3445107"/>
            <a:ext cx="134588" cy="625375"/>
          </a:xfrm>
          <a:prstGeom prst="leftBrace">
            <a:avLst>
              <a:gd name="adj1" fmla="val 757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/>
          </p:nvPr>
        </p:nvGraphicFramePr>
        <p:xfrm>
          <a:off x="2546350" y="3478213"/>
          <a:ext cx="1866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8" imgW="1866600" imgH="203040" progId="Equation.DSMT4">
                  <p:embed/>
                </p:oleObj>
              </mc:Choice>
              <mc:Fallback>
                <p:oleObj name="Equation" r:id="rId8" imgW="1866600" imgH="20304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46350" y="3478213"/>
                        <a:ext cx="1866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/>
          </p:nvPr>
        </p:nvGraphicFramePr>
        <p:xfrm>
          <a:off x="2560638" y="3840163"/>
          <a:ext cx="2209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0" imgW="2209680" imgH="203040" progId="Equation.DSMT4">
                  <p:embed/>
                </p:oleObj>
              </mc:Choice>
              <mc:Fallback>
                <p:oleObj name="Equation" r:id="rId10" imgW="2209680" imgH="2030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60638" y="3840163"/>
                        <a:ext cx="2209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996737" y="3415368"/>
            <a:ext cx="40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</a:t>
            </a:r>
            <a:endParaRPr lang="en-GB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5343035" y="3424238"/>
          <a:ext cx="14954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2" imgW="1495552" imgH="257049" progId="Equation.DSMT4">
                  <p:embed/>
                </p:oleObj>
              </mc:Choice>
              <mc:Fallback>
                <p:oleObj name="Equation" r:id="rId12" imgW="1495552" imgH="257049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43035" y="3424238"/>
                        <a:ext cx="1495425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370305" y="3753468"/>
            <a:ext cx="40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</a:t>
            </a:r>
            <a:endParaRPr lang="en-GB" dirty="0"/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/>
          </p:nvPr>
        </p:nvGraphicFramePr>
        <p:xfrm>
          <a:off x="5727290" y="3786188"/>
          <a:ext cx="14668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14" imgW="1467109" imgH="257049" progId="Equation.DSMT4">
                  <p:embed/>
                </p:oleObj>
              </mc:Choice>
              <mc:Fallback>
                <p:oleObj name="Equation" r:id="rId14" imgW="1467109" imgH="257049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27290" y="3786188"/>
                        <a:ext cx="146685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25298" y="446690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joint B</a:t>
            </a:r>
            <a:endParaRPr lang="en-GB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755361" y="4620795"/>
            <a:ext cx="47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>
            <a:off x="2273194" y="4318424"/>
            <a:ext cx="134588" cy="625375"/>
          </a:xfrm>
          <a:prstGeom prst="leftBrace">
            <a:avLst>
              <a:gd name="adj1" fmla="val 757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2" name="Object 31"/>
          <p:cNvGraphicFramePr>
            <a:graphicFrameLocks noChangeAspect="1"/>
          </p:cNvGraphicFramePr>
          <p:nvPr>
            <p:extLst/>
          </p:nvPr>
        </p:nvGraphicFramePr>
        <p:xfrm>
          <a:off x="2525713" y="4713288"/>
          <a:ext cx="22606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16" imgW="2260440" imgH="203040" progId="Equation.DSMT4">
                  <p:embed/>
                </p:oleObj>
              </mc:Choice>
              <mc:Fallback>
                <p:oleObj name="Equation" r:id="rId16" imgW="2260440" imgH="203040" progId="Equation.DSMT4">
                  <p:embed/>
                  <p:pic>
                    <p:nvPicPr>
                      <p:cNvPr id="32" name="Object 3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25713" y="4713288"/>
                        <a:ext cx="22606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086993" y="4286013"/>
            <a:ext cx="40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</a:t>
            </a:r>
            <a:endParaRPr lang="en-GB" dirty="0"/>
          </a:p>
        </p:txBody>
      </p:sp>
      <p:graphicFrame>
        <p:nvGraphicFramePr>
          <p:cNvPr id="34" name="Object 33"/>
          <p:cNvGraphicFramePr>
            <a:graphicFrameLocks noChangeAspect="1"/>
          </p:cNvGraphicFramePr>
          <p:nvPr>
            <p:extLst/>
          </p:nvPr>
        </p:nvGraphicFramePr>
        <p:xfrm>
          <a:off x="5400185" y="4308691"/>
          <a:ext cx="167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18" imgW="1676160" imgH="228600" progId="Equation.DSMT4">
                  <p:embed/>
                </p:oleObj>
              </mc:Choice>
              <mc:Fallback>
                <p:oleObj name="Equation" r:id="rId18" imgW="1676160" imgH="228600" progId="Equation.DSMT4">
                  <p:embed/>
                  <p:pic>
                    <p:nvPicPr>
                      <p:cNvPr id="34" name="Object 3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00185" y="4308691"/>
                        <a:ext cx="1676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343035" y="4647962"/>
            <a:ext cx="40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=&gt; </a:t>
            </a:r>
            <a:endParaRPr lang="en-GB" dirty="0"/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5650713" y="4687888"/>
          <a:ext cx="1651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20" imgW="1650960" imgH="228600" progId="Equation.DSMT4">
                  <p:embed/>
                </p:oleObj>
              </mc:Choice>
              <mc:Fallback>
                <p:oleObj name="Equation" r:id="rId20" imgW="1650960" imgH="228600" progId="Equation.DSMT4">
                  <p:embed/>
                  <p:pic>
                    <p:nvPicPr>
                      <p:cNvPr id="36" name="Object 3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50713" y="4687888"/>
                        <a:ext cx="1651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2450698" y="4335435"/>
          <a:ext cx="207645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22" imgW="2076635" imgH="228608" progId="Equation.DSMT4">
                  <p:embed/>
                </p:oleObj>
              </mc:Choice>
              <mc:Fallback>
                <p:oleObj name="Equation" r:id="rId22" imgW="2076635" imgH="228608" progId="Equation.DSMT4">
                  <p:embed/>
                  <p:pic>
                    <p:nvPicPr>
                      <p:cNvPr id="37" name="Object 3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50698" y="4335435"/>
                        <a:ext cx="207645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335045" y="3398936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m = 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723781" y="3749820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m = 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28008" y="4264796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m = 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723781" y="4636022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m = 0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60" y="4350589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9897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3" grpId="0"/>
      <p:bldP spid="10" grpId="0" animBg="1"/>
      <p:bldP spid="7" grpId="0"/>
      <p:bldP spid="15" grpId="0"/>
      <p:bldP spid="18" grpId="0" animBg="1"/>
      <p:bldP spid="11" grpId="0"/>
      <p:bldP spid="20" grpId="0" animBg="1"/>
      <p:bldP spid="23" grpId="0"/>
      <p:bldP spid="25" grpId="0"/>
      <p:bldP spid="28" grpId="0"/>
      <p:bldP spid="30" grpId="0" animBg="1"/>
      <p:bldP spid="33" grpId="0"/>
      <p:bldP spid="35" grpId="0"/>
      <p:bldP spid="40" grpId="0"/>
      <p:bldP spid="42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5818" y="178594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/>
          <p:cNvPicPr/>
          <p:nvPr/>
        </p:nvPicPr>
        <p:blipFill>
          <a:blip r:embed="rId3"/>
          <a:stretch>
            <a:fillRect/>
          </a:stretch>
        </p:blipFill>
        <p:spPr>
          <a:xfrm>
            <a:off x="1070450" y="1577658"/>
            <a:ext cx="6709093" cy="31372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0125" y="1100137"/>
            <a:ext cx="6513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for the remaining bars, we obtain the matrix A as follows: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68" y="4378010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04391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5818" y="178594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5818" y="902577"/>
            <a:ext cx="7736682" cy="372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7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Then, we enter the reactions to matrix A:</a:t>
            </a:r>
            <a:endParaRPr lang="en-GB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0570" y="145921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joint A</a:t>
            </a:r>
            <a:endParaRPr lang="en-GB" dirty="0"/>
          </a:p>
        </p:txBody>
      </p:sp>
      <p:sp>
        <p:nvSpPr>
          <p:cNvPr id="17" name="Left Brace 16"/>
          <p:cNvSpPr/>
          <p:nvPr/>
        </p:nvSpPr>
        <p:spPr>
          <a:xfrm>
            <a:off x="2265854" y="1310736"/>
            <a:ext cx="134588" cy="625375"/>
          </a:xfrm>
          <a:prstGeom prst="leftBrace">
            <a:avLst>
              <a:gd name="adj1" fmla="val 757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717728" y="1613107"/>
            <a:ext cx="47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4064"/>
              </p:ext>
            </p:extLst>
          </p:nvPr>
        </p:nvGraphicFramePr>
        <p:xfrm>
          <a:off x="2442025" y="1274858"/>
          <a:ext cx="4762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name="Equation" r:id="rId4" imgW="476316" imgH="257049" progId="Equation.DSMT4">
                  <p:embed/>
                </p:oleObj>
              </mc:Choice>
              <mc:Fallback>
                <p:oleObj name="Equation" r:id="rId4" imgW="476316" imgH="2570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42025" y="1274858"/>
                        <a:ext cx="47625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731884"/>
              </p:ext>
            </p:extLst>
          </p:nvPr>
        </p:nvGraphicFramePr>
        <p:xfrm>
          <a:off x="2461075" y="1742464"/>
          <a:ext cx="4381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Equation" r:id="rId6" imgW="438153" imgH="266770" progId="Equation.DSMT4">
                  <p:embed/>
                </p:oleObj>
              </mc:Choice>
              <mc:Fallback>
                <p:oleObj name="Equation" r:id="rId6" imgW="438153" imgH="2667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075" y="1742464"/>
                        <a:ext cx="4381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50313"/>
              </p:ext>
            </p:extLst>
          </p:nvPr>
        </p:nvGraphicFramePr>
        <p:xfrm>
          <a:off x="2871390" y="1752623"/>
          <a:ext cx="2413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5" name="Equation" r:id="rId8" imgW="2412720" imgH="203040" progId="Equation.DSMT4">
                  <p:embed/>
                </p:oleObj>
              </mc:Choice>
              <mc:Fallback>
                <p:oleObj name="Equation" r:id="rId8" imgW="2412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71390" y="1752623"/>
                        <a:ext cx="2413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983368"/>
              </p:ext>
            </p:extLst>
          </p:nvPr>
        </p:nvGraphicFramePr>
        <p:xfrm>
          <a:off x="5284390" y="1745479"/>
          <a:ext cx="673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6" name="Equation" r:id="rId10" imgW="672840" imgH="203040" progId="Equation.DSMT4">
                  <p:embed/>
                </p:oleObj>
              </mc:Choice>
              <mc:Fallback>
                <p:oleObj name="Equation" r:id="rId10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84390" y="1745479"/>
                        <a:ext cx="673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803285"/>
              </p:ext>
            </p:extLst>
          </p:nvPr>
        </p:nvGraphicFramePr>
        <p:xfrm>
          <a:off x="5932090" y="1720873"/>
          <a:ext cx="63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" name="Equation" r:id="rId12" imgW="634680" imgH="228600" progId="Equation.DSMT4">
                  <p:embed/>
                </p:oleObj>
              </mc:Choice>
              <mc:Fallback>
                <p:oleObj name="Equation" r:id="rId12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32090" y="1720873"/>
                        <a:ext cx="6350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603514" y="2452908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joint C</a:t>
            </a:r>
            <a:endParaRPr lang="en-GB" dirty="0"/>
          </a:p>
        </p:txBody>
      </p:sp>
      <p:sp>
        <p:nvSpPr>
          <p:cNvPr id="33" name="Left Brace 32"/>
          <p:cNvSpPr/>
          <p:nvPr/>
        </p:nvSpPr>
        <p:spPr>
          <a:xfrm>
            <a:off x="2265854" y="2319299"/>
            <a:ext cx="134588" cy="625375"/>
          </a:xfrm>
          <a:prstGeom prst="leftBrace">
            <a:avLst>
              <a:gd name="adj1" fmla="val 757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1717728" y="2621670"/>
            <a:ext cx="47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9817692"/>
              </p:ext>
            </p:extLst>
          </p:nvPr>
        </p:nvGraphicFramePr>
        <p:xfrm>
          <a:off x="2477690" y="2297135"/>
          <a:ext cx="406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" name="Equation" r:id="rId14" imgW="406080" imgH="228600" progId="Equation.DSMT4">
                  <p:embed/>
                </p:oleObj>
              </mc:Choice>
              <mc:Fallback>
                <p:oleObj name="Equation" r:id="rId14" imgW="406080" imgH="228600" progId="Equation.DSMT4">
                  <p:embed/>
                  <p:pic>
                    <p:nvPicPr>
                      <p:cNvPr id="15" name="Object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77690" y="2297135"/>
                        <a:ext cx="4064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696642"/>
              </p:ext>
            </p:extLst>
          </p:nvPr>
        </p:nvGraphicFramePr>
        <p:xfrm>
          <a:off x="2461075" y="2751027"/>
          <a:ext cx="43815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" name="Equation" r:id="rId16" imgW="438153" imgH="266770" progId="Equation.DSMT4">
                  <p:embed/>
                </p:oleObj>
              </mc:Choice>
              <mc:Fallback>
                <p:oleObj name="Equation" r:id="rId16" imgW="438153" imgH="266770" progId="Equation.DSMT4">
                  <p:embed/>
                  <p:pic>
                    <p:nvPicPr>
                      <p:cNvPr id="27" name="Object 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61075" y="2751027"/>
                        <a:ext cx="43815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028824"/>
              </p:ext>
            </p:extLst>
          </p:nvPr>
        </p:nvGraphicFramePr>
        <p:xfrm>
          <a:off x="2852340" y="2762273"/>
          <a:ext cx="2451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0" name="Equation" r:id="rId17" imgW="2450880" imgH="203040" progId="Equation.DSMT4">
                  <p:embed/>
                </p:oleObj>
              </mc:Choice>
              <mc:Fallback>
                <p:oleObj name="Equation" r:id="rId17" imgW="2450880" imgH="203040" progId="Equation.DSMT4">
                  <p:embed/>
                  <p:pic>
                    <p:nvPicPr>
                      <p:cNvPr id="28" name="Object 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52340" y="2762273"/>
                        <a:ext cx="2451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838426"/>
              </p:ext>
            </p:extLst>
          </p:nvPr>
        </p:nvGraphicFramePr>
        <p:xfrm>
          <a:off x="5241528" y="2297135"/>
          <a:ext cx="660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" name="Equation" r:id="rId19" imgW="660240" imgH="203040" progId="Equation.DSMT4">
                  <p:embed/>
                </p:oleObj>
              </mc:Choice>
              <mc:Fallback>
                <p:oleObj name="Equation" r:id="rId19" imgW="660240" imgH="203040" progId="Equation.DSMT4">
                  <p:embed/>
                  <p:pic>
                    <p:nvPicPr>
                      <p:cNvPr id="29" name="Object 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41528" y="2297135"/>
                        <a:ext cx="660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7046276" y="1680489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8</a:t>
            </a:r>
            <a:endParaRPr lang="en-GB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599264" y="1834378"/>
            <a:ext cx="47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6573864" y="2401116"/>
            <a:ext cx="47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15214" y="2257546"/>
            <a:ext cx="577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9</a:t>
            </a:r>
            <a:endParaRPr lang="en-GB" dirty="0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334896"/>
              </p:ext>
            </p:extLst>
          </p:nvPr>
        </p:nvGraphicFramePr>
        <p:xfrm>
          <a:off x="2961878" y="2313010"/>
          <a:ext cx="22733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2" name="Equation" r:id="rId21" imgW="2273040" imgH="203040" progId="Equation.DSMT4">
                  <p:embed/>
                </p:oleObj>
              </mc:Choice>
              <mc:Fallback>
                <p:oleObj name="Equation" r:id="rId21" imgW="227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961878" y="2313010"/>
                        <a:ext cx="2273300" cy="201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982400"/>
              </p:ext>
            </p:extLst>
          </p:nvPr>
        </p:nvGraphicFramePr>
        <p:xfrm>
          <a:off x="5319315" y="2760685"/>
          <a:ext cx="673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3" name="Equation" r:id="rId23" imgW="672840" imgH="203040" progId="Equation.DSMT4">
                  <p:embed/>
                </p:oleObj>
              </mc:Choice>
              <mc:Fallback>
                <p:oleObj name="Equation" r:id="rId23" imgW="6728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19315" y="2760685"/>
                        <a:ext cx="673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92104"/>
              </p:ext>
            </p:extLst>
          </p:nvPr>
        </p:nvGraphicFramePr>
        <p:xfrm>
          <a:off x="5926164" y="2286023"/>
          <a:ext cx="64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" name="Equation" r:id="rId25" imgW="647640" imgH="228600" progId="Equation.DSMT4">
                  <p:embed/>
                </p:oleObj>
              </mc:Choice>
              <mc:Fallback>
                <p:oleObj name="Equation" r:id="rId25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26164" y="2286023"/>
                        <a:ext cx="647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126529"/>
              </p:ext>
            </p:extLst>
          </p:nvPr>
        </p:nvGraphicFramePr>
        <p:xfrm>
          <a:off x="5994796" y="2735285"/>
          <a:ext cx="6477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5" name="Equation" r:id="rId27" imgW="647640" imgH="228600" progId="Equation.DSMT4">
                  <p:embed/>
                </p:oleObj>
              </mc:Choice>
              <mc:Fallback>
                <p:oleObj name="Equation" r:id="rId27" imgW="647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94796" y="2735285"/>
                        <a:ext cx="6477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Straight Arrow Connector 47"/>
          <p:cNvCxnSpPr/>
          <p:nvPr/>
        </p:nvCxnSpPr>
        <p:spPr>
          <a:xfrm flipV="1">
            <a:off x="6642496" y="2847700"/>
            <a:ext cx="47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083846" y="2704130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 = 10</a:t>
            </a:r>
            <a:endParaRPr lang="en-GB" dirty="0"/>
          </a:p>
        </p:txBody>
      </p:sp>
      <p:pic>
        <p:nvPicPr>
          <p:cNvPr id="50" name="Picture 49"/>
          <p:cNvPicPr/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442" y="3067072"/>
            <a:ext cx="5277485" cy="20021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139" y="4334467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3068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32" grpId="0"/>
      <p:bldP spid="33" grpId="0" animBg="1"/>
      <p:bldP spid="31" grpId="0"/>
      <p:bldP spid="43" grpId="0"/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5818" y="178594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5818" y="814700"/>
            <a:ext cx="183736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matrix F</a:t>
            </a:r>
            <a:endParaRPr lang="en-GB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673180" y="991672"/>
            <a:ext cx="220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377928"/>
              </p:ext>
            </p:extLst>
          </p:nvPr>
        </p:nvGraphicFramePr>
        <p:xfrm>
          <a:off x="3059113" y="823913"/>
          <a:ext cx="12398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Equation" r:id="rId4" imgW="799920" imgH="228600" progId="Equation.DSMT4">
                  <p:embed/>
                </p:oleObj>
              </mc:Choice>
              <mc:Fallback>
                <p:oleObj name="Equation" r:id="rId4" imgW="799920" imgH="22860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113" y="823913"/>
                        <a:ext cx="1239837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Brace 12"/>
          <p:cNvSpPr/>
          <p:nvPr/>
        </p:nvSpPr>
        <p:spPr>
          <a:xfrm>
            <a:off x="4370261" y="588582"/>
            <a:ext cx="189166" cy="789681"/>
          </a:xfrm>
          <a:prstGeom prst="leftBrace">
            <a:avLst>
              <a:gd name="adj1" fmla="val 757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4572613" y="553956"/>
            <a:ext cx="217078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b: the number of joints</a:t>
            </a:r>
            <a:b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= 0, 1,…, 2b – 1</a:t>
            </a:r>
          </a:p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= 0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833" y="1776263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 joint A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805526" y="1930152"/>
            <a:ext cx="474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Left Brace 19"/>
          <p:cNvSpPr/>
          <p:nvPr/>
        </p:nvSpPr>
        <p:spPr>
          <a:xfrm>
            <a:off x="2323359" y="1627781"/>
            <a:ext cx="134588" cy="625375"/>
          </a:xfrm>
          <a:prstGeom prst="leftBrace">
            <a:avLst>
              <a:gd name="adj1" fmla="val 75712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169380"/>
              </p:ext>
            </p:extLst>
          </p:nvPr>
        </p:nvGraphicFramePr>
        <p:xfrm>
          <a:off x="3195646" y="2063087"/>
          <a:ext cx="2413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Equation" r:id="rId6" imgW="2412720" imgH="203040" progId="Equation.DSMT4">
                  <p:embed/>
                </p:oleObj>
              </mc:Choice>
              <mc:Fallback>
                <p:oleObj name="Equation" r:id="rId6" imgW="2412720" imgH="203040" progId="Equation.DSMT4">
                  <p:embed/>
                  <p:pic>
                    <p:nvPicPr>
                      <p:cNvPr id="21" name="Object 2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95646" y="2063087"/>
                        <a:ext cx="2413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3421"/>
              </p:ext>
            </p:extLst>
          </p:nvPr>
        </p:nvGraphicFramePr>
        <p:xfrm>
          <a:off x="2975780" y="1607238"/>
          <a:ext cx="2070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" name="Equation" r:id="rId8" imgW="2070000" imgH="203040" progId="Equation.DSMT4">
                  <p:embed/>
                </p:oleObj>
              </mc:Choice>
              <mc:Fallback>
                <p:oleObj name="Equation" r:id="rId8" imgW="2070000" imgH="203040" progId="Equation.DSMT4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75780" y="1607238"/>
                        <a:ext cx="2070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45043"/>
              </p:ext>
            </p:extLst>
          </p:nvPr>
        </p:nvGraphicFramePr>
        <p:xfrm>
          <a:off x="5045880" y="1603281"/>
          <a:ext cx="965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10" imgW="965160" imgH="228600" progId="Equation.DSMT4">
                  <p:embed/>
                </p:oleObj>
              </mc:Choice>
              <mc:Fallback>
                <p:oleObj name="Equation" r:id="rId10" imgW="965160" imgH="228600" progId="Equation.DSMT4">
                  <p:embed/>
                  <p:pic>
                    <p:nvPicPr>
                      <p:cNvPr id="24" name="Object 2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45880" y="1603281"/>
                        <a:ext cx="965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217210"/>
              </p:ext>
            </p:extLst>
          </p:nvPr>
        </p:nvGraphicFramePr>
        <p:xfrm>
          <a:off x="5608646" y="2015461"/>
          <a:ext cx="1206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12" imgW="1206360" imgH="241200" progId="Equation.DSMT4">
                  <p:embed/>
                </p:oleObj>
              </mc:Choice>
              <mc:Fallback>
                <p:oleObj name="Equation" r:id="rId12" imgW="1206360" imgH="241200" progId="Equation.DSMT4">
                  <p:embed/>
                  <p:pic>
                    <p:nvPicPr>
                      <p:cNvPr id="26" name="Object 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08646" y="2015461"/>
                        <a:ext cx="1206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062499"/>
              </p:ext>
            </p:extLst>
          </p:nvPr>
        </p:nvGraphicFramePr>
        <p:xfrm>
          <a:off x="2472784" y="1585819"/>
          <a:ext cx="4572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0" name="Equation" r:id="rId14" imgW="457234" imgH="257049" progId="Equation.DSMT4">
                  <p:embed/>
                </p:oleObj>
              </mc:Choice>
              <mc:Fallback>
                <p:oleObj name="Equation" r:id="rId14" imgW="457234" imgH="2570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72784" y="1585819"/>
                        <a:ext cx="457200" cy="25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363081"/>
              </p:ext>
            </p:extLst>
          </p:nvPr>
        </p:nvGraphicFramePr>
        <p:xfrm>
          <a:off x="2472784" y="2035350"/>
          <a:ext cx="7239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1" name="Equation" r:id="rId16" imgW="724014" imgH="266770" progId="Equation.DSMT4">
                  <p:embed/>
                </p:oleObj>
              </mc:Choice>
              <mc:Fallback>
                <p:oleObj name="Equation" r:id="rId16" imgW="724014" imgH="2667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72784" y="2035350"/>
                        <a:ext cx="7239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10170" y="2472102"/>
            <a:ext cx="367792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for the other joints, we get: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42" y="2472102"/>
            <a:ext cx="1571344" cy="244268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168" y="4392524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94961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1" grpId="0"/>
      <p:bldP spid="20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927564" y="1806368"/>
            <a:ext cx="1251033" cy="1249485"/>
            <a:chOff x="391643" y="2043359"/>
            <a:chExt cx="2771282" cy="2771282"/>
          </a:xfrm>
        </p:grpSpPr>
        <p:sp>
          <p:nvSpPr>
            <p:cNvPr id="25" name="Oval 24"/>
            <p:cNvSpPr/>
            <p:nvPr/>
          </p:nvSpPr>
          <p:spPr>
            <a:xfrm>
              <a:off x="391643" y="2043359"/>
              <a:ext cx="2771282" cy="2771282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80000">
                  <a:schemeClr val="accent3">
                    <a:lumMod val="45000"/>
                    <a:lumOff val="55000"/>
                  </a:schemeClr>
                </a:gs>
                <a:gs pos="6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5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Contents</a:t>
              </a:r>
              <a:endParaRPr lang="en-US" sz="15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Donut 25"/>
            <p:cNvSpPr/>
            <p:nvPr/>
          </p:nvSpPr>
          <p:spPr>
            <a:xfrm>
              <a:off x="391643" y="2043359"/>
              <a:ext cx="2771282" cy="2771282"/>
            </a:xfrm>
            <a:prstGeom prst="donut">
              <a:avLst>
                <a:gd name="adj" fmla="val 4449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52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88900" dist="508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</p:grpSp>
      <p:sp>
        <p:nvSpPr>
          <p:cNvPr id="27" name="Block Arc 26"/>
          <p:cNvSpPr/>
          <p:nvPr/>
        </p:nvSpPr>
        <p:spPr>
          <a:xfrm rot="5967122">
            <a:off x="555169" y="1474179"/>
            <a:ext cx="1995825" cy="1995825"/>
          </a:xfrm>
          <a:prstGeom prst="blockArc">
            <a:avLst>
              <a:gd name="adj1" fmla="val 10800000"/>
              <a:gd name="adj2" fmla="val 20415725"/>
              <a:gd name="adj3" fmla="val 314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264912" y="1866741"/>
            <a:ext cx="171647" cy="171647"/>
          </a:xfrm>
          <a:prstGeom prst="ellipse">
            <a:avLst/>
          </a:prstGeom>
          <a:gradFill flip="none" rotWithShape="1">
            <a:gsLst>
              <a:gs pos="0">
                <a:srgbClr val="93B5BD"/>
              </a:gs>
              <a:gs pos="41000">
                <a:schemeClr val="tx2">
                  <a:lumMod val="50000"/>
                </a:schemeClr>
              </a:gs>
              <a:gs pos="99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14300" dist="762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9" name="Oval 28"/>
          <p:cNvSpPr/>
          <p:nvPr/>
        </p:nvSpPr>
        <p:spPr>
          <a:xfrm>
            <a:off x="2264913" y="2970029"/>
            <a:ext cx="171647" cy="171647"/>
          </a:xfrm>
          <a:prstGeom prst="ellipse">
            <a:avLst/>
          </a:prstGeom>
          <a:gradFill flip="none" rotWithShape="1">
            <a:gsLst>
              <a:gs pos="0">
                <a:srgbClr val="93B5BD"/>
              </a:gs>
              <a:gs pos="41000">
                <a:schemeClr val="tx2">
                  <a:lumMod val="50000"/>
                </a:schemeClr>
              </a:gs>
              <a:gs pos="99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outerShdw blurRad="114300" dist="76200" dir="2700000" sx="104000" sy="104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1" name="Freeform 30"/>
          <p:cNvSpPr/>
          <p:nvPr/>
        </p:nvSpPr>
        <p:spPr>
          <a:xfrm>
            <a:off x="2464124" y="1338077"/>
            <a:ext cx="666052" cy="488438"/>
          </a:xfrm>
          <a:custGeom>
            <a:avLst/>
            <a:gdLst>
              <a:gd name="connsiteX0" fmla="*/ 0 w 1143000"/>
              <a:gd name="connsiteY0" fmla="*/ 838200 h 838200"/>
              <a:gd name="connsiteX1" fmla="*/ 381000 w 1143000"/>
              <a:gd name="connsiteY1" fmla="*/ 133350 h 838200"/>
              <a:gd name="connsiteX2" fmla="*/ 1143000 w 1143000"/>
              <a:gd name="connsiteY2" fmla="*/ 0 h 838200"/>
              <a:gd name="connsiteX3" fmla="*/ 1104900 w 1143000"/>
              <a:gd name="connsiteY3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838200">
                <a:moveTo>
                  <a:pt x="0" y="838200"/>
                </a:moveTo>
                <a:lnTo>
                  <a:pt x="381000" y="133350"/>
                </a:lnTo>
                <a:lnTo>
                  <a:pt x="1143000" y="0"/>
                </a:lnTo>
                <a:lnTo>
                  <a:pt x="1104900" y="0"/>
                </a:ln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33" name="Freeform 32"/>
          <p:cNvSpPr/>
          <p:nvPr/>
        </p:nvSpPr>
        <p:spPr>
          <a:xfrm>
            <a:off x="2462927" y="3197462"/>
            <a:ext cx="710455" cy="543942"/>
          </a:xfrm>
          <a:custGeom>
            <a:avLst/>
            <a:gdLst>
              <a:gd name="connsiteX0" fmla="*/ 0 w 1219200"/>
              <a:gd name="connsiteY0" fmla="*/ 0 h 933450"/>
              <a:gd name="connsiteX1" fmla="*/ 266700 w 1219200"/>
              <a:gd name="connsiteY1" fmla="*/ 666750 h 933450"/>
              <a:gd name="connsiteX2" fmla="*/ 1219200 w 1219200"/>
              <a:gd name="connsiteY2" fmla="*/ 933450 h 93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933450">
                <a:moveTo>
                  <a:pt x="0" y="0"/>
                </a:moveTo>
                <a:lnTo>
                  <a:pt x="266700" y="666750"/>
                </a:lnTo>
                <a:lnTo>
                  <a:pt x="1219200" y="933450"/>
                </a:lnTo>
              </a:path>
            </a:pathLst>
          </a:custGeom>
          <a:noFill/>
          <a:ln>
            <a:solidFill>
              <a:schemeClr val="tx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649" y="4386302"/>
            <a:ext cx="1242351" cy="878641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3256024" y="1032176"/>
            <a:ext cx="3944510" cy="713843"/>
            <a:chOff x="3256024" y="1032176"/>
            <a:chExt cx="3944510" cy="713843"/>
          </a:xfrm>
        </p:grpSpPr>
        <p:grpSp>
          <p:nvGrpSpPr>
            <p:cNvPr id="32" name="Group 31"/>
            <p:cNvGrpSpPr/>
            <p:nvPr/>
          </p:nvGrpSpPr>
          <p:grpSpPr>
            <a:xfrm>
              <a:off x="3300309" y="1032176"/>
              <a:ext cx="3900225" cy="713843"/>
              <a:chOff x="-1735963" y="-1678319"/>
              <a:chExt cx="6601191" cy="1175969"/>
            </a:xfrm>
            <a:gradFill>
              <a:gsLst>
                <a:gs pos="7000">
                  <a:schemeClr val="tx2">
                    <a:lumMod val="75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84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sp>
            <p:nvSpPr>
              <p:cNvPr id="44" name="Freeform 43"/>
              <p:cNvSpPr/>
              <p:nvPr/>
            </p:nvSpPr>
            <p:spPr>
              <a:xfrm>
                <a:off x="-1301461" y="-1678319"/>
                <a:ext cx="6166689" cy="1175969"/>
              </a:xfrm>
              <a:custGeom>
                <a:avLst/>
                <a:gdLst>
                  <a:gd name="connsiteX0" fmla="*/ 5576144 w 6166689"/>
                  <a:gd name="connsiteY0" fmla="*/ 0 h 1175969"/>
                  <a:gd name="connsiteX1" fmla="*/ 5625745 w 6166689"/>
                  <a:gd name="connsiteY1" fmla="*/ 20546 h 1175969"/>
                  <a:gd name="connsiteX2" fmla="*/ 6146144 w 6166689"/>
                  <a:gd name="connsiteY2" fmla="*/ 540944 h 1175969"/>
                  <a:gd name="connsiteX3" fmla="*/ 6146144 w 6166689"/>
                  <a:gd name="connsiteY3" fmla="*/ 640146 h 1175969"/>
                  <a:gd name="connsiteX4" fmla="*/ 5630866 w 6166689"/>
                  <a:gd name="connsiteY4" fmla="*/ 1155424 h 1175969"/>
                  <a:gd name="connsiteX5" fmla="*/ 5531664 w 6166689"/>
                  <a:gd name="connsiteY5" fmla="*/ 1155424 h 1175969"/>
                  <a:gd name="connsiteX6" fmla="*/ 5527806 w 6166689"/>
                  <a:gd name="connsiteY6" fmla="*/ 1151565 h 1175969"/>
                  <a:gd name="connsiteX7" fmla="*/ 0 w 6166689"/>
                  <a:gd name="connsiteY7" fmla="*/ 1151565 h 1175969"/>
                  <a:gd name="connsiteX8" fmla="*/ 0 w 6166689"/>
                  <a:gd name="connsiteY8" fmla="*/ 4696 h 1175969"/>
                  <a:gd name="connsiteX9" fmla="*/ 5545991 w 6166689"/>
                  <a:gd name="connsiteY9" fmla="*/ 4696 h 1175969"/>
                  <a:gd name="connsiteX10" fmla="*/ 5545991 w 6166689"/>
                  <a:gd name="connsiteY10" fmla="*/ 7631 h 1175969"/>
                  <a:gd name="connsiteX11" fmla="*/ 5549749 w 6166689"/>
                  <a:gd name="connsiteY11" fmla="*/ 5136 h 1175969"/>
                  <a:gd name="connsiteX12" fmla="*/ 5576144 w 6166689"/>
                  <a:gd name="connsiteY12" fmla="*/ 0 h 11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66689" h="1175969">
                    <a:moveTo>
                      <a:pt x="5576144" y="0"/>
                    </a:moveTo>
                    <a:cubicBezTo>
                      <a:pt x="5594096" y="0"/>
                      <a:pt x="5612048" y="6849"/>
                      <a:pt x="5625745" y="20546"/>
                    </a:cubicBezTo>
                    <a:lnTo>
                      <a:pt x="6146144" y="540944"/>
                    </a:lnTo>
                    <a:cubicBezTo>
                      <a:pt x="6173538" y="568338"/>
                      <a:pt x="6173538" y="612752"/>
                      <a:pt x="6146144" y="640146"/>
                    </a:cubicBezTo>
                    <a:lnTo>
                      <a:pt x="5630866" y="1155424"/>
                    </a:lnTo>
                    <a:cubicBezTo>
                      <a:pt x="5603472" y="1182818"/>
                      <a:pt x="5559058" y="1182818"/>
                      <a:pt x="5531664" y="1155424"/>
                    </a:cubicBezTo>
                    <a:lnTo>
                      <a:pt x="5527806" y="1151565"/>
                    </a:lnTo>
                    <a:lnTo>
                      <a:pt x="0" y="1151565"/>
                    </a:lnTo>
                    <a:lnTo>
                      <a:pt x="0" y="4696"/>
                    </a:lnTo>
                    <a:lnTo>
                      <a:pt x="5545991" y="4696"/>
                    </a:lnTo>
                    <a:lnTo>
                      <a:pt x="5545991" y="7631"/>
                    </a:lnTo>
                    <a:lnTo>
                      <a:pt x="5549749" y="5136"/>
                    </a:lnTo>
                    <a:cubicBezTo>
                      <a:pt x="5558193" y="1712"/>
                      <a:pt x="5567169" y="0"/>
                      <a:pt x="5576144" y="0"/>
                    </a:cubicBezTo>
                    <a:close/>
                  </a:path>
                </a:pathLst>
              </a:cu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 rot="18900000">
                <a:off x="-1735963" y="-1535566"/>
                <a:ext cx="869005" cy="876247"/>
              </a:xfrm>
              <a:prstGeom prst="roundRect">
                <a:avLst>
                  <a:gd name="adj" fmla="val 8072"/>
                </a:avLst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  <a:effectLst>
                <a:outerShdw blurRad="114300" dist="76200" dir="2700000" sx="104000" sy="10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256024" y="1060885"/>
              <a:ext cx="633507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en-GB" sz="3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375942" y="1114153"/>
              <a:ext cx="2274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Theoretical basis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293107" y="3384482"/>
            <a:ext cx="3976007" cy="713843"/>
            <a:chOff x="3293107" y="3384482"/>
            <a:chExt cx="3976007" cy="713843"/>
          </a:xfrm>
        </p:grpSpPr>
        <p:grpSp>
          <p:nvGrpSpPr>
            <p:cNvPr id="46" name="Group 45"/>
            <p:cNvGrpSpPr/>
            <p:nvPr/>
          </p:nvGrpSpPr>
          <p:grpSpPr>
            <a:xfrm>
              <a:off x="3368889" y="3384482"/>
              <a:ext cx="3900225" cy="713843"/>
              <a:chOff x="-1735963" y="-1678319"/>
              <a:chExt cx="6601191" cy="1175969"/>
            </a:xfrm>
            <a:gradFill>
              <a:gsLst>
                <a:gs pos="7000">
                  <a:schemeClr val="tx2">
                    <a:lumMod val="75000"/>
                  </a:schemeClr>
                </a:gs>
                <a:gs pos="62000">
                  <a:schemeClr val="tx2">
                    <a:lumMod val="60000"/>
                    <a:lumOff val="40000"/>
                  </a:schemeClr>
                </a:gs>
                <a:gs pos="84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p:grpSpPr>
          <p:sp>
            <p:nvSpPr>
              <p:cNvPr id="53" name="Freeform 52"/>
              <p:cNvSpPr/>
              <p:nvPr/>
            </p:nvSpPr>
            <p:spPr>
              <a:xfrm>
                <a:off x="-1301461" y="-1678319"/>
                <a:ext cx="6166689" cy="1175969"/>
              </a:xfrm>
              <a:custGeom>
                <a:avLst/>
                <a:gdLst>
                  <a:gd name="connsiteX0" fmla="*/ 5576144 w 6166689"/>
                  <a:gd name="connsiteY0" fmla="*/ 0 h 1175969"/>
                  <a:gd name="connsiteX1" fmla="*/ 5625745 w 6166689"/>
                  <a:gd name="connsiteY1" fmla="*/ 20546 h 1175969"/>
                  <a:gd name="connsiteX2" fmla="*/ 6146144 w 6166689"/>
                  <a:gd name="connsiteY2" fmla="*/ 540944 h 1175969"/>
                  <a:gd name="connsiteX3" fmla="*/ 6146144 w 6166689"/>
                  <a:gd name="connsiteY3" fmla="*/ 640146 h 1175969"/>
                  <a:gd name="connsiteX4" fmla="*/ 5630866 w 6166689"/>
                  <a:gd name="connsiteY4" fmla="*/ 1155424 h 1175969"/>
                  <a:gd name="connsiteX5" fmla="*/ 5531664 w 6166689"/>
                  <a:gd name="connsiteY5" fmla="*/ 1155424 h 1175969"/>
                  <a:gd name="connsiteX6" fmla="*/ 5527806 w 6166689"/>
                  <a:gd name="connsiteY6" fmla="*/ 1151565 h 1175969"/>
                  <a:gd name="connsiteX7" fmla="*/ 0 w 6166689"/>
                  <a:gd name="connsiteY7" fmla="*/ 1151565 h 1175969"/>
                  <a:gd name="connsiteX8" fmla="*/ 0 w 6166689"/>
                  <a:gd name="connsiteY8" fmla="*/ 4696 h 1175969"/>
                  <a:gd name="connsiteX9" fmla="*/ 5545991 w 6166689"/>
                  <a:gd name="connsiteY9" fmla="*/ 4696 h 1175969"/>
                  <a:gd name="connsiteX10" fmla="*/ 5545991 w 6166689"/>
                  <a:gd name="connsiteY10" fmla="*/ 7631 h 1175969"/>
                  <a:gd name="connsiteX11" fmla="*/ 5549749 w 6166689"/>
                  <a:gd name="connsiteY11" fmla="*/ 5136 h 1175969"/>
                  <a:gd name="connsiteX12" fmla="*/ 5576144 w 6166689"/>
                  <a:gd name="connsiteY12" fmla="*/ 0 h 11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166689" h="1175969">
                    <a:moveTo>
                      <a:pt x="5576144" y="0"/>
                    </a:moveTo>
                    <a:cubicBezTo>
                      <a:pt x="5594096" y="0"/>
                      <a:pt x="5612048" y="6849"/>
                      <a:pt x="5625745" y="20546"/>
                    </a:cubicBezTo>
                    <a:lnTo>
                      <a:pt x="6146144" y="540944"/>
                    </a:lnTo>
                    <a:cubicBezTo>
                      <a:pt x="6173538" y="568338"/>
                      <a:pt x="6173538" y="612752"/>
                      <a:pt x="6146144" y="640146"/>
                    </a:cubicBezTo>
                    <a:lnTo>
                      <a:pt x="5630866" y="1155424"/>
                    </a:lnTo>
                    <a:cubicBezTo>
                      <a:pt x="5603472" y="1182818"/>
                      <a:pt x="5559058" y="1182818"/>
                      <a:pt x="5531664" y="1155424"/>
                    </a:cubicBezTo>
                    <a:lnTo>
                      <a:pt x="5527806" y="1151565"/>
                    </a:lnTo>
                    <a:lnTo>
                      <a:pt x="0" y="1151565"/>
                    </a:lnTo>
                    <a:lnTo>
                      <a:pt x="0" y="4696"/>
                    </a:lnTo>
                    <a:lnTo>
                      <a:pt x="5545991" y="4696"/>
                    </a:lnTo>
                    <a:lnTo>
                      <a:pt x="5545991" y="7631"/>
                    </a:lnTo>
                    <a:lnTo>
                      <a:pt x="5549749" y="5136"/>
                    </a:lnTo>
                    <a:cubicBezTo>
                      <a:pt x="5558193" y="1712"/>
                      <a:pt x="5567169" y="0"/>
                      <a:pt x="5576144" y="0"/>
                    </a:cubicBezTo>
                    <a:close/>
                  </a:path>
                </a:pathLst>
              </a:custGeom>
              <a:grpFill/>
              <a:ln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 rot="18900000">
                <a:off x="-1735963" y="-1535566"/>
                <a:ext cx="869005" cy="876247"/>
              </a:xfrm>
              <a:prstGeom prst="roundRect">
                <a:avLst>
                  <a:gd name="adj" fmla="val 8072"/>
                </a:avLst>
              </a:prstGeom>
              <a:grpFill/>
              <a:ln>
                <a:solidFill>
                  <a:schemeClr val="tx2">
                    <a:lumMod val="50000"/>
                  </a:schemeClr>
                </a:solidFill>
              </a:ln>
              <a:effectLst>
                <a:outerShdw blurRad="114300" dist="76200" dir="2700000" sx="104000" sy="104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TextBox 54"/>
            <p:cNvSpPr txBox="1"/>
            <p:nvPr/>
          </p:nvSpPr>
          <p:spPr>
            <a:xfrm>
              <a:off x="3293107" y="3421618"/>
              <a:ext cx="633507" cy="630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5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en-GB" sz="3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625209" y="3506256"/>
              <a:ext cx="15424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Algorithm </a:t>
              </a:r>
              <a:endParaRPr lang="en-GB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3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1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35818" y="178594"/>
            <a:ext cx="1037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GB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7237" y="886636"/>
            <a:ext cx="266130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we solve S, and get:</a:t>
            </a:r>
            <a:endParaRPr lang="en-GB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972969"/>
              </p:ext>
            </p:extLst>
          </p:nvPr>
        </p:nvGraphicFramePr>
        <p:xfrm>
          <a:off x="3569225" y="935019"/>
          <a:ext cx="1086436" cy="305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Equation" r:id="rId4" imgW="914468" imgH="257049" progId="Equation.DSMT4">
                  <p:embed/>
                </p:oleObj>
              </mc:Choice>
              <mc:Fallback>
                <p:oleObj name="Equation" r:id="rId4" imgW="914468" imgH="25704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9225" y="935019"/>
                        <a:ext cx="1086436" cy="305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39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5" y="1603483"/>
            <a:ext cx="1860025" cy="306797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24869" y="2467429"/>
            <a:ext cx="902845" cy="60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>
            <a:off x="4124993" y="1603483"/>
            <a:ext cx="342901" cy="1585913"/>
          </a:xfrm>
          <a:prstGeom prst="leftBrace">
            <a:avLst>
              <a:gd name="adj1" fmla="val 5312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/>
        </p:nvSpPr>
        <p:spPr>
          <a:xfrm>
            <a:off x="4439318" y="1543482"/>
            <a:ext cx="2634581" cy="170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 = 68.30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(Tension)</a:t>
            </a:r>
            <a:endParaRPr lang="en-GB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 = 136.60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(Compression)</a:t>
            </a:r>
            <a:endParaRPr lang="en-GB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CD = 136.60 (Compression)</a:t>
            </a:r>
            <a:endParaRPr lang="en-GB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BC = 168.30 (Tension)</a:t>
            </a:r>
            <a:endParaRPr lang="en-GB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AE = 136.60 (Compression)</a:t>
            </a:r>
            <a:endParaRPr lang="en-GB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BE = 100 (Tension)</a:t>
            </a:r>
            <a:endParaRPr lang="en-GB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BD = 100 (Compression)</a:t>
            </a:r>
            <a:endParaRPr lang="en-GB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124869" y="3075096"/>
            <a:ext cx="1207645" cy="996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 Brace 51"/>
          <p:cNvSpPr/>
          <p:nvPr/>
        </p:nvSpPr>
        <p:spPr>
          <a:xfrm>
            <a:off x="4439319" y="3747272"/>
            <a:ext cx="93911" cy="690179"/>
          </a:xfrm>
          <a:prstGeom prst="leftBrace">
            <a:avLst>
              <a:gd name="adj1" fmla="val 5312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467894" y="3784585"/>
            <a:ext cx="96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At joint A:</a:t>
            </a:r>
            <a:endParaRPr lang="en-GB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6163492"/>
              </p:ext>
            </p:extLst>
          </p:nvPr>
        </p:nvGraphicFramePr>
        <p:xfrm>
          <a:off x="5410075" y="3805123"/>
          <a:ext cx="762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7" imgW="762177" imgH="266770" progId="Equation.DSMT4">
                  <p:embed/>
                </p:oleObj>
              </mc:Choice>
              <mc:Fallback>
                <p:oleObj name="Equation" r:id="rId7" imgW="762177" imgH="26677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075" y="3805123"/>
                        <a:ext cx="7620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52"/>
          <p:cNvSpPr/>
          <p:nvPr/>
        </p:nvSpPr>
        <p:spPr>
          <a:xfrm>
            <a:off x="4487931" y="4162725"/>
            <a:ext cx="9220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At joint 3:</a:t>
            </a:r>
            <a:endParaRPr lang="en-GB" dirty="0"/>
          </a:p>
        </p:txBody>
      </p: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376434"/>
              </p:ext>
            </p:extLst>
          </p:nvPr>
        </p:nvGraphicFramePr>
        <p:xfrm>
          <a:off x="5410075" y="4222887"/>
          <a:ext cx="1257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9" imgW="1257120" imgH="241200" progId="Equation.DSMT4">
                  <p:embed/>
                </p:oleObj>
              </mc:Choice>
              <mc:Fallback>
                <p:oleObj name="Equation" r:id="rId9" imgW="1257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10075" y="4222887"/>
                        <a:ext cx="1257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" name="Picture 59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53" y="4342000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96953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3"/>
          <p:cNvSpPr txBox="1">
            <a:spLocks noGrp="1"/>
          </p:cNvSpPr>
          <p:nvPr>
            <p:ph type="title"/>
          </p:nvPr>
        </p:nvSpPr>
        <p:spPr>
          <a:xfrm>
            <a:off x="1241630" y="168445"/>
            <a:ext cx="3876000" cy="7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41630" y="1356396"/>
            <a:ext cx="5834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Code has successfully met the requirements of the problem, from calculating the stresses in each bar &amp; the reactions at the joints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1241630" y="2301684"/>
            <a:ext cx="5466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have improved the code to make it more convenient, including: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1415863" y="2609461"/>
            <a:ext cx="3278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Enter the information through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the truss diagram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896" y="2735048"/>
            <a:ext cx="3184502" cy="2233719"/>
          </a:xfrm>
          <a:prstGeom prst="rect">
            <a:avLst/>
          </a:prstGeom>
        </p:spPr>
      </p:pic>
      <p:sp>
        <p:nvSpPr>
          <p:cNvPr id="18" name="Curved Right Arrow 17"/>
          <p:cNvSpPr/>
          <p:nvPr/>
        </p:nvSpPr>
        <p:spPr>
          <a:xfrm>
            <a:off x="948756" y="1242584"/>
            <a:ext cx="292874" cy="385685"/>
          </a:xfrm>
          <a:prstGeom prst="curvedRightArrow">
            <a:avLst>
              <a:gd name="adj1" fmla="val 20333"/>
              <a:gd name="adj2" fmla="val 59260"/>
              <a:gd name="adj3" fmla="val 4337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Curved Right Arrow 18"/>
          <p:cNvSpPr/>
          <p:nvPr/>
        </p:nvSpPr>
        <p:spPr>
          <a:xfrm>
            <a:off x="948756" y="2110320"/>
            <a:ext cx="292874" cy="385685"/>
          </a:xfrm>
          <a:prstGeom prst="curvedRightArrow">
            <a:avLst>
              <a:gd name="adj1" fmla="val 20333"/>
              <a:gd name="adj2" fmla="val 59260"/>
              <a:gd name="adj3" fmla="val 4337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398" y="4264859"/>
            <a:ext cx="1242351" cy="878641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52"/>
          <p:cNvGrpSpPr/>
          <p:nvPr/>
        </p:nvGrpSpPr>
        <p:grpSpPr>
          <a:xfrm flipH="1">
            <a:off x="7641434" y="745316"/>
            <a:ext cx="2791286" cy="2599651"/>
            <a:chOff x="-1466486" y="2736279"/>
            <a:chExt cx="2791286" cy="2599651"/>
          </a:xfrm>
        </p:grpSpPr>
        <p:sp>
          <p:nvSpPr>
            <p:cNvPr id="1361" name="Google Shape;1361;p52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2" name="Google Shape;1362;p52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363" name="Google Shape;1363;p52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2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89" y="4339644"/>
            <a:ext cx="1242351" cy="878641"/>
          </a:xfrm>
          <a:prstGeom prst="rect">
            <a:avLst/>
          </a:prstGeom>
        </p:spPr>
      </p:pic>
      <p:sp>
        <p:nvSpPr>
          <p:cNvPr id="15" name="Google Shape;1512;p63"/>
          <p:cNvSpPr txBox="1">
            <a:spLocks noGrp="1"/>
          </p:cNvSpPr>
          <p:nvPr>
            <p:ph type="title"/>
          </p:nvPr>
        </p:nvSpPr>
        <p:spPr>
          <a:xfrm>
            <a:off x="2113877" y="168604"/>
            <a:ext cx="4082992" cy="7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004" y="1066582"/>
            <a:ext cx="7168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Software Foundation. (2001). Python. Retrieved from math — Mathematical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https://www.python.org/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342900" indent="-342900">
              <a:buFont typeface="+mj-lt"/>
              <a:buAutoNum type="arabicPeriod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2241" y="1787431"/>
            <a:ext cx="7168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Beer, F., E. Johnston,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DeWolf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Mazurek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(2010). Statics and Mechanics of Materials (Vol. 6). New York, U.S.A: McGraw-Hill Education.</a:t>
            </a:r>
          </a:p>
          <a:p>
            <a:pPr marL="342900" indent="-342900">
              <a:buFont typeface="+mj-lt"/>
              <a:buAutoNum type="arabicPeriod" startAt="2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004" y="2526095"/>
            <a:ext cx="7168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Cherney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Denton, T., Thomas, R., &amp; Waldron, A. (2013). Linear Algebra. California: Creative Commons.</a:t>
            </a:r>
          </a:p>
          <a:p>
            <a:pPr marL="342900" indent="-342900">
              <a:buFont typeface="+mj-lt"/>
              <a:buAutoNum type="arabicPeriod" startAt="2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1004" y="3168474"/>
            <a:ext cx="7168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Developers. (2008).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documentation. Retrieved from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absolute basics for beginners: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https://numpy.org/doc/stable/index.html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4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1004" y="3889323"/>
            <a:ext cx="7168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5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team. (2012).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3.9.2 documentation. Retrieved from Quick start guide: https://matplotlib.org/stable/</a:t>
            </a:r>
          </a:p>
          <a:p>
            <a:pPr marL="342900" indent="-342900">
              <a:buFont typeface="+mj-lt"/>
              <a:buAutoNum type="arabicPeriod" startAt="5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7617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80"/>
          <p:cNvSpPr txBox="1">
            <a:spLocks noGrp="1"/>
          </p:cNvSpPr>
          <p:nvPr>
            <p:ph type="ctrTitle"/>
          </p:nvPr>
        </p:nvSpPr>
        <p:spPr>
          <a:xfrm>
            <a:off x="1259524" y="1605854"/>
            <a:ext cx="4142100" cy="11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850" name="Google Shape;1850;p80"/>
          <p:cNvSpPr txBox="1">
            <a:spLocks noGrp="1"/>
          </p:cNvSpPr>
          <p:nvPr>
            <p:ph type="subTitle" idx="1"/>
          </p:nvPr>
        </p:nvSpPr>
        <p:spPr>
          <a:xfrm>
            <a:off x="1789264" y="2595836"/>
            <a:ext cx="3160868" cy="4018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 dirty="0"/>
              <a:t>Do you have any questions</a:t>
            </a:r>
            <a:r>
              <a:rPr lang="en" b="1" i="1" dirty="0" smtClean="0"/>
              <a:t>?</a:t>
            </a:r>
            <a:endParaRPr b="1" i="1" dirty="0"/>
          </a:p>
        </p:txBody>
      </p:sp>
      <p:grpSp>
        <p:nvGrpSpPr>
          <p:cNvPr id="1863" name="Google Shape;1863;p80"/>
          <p:cNvGrpSpPr/>
          <p:nvPr/>
        </p:nvGrpSpPr>
        <p:grpSpPr>
          <a:xfrm rot="-278">
            <a:off x="5955766" y="1605932"/>
            <a:ext cx="1928874" cy="1928874"/>
            <a:chOff x="3901550" y="2223725"/>
            <a:chExt cx="1557050" cy="1557050"/>
          </a:xfrm>
        </p:grpSpPr>
        <p:sp>
          <p:nvSpPr>
            <p:cNvPr id="1864" name="Google Shape;1864;p80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0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0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0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0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9" name="Google Shape;1869;p80"/>
          <p:cNvSpPr/>
          <p:nvPr/>
        </p:nvSpPr>
        <p:spPr>
          <a:xfrm rot="2037">
            <a:off x="6912961" y="1151663"/>
            <a:ext cx="1518900" cy="344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70" name="Google Shape;1870;p80"/>
          <p:cNvGrpSpPr/>
          <p:nvPr/>
        </p:nvGrpSpPr>
        <p:grpSpPr>
          <a:xfrm>
            <a:off x="7079650" y="539508"/>
            <a:ext cx="1351125" cy="232319"/>
            <a:chOff x="5486725" y="543869"/>
            <a:chExt cx="1351125" cy="232319"/>
          </a:xfrm>
        </p:grpSpPr>
        <p:sp>
          <p:nvSpPr>
            <p:cNvPr id="1871" name="Google Shape;1871;p80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0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0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0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0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0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0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0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0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0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0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0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0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0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0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0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0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0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0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0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1415" y="3206931"/>
            <a:ext cx="4580209" cy="11829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60" y="4350589"/>
            <a:ext cx="1242351" cy="878641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9710" y="173181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Joints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54" y="4370753"/>
            <a:ext cx="1242351" cy="878641"/>
          </a:xfrm>
          <a:prstGeom prst="rect">
            <a:avLst/>
          </a:prstGeom>
        </p:spPr>
      </p:pic>
      <p:sp>
        <p:nvSpPr>
          <p:cNvPr id="10" name="Curved Right Arrow 9"/>
          <p:cNvSpPr/>
          <p:nvPr/>
        </p:nvSpPr>
        <p:spPr>
          <a:xfrm>
            <a:off x="983034" y="1335069"/>
            <a:ext cx="292874" cy="385685"/>
          </a:xfrm>
          <a:prstGeom prst="curvedRightArrow">
            <a:avLst>
              <a:gd name="adj1" fmla="val 20333"/>
              <a:gd name="adj2" fmla="val 59260"/>
              <a:gd name="adj3" fmla="val 4337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Curved Right Arrow 12"/>
          <p:cNvSpPr/>
          <p:nvPr/>
        </p:nvSpPr>
        <p:spPr>
          <a:xfrm>
            <a:off x="983034" y="2948933"/>
            <a:ext cx="292874" cy="385685"/>
          </a:xfrm>
          <a:prstGeom prst="curvedRightArrow">
            <a:avLst>
              <a:gd name="adj1" fmla="val 20333"/>
              <a:gd name="adj2" fmla="val 59260"/>
              <a:gd name="adj3" fmla="val 43372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78889" y="1493694"/>
            <a:ext cx="4348516" cy="34054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Aptos"/>
              </a:rPr>
              <a:t>A </a:t>
            </a:r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Aptos"/>
              </a:rPr>
              <a:t>process used to solve for the unknown forces acting on the </a:t>
            </a:r>
            <a:r>
              <a:rPr lang="en-US" sz="1300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Aptos"/>
              </a:rPr>
              <a:t>members of </a:t>
            </a:r>
            <a:r>
              <a:rPr lang="en-US" sz="13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Aptos"/>
              </a:rPr>
              <a:t>a truss system. </a:t>
            </a:r>
            <a:endParaRPr lang="en-GB" sz="13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06135" y="2433711"/>
            <a:ext cx="4380911" cy="55049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 smtClean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A</a:t>
            </a:r>
            <a:r>
              <a:rPr lang="vi-VN" sz="1300" dirty="0" smtClean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</a:t>
            </a:r>
            <a:r>
              <a:rPr lang="en-US" sz="13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 is a straight structural element connecting the joints in the truss system. </a:t>
            </a:r>
            <a:r>
              <a:rPr lang="en-US" dirty="0">
                <a:solidFill>
                  <a:schemeClr val="accent1">
                    <a:lumMod val="1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10000"/>
                  </a:schemeClr>
                </a:solidFill>
              </a:rPr>
            </a:br>
            <a:endParaRPr lang="en-GB" dirty="0">
              <a:solidFill>
                <a:schemeClr val="accent1">
                  <a:lumMod val="10000"/>
                </a:schemeClr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355833" y="3153865"/>
            <a:ext cx="935464" cy="277564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Aptos"/>
              </a:rPr>
              <a:t>Where:</a:t>
            </a:r>
            <a:endParaRPr lang="en-GB" dirty="0"/>
          </a:p>
        </p:txBody>
      </p:sp>
      <p:sp>
        <p:nvSpPr>
          <p:cNvPr id="11" name="Left Brace 10"/>
          <p:cNvSpPr/>
          <p:nvPr/>
        </p:nvSpPr>
        <p:spPr>
          <a:xfrm>
            <a:off x="2347707" y="2662187"/>
            <a:ext cx="202018" cy="1363085"/>
          </a:xfrm>
          <a:prstGeom prst="leftBrace">
            <a:avLst>
              <a:gd name="adj1" fmla="val 8239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/>
          <p:cNvSpPr/>
          <p:nvPr/>
        </p:nvSpPr>
        <p:spPr>
          <a:xfrm>
            <a:off x="2606135" y="3686040"/>
            <a:ext cx="4487237" cy="611639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truss is a structure consisting of members connected at the joints. </a:t>
            </a:r>
            <a:br>
              <a:rPr lang="en-US" sz="1300" dirty="0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300" dirty="0">
              <a:solidFill>
                <a:schemeClr val="accent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Up-Down Arrow 23"/>
          <p:cNvSpPr/>
          <p:nvPr/>
        </p:nvSpPr>
        <p:spPr>
          <a:xfrm>
            <a:off x="4672301" y="3075893"/>
            <a:ext cx="248578" cy="517451"/>
          </a:xfrm>
          <a:prstGeom prst="up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  <p:bldP spid="20" grpId="0" animBg="1"/>
      <p:bldP spid="11" grpId="0" animBg="1"/>
      <p:bldP spid="22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89710" y="173181"/>
            <a:ext cx="29674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Joints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054" y="4370753"/>
            <a:ext cx="1242351" cy="878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89709" y="1192570"/>
            <a:ext cx="664886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joints are considered as particles subjected to forces due to the connections between the truss </a:t>
            </a:r>
            <a:r>
              <a:rPr lang="en-US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memebers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&amp; applied loads. Since the joints are always in a state of equilibrium, it follows two equations:</a:t>
            </a: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712570"/>
              </p:ext>
            </p:extLst>
          </p:nvPr>
        </p:nvGraphicFramePr>
        <p:xfrm>
          <a:off x="3627720" y="1924635"/>
          <a:ext cx="900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5" imgW="571320" imgH="253800" progId="Equation.DSMT4">
                  <p:embed/>
                </p:oleObj>
              </mc:Choice>
              <mc:Fallback>
                <p:oleObj name="Equation" r:id="rId5" imgW="5713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27720" y="1924635"/>
                        <a:ext cx="90011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11547"/>
              </p:ext>
            </p:extLst>
          </p:nvPr>
        </p:nvGraphicFramePr>
        <p:xfrm>
          <a:off x="3627720" y="2562810"/>
          <a:ext cx="943795" cy="39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7" imgW="609480" imgH="253800" progId="Equation.DSMT4">
                  <p:embed/>
                </p:oleObj>
              </mc:Choice>
              <mc:Fallback>
                <p:oleObj name="Equation" r:id="rId7" imgW="609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27720" y="2562810"/>
                        <a:ext cx="943795" cy="393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620452" y="1924635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620452" y="256281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84354" y="3110150"/>
            <a:ext cx="71176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planar truss, we will apply (1) to the two coordinate axes Ox, Oy &amp; combine with (2), we get:</a:t>
            </a:r>
            <a:endParaRPr lang="en-GB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372568"/>
              </p:ext>
            </p:extLst>
          </p:nvPr>
        </p:nvGraphicFramePr>
        <p:xfrm>
          <a:off x="3568983" y="3594436"/>
          <a:ext cx="9588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9" imgW="609480" imgH="253800" progId="Equation.DSMT4">
                  <p:embed/>
                </p:oleObj>
              </mc:Choice>
              <mc:Fallback>
                <p:oleObj name="Equation" r:id="rId9" imgW="609480" imgH="253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68983" y="3594436"/>
                        <a:ext cx="9588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902043"/>
              </p:ext>
            </p:extLst>
          </p:nvPr>
        </p:nvGraphicFramePr>
        <p:xfrm>
          <a:off x="3596898" y="4231944"/>
          <a:ext cx="943795" cy="393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5" name="Equation" r:id="rId11" imgW="609480" imgH="253800" progId="Equation.DSMT4">
                  <p:embed/>
                </p:oleObj>
              </mc:Choice>
              <mc:Fallback>
                <p:oleObj name="Equation" r:id="rId11" imgW="609480" imgH="253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96898" y="4231944"/>
                        <a:ext cx="943795" cy="393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43362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1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applying Method of Joint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2" name="Google Shape;1642;p70"/>
          <p:cNvSpPr txBox="1"/>
          <p:nvPr/>
        </p:nvSpPr>
        <p:spPr>
          <a:xfrm>
            <a:off x="918096" y="2542644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3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769563" y="2842965"/>
            <a:ext cx="2439964" cy="4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Assign numbers or letters to members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652" name="Google Shape;1652;p70"/>
          <p:cNvSpPr/>
          <p:nvPr/>
        </p:nvSpPr>
        <p:spPr>
          <a:xfrm>
            <a:off x="1326368" y="2247832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89546" y="2359944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81" y="4363496"/>
            <a:ext cx="1242351" cy="878641"/>
          </a:xfrm>
          <a:prstGeom prst="rect">
            <a:avLst/>
          </a:prstGeom>
        </p:spPr>
      </p:pic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" grpId="0"/>
      <p:bldP spid="1643" grpId="0"/>
      <p:bldP spid="16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49"/>
          <p:cNvGrpSpPr/>
          <p:nvPr/>
        </p:nvGrpSpPr>
        <p:grpSpPr>
          <a:xfrm>
            <a:off x="6501905" y="1607312"/>
            <a:ext cx="1928874" cy="1928874"/>
            <a:chOff x="3901550" y="2223725"/>
            <a:chExt cx="1557050" cy="1557050"/>
          </a:xfrm>
        </p:grpSpPr>
        <p:sp>
          <p:nvSpPr>
            <p:cNvPr id="1317" name="Google Shape;1317;p49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2" name="Google Shape;1322;p49"/>
          <p:cNvSpPr/>
          <p:nvPr/>
        </p:nvSpPr>
        <p:spPr>
          <a:xfrm>
            <a:off x="7459400" y="1152125"/>
            <a:ext cx="1518600" cy="344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23" name="Google Shape;1323;p49"/>
          <p:cNvGrpSpPr/>
          <p:nvPr/>
        </p:nvGrpSpPr>
        <p:grpSpPr>
          <a:xfrm>
            <a:off x="5185187" y="3651485"/>
            <a:ext cx="1895833" cy="1895866"/>
            <a:chOff x="3835450" y="-252000"/>
            <a:chExt cx="1445325" cy="1445350"/>
          </a:xfrm>
        </p:grpSpPr>
        <p:sp>
          <p:nvSpPr>
            <p:cNvPr id="1324" name="Google Shape;1324;p49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Picture 17"/>
          <p:cNvPicPr/>
          <p:nvPr/>
        </p:nvPicPr>
        <p:blipFill>
          <a:blip r:embed="rId3"/>
          <a:stretch>
            <a:fillRect/>
          </a:stretch>
        </p:blipFill>
        <p:spPr>
          <a:xfrm>
            <a:off x="543034" y="427776"/>
            <a:ext cx="5182377" cy="295273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9632" y="3390685"/>
            <a:ext cx="4899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 1.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step is </a:t>
            </a:r>
            <a:r>
              <a:rPr lang="en-GB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joints and each members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15" y="4371149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08127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applying Method of Joint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918096" y="2542644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3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769563" y="2842965"/>
            <a:ext cx="2439964" cy="4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Assign numbers or letters to members</a:t>
            </a:r>
          </a:p>
        </p:txBody>
      </p:sp>
      <p:sp>
        <p:nvSpPr>
          <p:cNvPr id="1646" name="Google Shape;1646;p70"/>
          <p:cNvSpPr txBox="1"/>
          <p:nvPr/>
        </p:nvSpPr>
        <p:spPr>
          <a:xfrm>
            <a:off x="3522968" y="2542644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3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507159" y="2843381"/>
            <a:ext cx="2174518" cy="4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GB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Release the supports &amp; draw the reactions</a:t>
            </a:r>
            <a:endParaRPr lang="en-GB" sz="20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652" name="Google Shape;1652;p70"/>
          <p:cNvSpPr/>
          <p:nvPr/>
        </p:nvSpPr>
        <p:spPr>
          <a:xfrm>
            <a:off x="1326368" y="2247832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89546" y="2359944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stCxn id="1646" idx="0"/>
            <a:endCxn id="1652" idx="2"/>
          </p:cNvCxnSpPr>
          <p:nvPr/>
        </p:nvCxnSpPr>
        <p:spPr>
          <a:xfrm rot="10800000">
            <a:off x="4594418" y="2360844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681" y="4348981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49633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6" grpId="0"/>
      <p:bldP spid="16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49"/>
          <p:cNvGrpSpPr/>
          <p:nvPr/>
        </p:nvGrpSpPr>
        <p:grpSpPr>
          <a:xfrm>
            <a:off x="6501905" y="1607312"/>
            <a:ext cx="1928874" cy="1928874"/>
            <a:chOff x="3901550" y="2223725"/>
            <a:chExt cx="1557050" cy="1557050"/>
          </a:xfrm>
        </p:grpSpPr>
        <p:sp>
          <p:nvSpPr>
            <p:cNvPr id="1317" name="Google Shape;1317;p49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9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9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9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9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2" name="Google Shape;1322;p49"/>
          <p:cNvSpPr/>
          <p:nvPr/>
        </p:nvSpPr>
        <p:spPr>
          <a:xfrm>
            <a:off x="7459400" y="1152125"/>
            <a:ext cx="1518600" cy="3447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23" name="Google Shape;1323;p49"/>
          <p:cNvGrpSpPr/>
          <p:nvPr/>
        </p:nvGrpSpPr>
        <p:grpSpPr>
          <a:xfrm>
            <a:off x="5185187" y="3651485"/>
            <a:ext cx="1895833" cy="1895866"/>
            <a:chOff x="3835450" y="-252000"/>
            <a:chExt cx="1445325" cy="1445350"/>
          </a:xfrm>
        </p:grpSpPr>
        <p:sp>
          <p:nvSpPr>
            <p:cNvPr id="1324" name="Google Shape;1324;p49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9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9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9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9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" name="Picture 18"/>
          <p:cNvPicPr/>
          <p:nvPr/>
        </p:nvPicPr>
        <p:blipFill>
          <a:blip r:embed="rId3"/>
          <a:stretch>
            <a:fillRect/>
          </a:stretch>
        </p:blipFill>
        <p:spPr>
          <a:xfrm>
            <a:off x="428584" y="477464"/>
            <a:ext cx="5594573" cy="326324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4287" y="3765569"/>
            <a:ext cx="5620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Picture 2. Consider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truss as a rigid body and find reaction forces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775" y="4358321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99835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applying Method of Joint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918096" y="2542644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3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769563" y="2842965"/>
            <a:ext cx="2439964" cy="46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Assign numbers or letters to members</a:t>
            </a:r>
          </a:p>
        </p:txBody>
      </p:sp>
      <p:sp>
        <p:nvSpPr>
          <p:cNvPr id="1646" name="Google Shape;1646;p70"/>
          <p:cNvSpPr txBox="1"/>
          <p:nvPr/>
        </p:nvSpPr>
        <p:spPr>
          <a:xfrm>
            <a:off x="3522968" y="2542644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3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507159" y="2843381"/>
            <a:ext cx="2174518" cy="46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</a:pPr>
            <a:r>
              <a:rPr lang="en-GB" sz="2000" dirty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Release the supports &amp; draw the reactions</a:t>
            </a:r>
          </a:p>
        </p:txBody>
      </p:sp>
      <p:sp>
        <p:nvSpPr>
          <p:cNvPr id="1650" name="Google Shape;1650;p70"/>
          <p:cNvSpPr txBox="1"/>
          <p:nvPr/>
        </p:nvSpPr>
        <p:spPr>
          <a:xfrm>
            <a:off x="6129000" y="2542644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</a:t>
            </a:r>
            <a:r>
              <a:rPr lang="en" sz="2300" dirty="0" smtClean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03</a:t>
            </a:r>
            <a:endParaRPr sz="23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6664733" y="2871945"/>
            <a:ext cx="1071433" cy="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Solve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  <a:sym typeface="Roboto"/>
            </a:endParaRPr>
          </a:p>
        </p:txBody>
      </p:sp>
      <p:sp>
        <p:nvSpPr>
          <p:cNvPr id="1652" name="Google Shape;1652;p70"/>
          <p:cNvSpPr/>
          <p:nvPr/>
        </p:nvSpPr>
        <p:spPr>
          <a:xfrm>
            <a:off x="1326368" y="2247832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89546" y="2359944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stCxn id="1646" idx="0"/>
            <a:endCxn id="1652" idx="2"/>
          </p:cNvCxnSpPr>
          <p:nvPr/>
        </p:nvCxnSpPr>
        <p:spPr>
          <a:xfrm rot="10800000">
            <a:off x="4594418" y="2360844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70"/>
          <p:cNvCxnSpPr>
            <a:stCxn id="1650" idx="0"/>
          </p:cNvCxnSpPr>
          <p:nvPr/>
        </p:nvCxnSpPr>
        <p:spPr>
          <a:xfrm rot="10800000">
            <a:off x="7200450" y="2358744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386866"/>
              </p:ext>
            </p:extLst>
          </p:nvPr>
        </p:nvGraphicFramePr>
        <p:xfrm>
          <a:off x="6790876" y="3393086"/>
          <a:ext cx="8191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Equation" r:id="rId4" imgW="609480" imgH="253800" progId="Equation.DSMT4">
                  <p:embed/>
                </p:oleObj>
              </mc:Choice>
              <mc:Fallback>
                <p:oleObj name="Equation" r:id="rId4" imgW="609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90876" y="3393086"/>
                        <a:ext cx="819150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36261"/>
              </p:ext>
            </p:extLst>
          </p:nvPr>
        </p:nvGraphicFramePr>
        <p:xfrm>
          <a:off x="6790874" y="3811137"/>
          <a:ext cx="819151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Equation" r:id="rId6" imgW="609480" imgH="253800" progId="Equation.DSMT4">
                  <p:embed/>
                </p:oleObj>
              </mc:Choice>
              <mc:Fallback>
                <p:oleObj name="Equation" r:id="rId6" imgW="609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90874" y="3811137"/>
                        <a:ext cx="819151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876363"/>
              </p:ext>
            </p:extLst>
          </p:nvPr>
        </p:nvGraphicFramePr>
        <p:xfrm>
          <a:off x="6790874" y="4229031"/>
          <a:ext cx="819151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2" name="Equation" r:id="rId8" imgW="609480" imgH="253800" progId="Equation.DSMT4">
                  <p:embed/>
                </p:oleObj>
              </mc:Choice>
              <mc:Fallback>
                <p:oleObj name="Equation" r:id="rId8" imgW="609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0874" y="4229031"/>
                        <a:ext cx="819151" cy="341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11C818D2-E887-B517-9802-9AD4D740588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396" y="4334467"/>
            <a:ext cx="1242351" cy="87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75300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0" grpId="0"/>
      <p:bldP spid="1651" grpId="0"/>
    </p:bldLst>
  </p:timing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746</Words>
  <Application>Microsoft Office PowerPoint</Application>
  <PresentationFormat>On-screen Show (16:9)</PresentationFormat>
  <Paragraphs>126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Times New Roman</vt:lpstr>
      <vt:lpstr>Arial</vt:lpstr>
      <vt:lpstr>Poppins SemiBold</vt:lpstr>
      <vt:lpstr>Bebas Neue</vt:lpstr>
      <vt:lpstr>Poppins</vt:lpstr>
      <vt:lpstr>Poppins Medium</vt:lpstr>
      <vt:lpstr>Aptos</vt:lpstr>
      <vt:lpstr>Calibri</vt:lpstr>
      <vt:lpstr>Roboto</vt:lpstr>
      <vt:lpstr>Cambria Math</vt:lpstr>
      <vt:lpstr>Topology - Master of Science in Mathematics by Slidesgo</vt:lpstr>
      <vt:lpstr>Equation</vt:lpstr>
      <vt:lpstr>DETERMINE STRESSES IN THE MEMBERS OF THE PLANAR TRUSS PLOBLEM </vt:lpstr>
      <vt:lpstr>PowerPoint Presentation</vt:lpstr>
      <vt:lpstr>PowerPoint Presentation</vt:lpstr>
      <vt:lpstr>PowerPoint Presentation</vt:lpstr>
      <vt:lpstr>Procedure for applying Method of Joint</vt:lpstr>
      <vt:lpstr>PowerPoint Presentation</vt:lpstr>
      <vt:lpstr>Procedure for applying Method of Joint</vt:lpstr>
      <vt:lpstr>PowerPoint Presentation</vt:lpstr>
      <vt:lpstr>Procedure for applying Method of Joint</vt:lpstr>
      <vt:lpstr>PowerPoint Presentation</vt:lpstr>
      <vt:lpstr>PowerPoint Presentation</vt:lpstr>
      <vt:lpstr>PowerPoint Presentation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- Master of Science in Mathematics</dc:title>
  <cp:lastModifiedBy>055</cp:lastModifiedBy>
  <cp:revision>64</cp:revision>
  <dcterms:modified xsi:type="dcterms:W3CDTF">2024-12-08T05:19:31Z</dcterms:modified>
</cp:coreProperties>
</file>