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7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9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5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85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2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65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1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7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2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8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6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2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26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D6003-EB11-485B-BBDE-312883F5C9B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D1D240-EDF7-4DA1-B5DA-FB2EE6578B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6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197A-9E8F-4060-B92B-412889A4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181" y="812801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STRATEGIC THINKING</a:t>
            </a:r>
            <a:br>
              <a:rPr lang="es-ES" dirty="0"/>
            </a:br>
            <a:r>
              <a:rPr lang="es-ES" dirty="0"/>
              <a:t>HDIP IN DAB</a:t>
            </a:r>
            <a:br>
              <a:rPr lang="es-ES" dirty="0"/>
            </a:br>
            <a:r>
              <a:rPr lang="es-ES" dirty="0"/>
              <a:t>CCT COLLEGE DUBLIN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7A84-4C37-45B1-A70B-745D1367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Mijail</a:t>
            </a:r>
            <a:r>
              <a:rPr lang="es-ES" b="1" dirty="0"/>
              <a:t> Fausto Blanco Vargas (2023012)</a:t>
            </a:r>
          </a:p>
          <a:p>
            <a:r>
              <a:rPr lang="es-ES" b="1" dirty="0"/>
              <a:t>Emily Cristina Herbas Luizaga (2023100)</a:t>
            </a:r>
          </a:p>
          <a:p>
            <a:r>
              <a:rPr lang="es-ES" b="1" dirty="0" err="1"/>
              <a:t>Lecturer</a:t>
            </a:r>
            <a:r>
              <a:rPr lang="es-ES" b="1" dirty="0"/>
              <a:t>: James Garza </a:t>
            </a:r>
          </a:p>
        </p:txBody>
      </p:sp>
    </p:spTree>
    <p:extLst>
      <p:ext uri="{BB962C8B-B14F-4D97-AF65-F5344CB8AC3E}">
        <p14:creationId xmlns:p14="http://schemas.microsoft.com/office/powerpoint/2010/main" val="30193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General </a:t>
            </a:r>
            <a:r>
              <a:rPr lang="es-ES" b="1" dirty="0" err="1">
                <a:latin typeface="Bahnschrift" panose="020B0502040204020203" pitchFamily="34" charset="0"/>
              </a:rPr>
              <a:t>Goal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4BEFB0-6E19-CA1F-12AE-B3B91B422BFF}"/>
              </a:ext>
            </a:extLst>
          </p:cNvPr>
          <p:cNvSpPr txBox="1"/>
          <p:nvPr/>
        </p:nvSpPr>
        <p:spPr>
          <a:xfrm>
            <a:off x="1484310" y="990659"/>
            <a:ext cx="10438749" cy="145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churn cases using as a baseline the models used last semester, improving the analysis of the Machine Learning models to be applied for this prediction.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8B3BBB-E21C-60CC-4A96-C08D8626438E}"/>
              </a:ext>
            </a:extLst>
          </p:cNvPr>
          <p:cNvSpPr txBox="1">
            <a:spLocks/>
          </p:cNvSpPr>
          <p:nvPr/>
        </p:nvSpPr>
        <p:spPr>
          <a:xfrm>
            <a:off x="1493521" y="2433439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>
                <a:latin typeface="Bahnschrift" panose="020B0502040204020203" pitchFamily="34" charset="0"/>
              </a:rPr>
              <a:t>Data </a:t>
            </a:r>
            <a:r>
              <a:rPr lang="es-ES" b="1" dirty="0" err="1">
                <a:latin typeface="Bahnschrift" panose="020B0502040204020203" pitchFamily="34" charset="0"/>
              </a:rPr>
              <a:t>Source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3620784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04AF91-2812-F865-C762-AD6FC716957E}"/>
              </a:ext>
            </a:extLst>
          </p:cNvPr>
          <p:cNvSpPr txBox="1">
            <a:spLocks/>
          </p:cNvSpPr>
          <p:nvPr/>
        </p:nvSpPr>
        <p:spPr>
          <a:xfrm>
            <a:off x="830133" y="4122203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 err="1">
                <a:latin typeface="Bahnschrift" panose="020B0502040204020203" pitchFamily="34" charset="0"/>
              </a:rPr>
              <a:t>Characterization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of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the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dataset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596F55-AED7-282B-B49C-86B4CACB2DB8}"/>
              </a:ext>
            </a:extLst>
          </p:cNvPr>
          <p:cNvSpPr txBox="1"/>
          <p:nvPr/>
        </p:nvSpPr>
        <p:spPr>
          <a:xfrm>
            <a:off x="1493521" y="5293661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-7043 rows and 21 columns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658B13E-E305-4032-4F3B-5F3A6B1F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65" y="2095423"/>
            <a:ext cx="4105835" cy="46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Analysis of Null values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5388146" y="1325879"/>
            <a:ext cx="1043874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TotalCharges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Tenure *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MonthlyCharges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04AF91-2812-F865-C762-AD6FC716957E}"/>
              </a:ext>
            </a:extLst>
          </p:cNvPr>
          <p:cNvSpPr txBox="1">
            <a:spLocks/>
          </p:cNvSpPr>
          <p:nvPr/>
        </p:nvSpPr>
        <p:spPr>
          <a:xfrm>
            <a:off x="5401414" y="2103121"/>
            <a:ext cx="4629015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 err="1">
                <a:latin typeface="Bahnschrift" panose="020B0502040204020203" pitchFamily="34" charset="0"/>
              </a:rPr>
              <a:t>Exploration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of</a:t>
            </a:r>
            <a:r>
              <a:rPr lang="es-ES" b="1" dirty="0">
                <a:latin typeface="Bahnschrift" panose="020B0502040204020203" pitchFamily="34" charset="0"/>
              </a:rPr>
              <a:t> </a:t>
            </a:r>
            <a:r>
              <a:rPr lang="es-ES" b="1" dirty="0" err="1">
                <a:latin typeface="Bahnschrift" panose="020B0502040204020203" pitchFamily="34" charset="0"/>
              </a:rPr>
              <a:t>column</a:t>
            </a:r>
            <a:r>
              <a:rPr lang="es-ES" b="1" dirty="0">
                <a:latin typeface="Bahnschrift" panose="020B0502040204020203" pitchFamily="34" charset="0"/>
              </a:rPr>
              <a:t> “</a:t>
            </a:r>
            <a:r>
              <a:rPr lang="es-ES" b="1" dirty="0" err="1">
                <a:latin typeface="Bahnschrift" panose="020B0502040204020203" pitchFamily="34" charset="0"/>
              </a:rPr>
              <a:t>OnlineBackup</a:t>
            </a:r>
            <a:r>
              <a:rPr lang="es-ES" b="1" dirty="0">
                <a:latin typeface="Bahnschrift" panose="020B0502040204020203" pitchFamily="34" charset="0"/>
              </a:rPr>
              <a:t>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10B514-E8B7-92E2-ECD6-4AE5927A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233674"/>
            <a:ext cx="3249055" cy="48147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CF73DB1-9731-F6C5-B304-AAE695BCA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97" y="3429000"/>
            <a:ext cx="5516288" cy="15405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68FD29-0E9B-4F33-BF11-7F15AA078022}"/>
              </a:ext>
            </a:extLst>
          </p:cNvPr>
          <p:cNvSpPr txBox="1"/>
          <p:nvPr/>
        </p:nvSpPr>
        <p:spPr>
          <a:xfrm>
            <a:off x="6872662" y="5732351"/>
            <a:ext cx="5602439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Encoding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A4604632-EB14-4BD0-6301-78B7D237286E}"/>
              </a:ext>
            </a:extLst>
          </p:cNvPr>
          <p:cNvSpPr/>
          <p:nvPr/>
        </p:nvSpPr>
        <p:spPr>
          <a:xfrm>
            <a:off x="7821038" y="5001527"/>
            <a:ext cx="680936" cy="698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5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Feature engineering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644902"/>
            <a:ext cx="4127596" cy="212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No duplicates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Integer encoding instead of dummies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Correlation Analysis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E5BF5B-608E-A425-FA0C-DEF2E0CE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0" y="2697695"/>
            <a:ext cx="5523318" cy="416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63E786-2963-45AF-698B-2098EE28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85" y="2766059"/>
            <a:ext cx="2625066" cy="4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ANOVA Test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Chi- squared test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00D6CD-5779-9E9C-B5F6-5902B263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840413"/>
            <a:ext cx="10347058" cy="9641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83CF3F-98AA-6FFB-0913-141F99E4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28" y="2768671"/>
            <a:ext cx="8609949" cy="397779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475AF59-85EB-941B-5988-CBBA086C0DA1}"/>
              </a:ext>
            </a:extLst>
          </p:cNvPr>
          <p:cNvSpPr/>
          <p:nvPr/>
        </p:nvSpPr>
        <p:spPr>
          <a:xfrm>
            <a:off x="2247947" y="3791952"/>
            <a:ext cx="177281" cy="201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4F8CEF-197E-E90F-6410-53FF511EA018}"/>
              </a:ext>
            </a:extLst>
          </p:cNvPr>
          <p:cNvSpPr/>
          <p:nvPr/>
        </p:nvSpPr>
        <p:spPr>
          <a:xfrm>
            <a:off x="2247947" y="2804405"/>
            <a:ext cx="177281" cy="2017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876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283734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Bahnschrift" panose="020B0502040204020203" pitchFamily="34" charset="0"/>
              </a:rPr>
              <a:t>Modelling</a:t>
            </a:r>
            <a:r>
              <a:rPr lang="es-ES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EFF8E-C316-705A-73CA-73040077FEEA}"/>
              </a:ext>
            </a:extLst>
          </p:cNvPr>
          <p:cNvSpPr txBox="1"/>
          <p:nvPr/>
        </p:nvSpPr>
        <p:spPr>
          <a:xfrm>
            <a:off x="1493521" y="644902"/>
            <a:ext cx="4127596" cy="212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No duplicates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Integer encoding instead of dummies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EC750-5AAB-A3DA-E4C1-FB00412D567E}"/>
              </a:ext>
            </a:extLst>
          </p:cNvPr>
          <p:cNvSpPr txBox="1">
            <a:spLocks/>
          </p:cNvSpPr>
          <p:nvPr/>
        </p:nvSpPr>
        <p:spPr>
          <a:xfrm>
            <a:off x="1156823" y="1804542"/>
            <a:ext cx="9214169" cy="1325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E" b="1" dirty="0">
                <a:latin typeface="Bahnschrift" panose="020B0502040204020203" pitchFamily="34" charset="0"/>
              </a:rPr>
              <a:t>Correlation Analysis</a:t>
            </a:r>
            <a:endParaRPr lang="es-ES" b="1" dirty="0">
              <a:latin typeface="Bahnschrif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E5BF5B-608E-A425-FA0C-DEF2E0CE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80" y="2697695"/>
            <a:ext cx="5523318" cy="416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63E786-2963-45AF-698B-2098EE28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85" y="2766059"/>
            <a:ext cx="2625066" cy="4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89D2-C58E-4DD1-8B25-61C1E9D7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192"/>
            <a:ext cx="7460907" cy="851452"/>
          </a:xfrm>
        </p:spPr>
        <p:txBody>
          <a:bodyPr/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2 RESULTS TABLES</a:t>
            </a: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EAC01D-8504-4963-8582-61468B61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05346"/>
              </p:ext>
            </p:extLst>
          </p:nvPr>
        </p:nvGraphicFramePr>
        <p:xfrm>
          <a:off x="3621020" y="797567"/>
          <a:ext cx="6836730" cy="3936063"/>
        </p:xfrm>
        <a:graphic>
          <a:graphicData uri="http://schemas.openxmlformats.org/drawingml/2006/table">
            <a:tbl>
              <a:tblPr/>
              <a:tblGrid>
                <a:gridCol w="980411">
                  <a:extLst>
                    <a:ext uri="{9D8B030D-6E8A-4147-A177-3AD203B41FA5}">
                      <a16:colId xmlns:a16="http://schemas.microsoft.com/office/drawing/2014/main" val="3913043512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90878981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1687225183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45141146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858968139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806428040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3667238375"/>
                    </a:ext>
                  </a:extLst>
                </a:gridCol>
                <a:gridCol w="836617">
                  <a:extLst>
                    <a:ext uri="{9D8B030D-6E8A-4147-A177-3AD203B41FA5}">
                      <a16:colId xmlns:a16="http://schemas.microsoft.com/office/drawing/2014/main" val="2047796550"/>
                    </a:ext>
                  </a:extLst>
                </a:gridCol>
              </a:tblGrid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79768"/>
                  </a:ext>
                </a:extLst>
              </a:tr>
              <a:tr h="229236"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87803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 and Standard </a:t>
                      </a:r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415665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6115"/>
                  </a:ext>
                </a:extLst>
              </a:tr>
              <a:tr h="2750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74639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1035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5470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64294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LR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79424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417016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27891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LDA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60227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16811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48802"/>
                  </a:ext>
                </a:extLst>
              </a:tr>
              <a:tr h="229236">
                <a:tc rowSpan="3">
                  <a:txBody>
                    <a:bodyPr/>
                    <a:lstStyle/>
                    <a:p>
                      <a:pPr algn="l" fontAlgn="t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Hyperparameter Tuning KNN</a:t>
                      </a:r>
                    </a:p>
                  </a:txBody>
                  <a:tcPr marL="9082" marR="9082" marT="90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90900"/>
                  </a:ext>
                </a:extLst>
              </a:tr>
              <a:tr h="2292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648650"/>
                  </a:ext>
                </a:extLst>
              </a:tr>
              <a:tr h="22227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082" marR="9082" marT="9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41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D1751-4736-4639-88CC-17AB648A5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51690"/>
              </p:ext>
            </p:extLst>
          </p:nvPr>
        </p:nvGraphicFramePr>
        <p:xfrm>
          <a:off x="5084589" y="4939078"/>
          <a:ext cx="3860628" cy="1583895"/>
        </p:xfrm>
        <a:graphic>
          <a:graphicData uri="http://schemas.openxmlformats.org/drawingml/2006/table">
            <a:tbl>
              <a:tblPr/>
              <a:tblGrid>
                <a:gridCol w="852930">
                  <a:extLst>
                    <a:ext uri="{9D8B030D-6E8A-4147-A177-3AD203B41FA5}">
                      <a16:colId xmlns:a16="http://schemas.microsoft.com/office/drawing/2014/main" val="3817333074"/>
                    </a:ext>
                  </a:extLst>
                </a:gridCol>
                <a:gridCol w="852930">
                  <a:extLst>
                    <a:ext uri="{9D8B030D-6E8A-4147-A177-3AD203B41FA5}">
                      <a16:colId xmlns:a16="http://schemas.microsoft.com/office/drawing/2014/main" val="3721822633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4010177642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481019001"/>
                    </a:ext>
                  </a:extLst>
                </a:gridCol>
                <a:gridCol w="718256">
                  <a:extLst>
                    <a:ext uri="{9D8B030D-6E8A-4147-A177-3AD203B41FA5}">
                      <a16:colId xmlns:a16="http://schemas.microsoft.com/office/drawing/2014/main" val="31894325"/>
                    </a:ext>
                  </a:extLst>
                </a:gridCol>
              </a:tblGrid>
              <a:tr h="247818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167193"/>
                  </a:ext>
                </a:extLst>
              </a:tr>
              <a:tr h="3295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PCA/Standard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72409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59902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43968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54795"/>
                  </a:ext>
                </a:extLst>
              </a:tr>
              <a:tr h="2478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E97D-7614-4522-B350-98BDD0CF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9214169" cy="1325879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Bahnschrift" panose="020B0502040204020203" pitchFamily="34" charset="0"/>
              </a:rPr>
              <a:t>SEMESTER 1 RESULTS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0CDDF-45AC-43EE-89EC-B798B6165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571669"/>
              </p:ext>
            </p:extLst>
          </p:nvPr>
        </p:nvGraphicFramePr>
        <p:xfrm>
          <a:off x="1484310" y="1109662"/>
          <a:ext cx="6652523" cy="3221992"/>
        </p:xfrm>
        <a:graphic>
          <a:graphicData uri="http://schemas.openxmlformats.org/drawingml/2006/table">
            <a:tbl>
              <a:tblPr/>
              <a:tblGrid>
                <a:gridCol w="882591">
                  <a:extLst>
                    <a:ext uri="{9D8B030D-6E8A-4147-A177-3AD203B41FA5}">
                      <a16:colId xmlns:a16="http://schemas.microsoft.com/office/drawing/2014/main" val="3423521100"/>
                    </a:ext>
                  </a:extLst>
                </a:gridCol>
                <a:gridCol w="827428">
                  <a:extLst>
                    <a:ext uri="{9D8B030D-6E8A-4147-A177-3AD203B41FA5}">
                      <a16:colId xmlns:a16="http://schemas.microsoft.com/office/drawing/2014/main" val="275696917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041241922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02445263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394855367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857241398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616884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1231852714"/>
                    </a:ext>
                  </a:extLst>
                </a:gridCol>
                <a:gridCol w="706072">
                  <a:extLst>
                    <a:ext uri="{9D8B030D-6E8A-4147-A177-3AD203B41FA5}">
                      <a16:colId xmlns:a16="http://schemas.microsoft.com/office/drawing/2014/main" val="2302526449"/>
                    </a:ext>
                  </a:extLst>
                </a:gridCol>
              </a:tblGrid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28122"/>
                  </a:ext>
                </a:extLst>
              </a:tr>
              <a:tr h="21317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8612"/>
                  </a:ext>
                </a:extLst>
              </a:tr>
              <a:tr h="21317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55745"/>
                  </a:ext>
                </a:extLst>
              </a:tr>
              <a:tr h="22383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8963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141512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6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2096"/>
                  </a:ext>
                </a:extLst>
              </a:tr>
              <a:tr h="2451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154637"/>
                  </a:ext>
                </a:extLst>
              </a:tr>
              <a:tr h="23448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</a:t>
                      </a:r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01539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43555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09391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19998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21520"/>
                  </a:ext>
                </a:extLst>
              </a:tr>
              <a:tr h="2131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296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1B8D74-D14E-4C87-BF8E-712F64C5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25698"/>
              </p:ext>
            </p:extLst>
          </p:nvPr>
        </p:nvGraphicFramePr>
        <p:xfrm>
          <a:off x="7659757" y="4607243"/>
          <a:ext cx="4267199" cy="1833315"/>
        </p:xfrm>
        <a:graphic>
          <a:graphicData uri="http://schemas.openxmlformats.org/drawingml/2006/table">
            <a:tbl>
              <a:tblPr/>
              <a:tblGrid>
                <a:gridCol w="942754">
                  <a:extLst>
                    <a:ext uri="{9D8B030D-6E8A-4147-A177-3AD203B41FA5}">
                      <a16:colId xmlns:a16="http://schemas.microsoft.com/office/drawing/2014/main" val="1999249868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895077642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2480672717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1908424824"/>
                    </a:ext>
                  </a:extLst>
                </a:gridCol>
                <a:gridCol w="793897">
                  <a:extLst>
                    <a:ext uri="{9D8B030D-6E8A-4147-A177-3AD203B41FA5}">
                      <a16:colId xmlns:a16="http://schemas.microsoft.com/office/drawing/2014/main" val="3545805128"/>
                    </a:ext>
                  </a:extLst>
                </a:gridCol>
              </a:tblGrid>
              <a:tr h="321366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54944"/>
                  </a:ext>
                </a:extLst>
              </a:tr>
              <a:tr h="4560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Technique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87642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Smote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90733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NearMiss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772816"/>
                  </a:ext>
                </a:extLst>
              </a:tr>
              <a:tr h="3519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33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42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</TotalTime>
  <Words>426</Words>
  <Application>Microsoft Office PowerPoint</Application>
  <PresentationFormat>Panorámica</PresentationFormat>
  <Paragraphs>287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Corbel</vt:lpstr>
      <vt:lpstr>Times New Roman</vt:lpstr>
      <vt:lpstr>Parallax</vt:lpstr>
      <vt:lpstr>STRATEGIC THINKING HDIP IN DAB CCT COLLEGE DUBLIN</vt:lpstr>
      <vt:lpstr>General Goal:</vt:lpstr>
      <vt:lpstr>Analysis of Null values:</vt:lpstr>
      <vt:lpstr>Feature engineering:</vt:lpstr>
      <vt:lpstr>ANOVA Test:</vt:lpstr>
      <vt:lpstr>Modelling:</vt:lpstr>
      <vt:lpstr>SEMESTER 2 RESULTS TABLES</vt:lpstr>
      <vt:lpstr>SEMESTER 1 RESULTS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THINKING HDIP IN DAB CCT COLLEGE DUBLIN</dc:title>
  <dc:creator>Emily Herbas</dc:creator>
  <cp:lastModifiedBy>MIJAIL BLANCO</cp:lastModifiedBy>
  <cp:revision>7</cp:revision>
  <dcterms:created xsi:type="dcterms:W3CDTF">2023-11-12T20:35:26Z</dcterms:created>
  <dcterms:modified xsi:type="dcterms:W3CDTF">2023-11-14T10:04:23Z</dcterms:modified>
</cp:coreProperties>
</file>