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58" r:id="rId8"/>
    <p:sldId id="25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24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Herbas" userId="9af6620dc413c82a" providerId="LiveId" clId="{FBAEAEA5-1C88-42EB-BAFE-AE939D70F33B}"/>
    <pc:docChg chg="custSel addSld modSld">
      <pc:chgData name="Emily Herbas" userId="9af6620dc413c82a" providerId="LiveId" clId="{FBAEAEA5-1C88-42EB-BAFE-AE939D70F33B}" dt="2023-11-14T12:33:21.985" v="1179" actId="27636"/>
      <pc:docMkLst>
        <pc:docMk/>
      </pc:docMkLst>
      <pc:sldChg chg="modSp new mod">
        <pc:chgData name="Emily Herbas" userId="9af6620dc413c82a" providerId="LiveId" clId="{FBAEAEA5-1C88-42EB-BAFE-AE939D70F33B}" dt="2023-11-14T12:33:21.985" v="1179" actId="27636"/>
        <pc:sldMkLst>
          <pc:docMk/>
          <pc:sldMk cId="1285488721" sldId="265"/>
        </pc:sldMkLst>
        <pc:spChg chg="mod">
          <ac:chgData name="Emily Herbas" userId="9af6620dc413c82a" providerId="LiveId" clId="{FBAEAEA5-1C88-42EB-BAFE-AE939D70F33B}" dt="2023-11-14T12:09:12.644" v="25" actId="1076"/>
          <ac:spMkLst>
            <pc:docMk/>
            <pc:sldMk cId="1285488721" sldId="265"/>
            <ac:spMk id="2" creationId="{46F2BD91-A0ED-4DD7-AB09-5DA08F076411}"/>
          </ac:spMkLst>
        </pc:spChg>
        <pc:spChg chg="mod">
          <ac:chgData name="Emily Herbas" userId="9af6620dc413c82a" providerId="LiveId" clId="{FBAEAEA5-1C88-42EB-BAFE-AE939D70F33B}" dt="2023-11-14T12:33:21.985" v="1179" actId="27636"/>
          <ac:spMkLst>
            <pc:docMk/>
            <pc:sldMk cId="1285488721" sldId="265"/>
            <ac:spMk id="3" creationId="{17BE415B-F1C7-47C5-ACA0-5D70E04D68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79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97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65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854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121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65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12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75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15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2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25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08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99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60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42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26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D1D240-EDF7-4DA1-B5DA-FB2EE6578B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60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197A-9E8F-4060-B92B-412889A4D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181" y="812801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STRATEGIC THINKING</a:t>
            </a:r>
            <a:br>
              <a:rPr lang="es-ES" dirty="0"/>
            </a:br>
            <a:r>
              <a:rPr lang="es-ES" dirty="0"/>
              <a:t>HDIP IN DAB</a:t>
            </a:r>
            <a:br>
              <a:rPr lang="es-ES" dirty="0"/>
            </a:br>
            <a:r>
              <a:rPr lang="es-ES" dirty="0"/>
              <a:t>CCT COLLEGE DUBLIN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37A84-4C37-45B1-A70B-745D13677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Mijail</a:t>
            </a:r>
            <a:r>
              <a:rPr lang="es-ES" b="1" dirty="0"/>
              <a:t> Fausto Blanco Vargas (2023012)</a:t>
            </a:r>
          </a:p>
          <a:p>
            <a:r>
              <a:rPr lang="es-ES" b="1" dirty="0"/>
              <a:t>Emily Cristina Herbas Luizaga (2023100)</a:t>
            </a:r>
          </a:p>
          <a:p>
            <a:r>
              <a:rPr lang="es-ES" b="1" dirty="0" err="1"/>
              <a:t>Lecturer</a:t>
            </a:r>
            <a:r>
              <a:rPr lang="es-ES" b="1" dirty="0"/>
              <a:t>: James Garza </a:t>
            </a:r>
          </a:p>
        </p:txBody>
      </p:sp>
    </p:spTree>
    <p:extLst>
      <p:ext uri="{BB962C8B-B14F-4D97-AF65-F5344CB8AC3E}">
        <p14:creationId xmlns:p14="http://schemas.microsoft.com/office/powerpoint/2010/main" val="30193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latin typeface="Bahnschrift" panose="020B0502040204020203" pitchFamily="34" charset="0"/>
              </a:rPr>
              <a:t>General </a:t>
            </a:r>
            <a:r>
              <a:rPr lang="es-ES" b="1" dirty="0" err="1">
                <a:latin typeface="Bahnschrift" panose="020B0502040204020203" pitchFamily="34" charset="0"/>
              </a:rPr>
              <a:t>Goal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4BEFB0-6E19-CA1F-12AE-B3B91B422BFF}"/>
              </a:ext>
            </a:extLst>
          </p:cNvPr>
          <p:cNvSpPr txBox="1"/>
          <p:nvPr/>
        </p:nvSpPr>
        <p:spPr>
          <a:xfrm>
            <a:off x="1484310" y="990659"/>
            <a:ext cx="10438749" cy="1452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predict churn cases using as a baseline the models used last semester, improving the analysis of the Machine Learning models to be applied for this prediction.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8B3BBB-E21C-60CC-4A96-C08D8626438E}"/>
              </a:ext>
            </a:extLst>
          </p:cNvPr>
          <p:cNvSpPr txBox="1">
            <a:spLocks/>
          </p:cNvSpPr>
          <p:nvPr/>
        </p:nvSpPr>
        <p:spPr>
          <a:xfrm>
            <a:off x="1493521" y="2433439"/>
            <a:ext cx="9214169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>
                <a:latin typeface="Bahnschrift" panose="020B0502040204020203" pitchFamily="34" charset="0"/>
              </a:rPr>
              <a:t>Data </a:t>
            </a:r>
            <a:r>
              <a:rPr lang="es-ES" b="1" dirty="0" err="1">
                <a:latin typeface="Bahnschrift" panose="020B0502040204020203" pitchFamily="34" charset="0"/>
              </a:rPr>
              <a:t>Source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2EFF8E-C316-705A-73CA-73040077FEEA}"/>
              </a:ext>
            </a:extLst>
          </p:cNvPr>
          <p:cNvSpPr txBox="1"/>
          <p:nvPr/>
        </p:nvSpPr>
        <p:spPr>
          <a:xfrm>
            <a:off x="1493521" y="3620784"/>
            <a:ext cx="10438749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04AF91-2812-F865-C762-AD6FC716957E}"/>
              </a:ext>
            </a:extLst>
          </p:cNvPr>
          <p:cNvSpPr txBox="1">
            <a:spLocks/>
          </p:cNvSpPr>
          <p:nvPr/>
        </p:nvSpPr>
        <p:spPr>
          <a:xfrm>
            <a:off x="830133" y="4122203"/>
            <a:ext cx="9214169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 err="1">
                <a:latin typeface="Bahnschrift" panose="020B0502040204020203" pitchFamily="34" charset="0"/>
              </a:rPr>
              <a:t>Characterization</a:t>
            </a:r>
            <a:r>
              <a:rPr lang="es-ES" b="1" dirty="0">
                <a:latin typeface="Bahnschrift" panose="020B0502040204020203" pitchFamily="34" charset="0"/>
              </a:rPr>
              <a:t> </a:t>
            </a:r>
            <a:r>
              <a:rPr lang="es-ES" b="1" dirty="0" err="1">
                <a:latin typeface="Bahnschrift" panose="020B0502040204020203" pitchFamily="34" charset="0"/>
              </a:rPr>
              <a:t>of</a:t>
            </a:r>
            <a:r>
              <a:rPr lang="es-ES" b="1" dirty="0">
                <a:latin typeface="Bahnschrift" panose="020B0502040204020203" pitchFamily="34" charset="0"/>
              </a:rPr>
              <a:t> </a:t>
            </a:r>
            <a:r>
              <a:rPr lang="es-ES" b="1" dirty="0" err="1">
                <a:latin typeface="Bahnschrift" panose="020B0502040204020203" pitchFamily="34" charset="0"/>
              </a:rPr>
              <a:t>the</a:t>
            </a:r>
            <a:r>
              <a:rPr lang="es-ES" b="1" dirty="0">
                <a:latin typeface="Bahnschrift" panose="020B0502040204020203" pitchFamily="34" charset="0"/>
              </a:rPr>
              <a:t> </a:t>
            </a:r>
            <a:r>
              <a:rPr lang="es-ES" b="1" dirty="0" err="1">
                <a:latin typeface="Bahnschrift" panose="020B0502040204020203" pitchFamily="34" charset="0"/>
              </a:rPr>
              <a:t>dataset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596F55-AED7-282B-B49C-86B4CACB2DB8}"/>
              </a:ext>
            </a:extLst>
          </p:cNvPr>
          <p:cNvSpPr txBox="1"/>
          <p:nvPr/>
        </p:nvSpPr>
        <p:spPr>
          <a:xfrm>
            <a:off x="1493521" y="5293661"/>
            <a:ext cx="10438749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-7043 rows and 21 columns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658B13E-E305-4032-4F3B-5F3A6B1F1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165" y="2095423"/>
            <a:ext cx="4105835" cy="46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5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ahnschrift" panose="020B0502040204020203" pitchFamily="34" charset="0"/>
              </a:rPr>
              <a:t>Analysis of Null values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2EFF8E-C316-705A-73CA-73040077FEEA}"/>
              </a:ext>
            </a:extLst>
          </p:cNvPr>
          <p:cNvSpPr txBox="1"/>
          <p:nvPr/>
        </p:nvSpPr>
        <p:spPr>
          <a:xfrm>
            <a:off x="5388146" y="1325879"/>
            <a:ext cx="10438749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TotalCharges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Tenure *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MonthlyCharges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04AF91-2812-F865-C762-AD6FC716957E}"/>
              </a:ext>
            </a:extLst>
          </p:cNvPr>
          <p:cNvSpPr txBox="1">
            <a:spLocks/>
          </p:cNvSpPr>
          <p:nvPr/>
        </p:nvSpPr>
        <p:spPr>
          <a:xfrm>
            <a:off x="5401414" y="2103121"/>
            <a:ext cx="4629015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 err="1">
                <a:latin typeface="Bahnschrift" panose="020B0502040204020203" pitchFamily="34" charset="0"/>
              </a:rPr>
              <a:t>Exploration</a:t>
            </a:r>
            <a:r>
              <a:rPr lang="es-ES" b="1" dirty="0">
                <a:latin typeface="Bahnschrift" panose="020B0502040204020203" pitchFamily="34" charset="0"/>
              </a:rPr>
              <a:t> </a:t>
            </a:r>
            <a:r>
              <a:rPr lang="es-ES" b="1" dirty="0" err="1">
                <a:latin typeface="Bahnschrift" panose="020B0502040204020203" pitchFamily="34" charset="0"/>
              </a:rPr>
              <a:t>of</a:t>
            </a:r>
            <a:r>
              <a:rPr lang="es-ES" b="1" dirty="0">
                <a:latin typeface="Bahnschrift" panose="020B0502040204020203" pitchFamily="34" charset="0"/>
              </a:rPr>
              <a:t> </a:t>
            </a:r>
            <a:r>
              <a:rPr lang="es-ES" b="1" dirty="0" err="1">
                <a:latin typeface="Bahnschrift" panose="020B0502040204020203" pitchFamily="34" charset="0"/>
              </a:rPr>
              <a:t>column</a:t>
            </a:r>
            <a:r>
              <a:rPr lang="es-ES" b="1" dirty="0">
                <a:latin typeface="Bahnschrift" panose="020B0502040204020203" pitchFamily="34" charset="0"/>
              </a:rPr>
              <a:t> “</a:t>
            </a:r>
            <a:r>
              <a:rPr lang="es-ES" b="1" dirty="0" err="1">
                <a:latin typeface="Bahnschrift" panose="020B0502040204020203" pitchFamily="34" charset="0"/>
              </a:rPr>
              <a:t>OnlineBackup</a:t>
            </a:r>
            <a:r>
              <a:rPr lang="es-ES" b="1" dirty="0">
                <a:latin typeface="Bahnschrift" panose="020B0502040204020203" pitchFamily="34" charset="0"/>
              </a:rPr>
              <a:t>”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10B514-E8B7-92E2-ECD6-4AE5927A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233674"/>
            <a:ext cx="3249055" cy="481479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CF73DB1-9731-F6C5-B304-AAE695BC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97" y="3429000"/>
            <a:ext cx="5516288" cy="15405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B68FD29-0E9B-4F33-BF11-7F15AA078022}"/>
              </a:ext>
            </a:extLst>
          </p:cNvPr>
          <p:cNvSpPr txBox="1"/>
          <p:nvPr/>
        </p:nvSpPr>
        <p:spPr>
          <a:xfrm>
            <a:off x="6872662" y="5732351"/>
            <a:ext cx="5602439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Encoding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A4604632-EB14-4BD0-6301-78B7D237286E}"/>
              </a:ext>
            </a:extLst>
          </p:cNvPr>
          <p:cNvSpPr/>
          <p:nvPr/>
        </p:nvSpPr>
        <p:spPr>
          <a:xfrm>
            <a:off x="7821038" y="5001527"/>
            <a:ext cx="680936" cy="6988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45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283734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ahnschrift" panose="020B0502040204020203" pitchFamily="34" charset="0"/>
              </a:rPr>
              <a:t>Feature engineering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2EFF8E-C316-705A-73CA-73040077FEEA}"/>
              </a:ext>
            </a:extLst>
          </p:cNvPr>
          <p:cNvSpPr txBox="1"/>
          <p:nvPr/>
        </p:nvSpPr>
        <p:spPr>
          <a:xfrm>
            <a:off x="1493521" y="644902"/>
            <a:ext cx="4127596" cy="2121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No duplicates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Integer encoding instead of dummies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DEC750-5AAB-A3DA-E4C1-FB00412D567E}"/>
              </a:ext>
            </a:extLst>
          </p:cNvPr>
          <p:cNvSpPr txBox="1">
            <a:spLocks/>
          </p:cNvSpPr>
          <p:nvPr/>
        </p:nvSpPr>
        <p:spPr>
          <a:xfrm>
            <a:off x="1156823" y="1804542"/>
            <a:ext cx="9214169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E" b="1" dirty="0">
                <a:latin typeface="Bahnschrift" panose="020B0502040204020203" pitchFamily="34" charset="0"/>
              </a:rPr>
              <a:t>Correlation Analysis</a:t>
            </a:r>
            <a:endParaRPr lang="es-ES" b="1" dirty="0">
              <a:latin typeface="Bahnschrift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DE5BF5B-608E-A425-FA0C-DEF2E0CE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80" y="2697695"/>
            <a:ext cx="5523318" cy="41603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63E786-2963-45AF-698B-2098EE28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885" y="2766059"/>
            <a:ext cx="2625066" cy="4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283734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ahnschrift" panose="020B0502040204020203" pitchFamily="34" charset="0"/>
              </a:rPr>
              <a:t>ANOVA Test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DEC750-5AAB-A3DA-E4C1-FB00412D567E}"/>
              </a:ext>
            </a:extLst>
          </p:cNvPr>
          <p:cNvSpPr txBox="1">
            <a:spLocks/>
          </p:cNvSpPr>
          <p:nvPr/>
        </p:nvSpPr>
        <p:spPr>
          <a:xfrm>
            <a:off x="1156823" y="1804542"/>
            <a:ext cx="9214169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E" b="1" dirty="0">
                <a:latin typeface="Bahnschrift" panose="020B0502040204020203" pitchFamily="34" charset="0"/>
              </a:rPr>
              <a:t>Chi- squared test</a:t>
            </a:r>
            <a:endParaRPr lang="es-ES" b="1" dirty="0">
              <a:latin typeface="Bahnschrif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00D6CD-5779-9E9C-B5F6-5902B2638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840413"/>
            <a:ext cx="10347058" cy="96412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C83CF3F-98AA-6FFB-0913-141F99E4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228" y="2768671"/>
            <a:ext cx="8609949" cy="3977796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475AF59-85EB-941B-5988-CBBA086C0DA1}"/>
              </a:ext>
            </a:extLst>
          </p:cNvPr>
          <p:cNvSpPr/>
          <p:nvPr/>
        </p:nvSpPr>
        <p:spPr>
          <a:xfrm>
            <a:off x="2247947" y="3791952"/>
            <a:ext cx="177281" cy="2017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24F8CEF-197E-E90F-6410-53FF511EA018}"/>
              </a:ext>
            </a:extLst>
          </p:cNvPr>
          <p:cNvSpPr/>
          <p:nvPr/>
        </p:nvSpPr>
        <p:spPr>
          <a:xfrm>
            <a:off x="2247947" y="2804405"/>
            <a:ext cx="177281" cy="2017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876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283734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ahnschrift" panose="020B0502040204020203" pitchFamily="34" charset="0"/>
              </a:rPr>
              <a:t>Modelling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2EFF8E-C316-705A-73CA-73040077FEEA}"/>
              </a:ext>
            </a:extLst>
          </p:cNvPr>
          <p:cNvSpPr txBox="1"/>
          <p:nvPr/>
        </p:nvSpPr>
        <p:spPr>
          <a:xfrm>
            <a:off x="1493521" y="644902"/>
            <a:ext cx="4127596" cy="2121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No duplicates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Integer encoding instead of dummies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DEC750-5AAB-A3DA-E4C1-FB00412D567E}"/>
              </a:ext>
            </a:extLst>
          </p:cNvPr>
          <p:cNvSpPr txBox="1">
            <a:spLocks/>
          </p:cNvSpPr>
          <p:nvPr/>
        </p:nvSpPr>
        <p:spPr>
          <a:xfrm>
            <a:off x="1156823" y="1804542"/>
            <a:ext cx="9214169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E" b="1" dirty="0">
                <a:latin typeface="Bahnschrift" panose="020B0502040204020203" pitchFamily="34" charset="0"/>
              </a:rPr>
              <a:t>Correlation Analysis</a:t>
            </a:r>
            <a:endParaRPr lang="es-ES" b="1" dirty="0">
              <a:latin typeface="Bahnschrift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DE5BF5B-608E-A425-FA0C-DEF2E0CE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80" y="2697695"/>
            <a:ext cx="5523318" cy="41603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63E786-2963-45AF-698B-2098EE28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885" y="2766059"/>
            <a:ext cx="2625066" cy="4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0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89D2-C58E-4DD1-8B25-61C1E9D7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192"/>
            <a:ext cx="7460907" cy="851452"/>
          </a:xfrm>
        </p:spPr>
        <p:txBody>
          <a:bodyPr/>
          <a:lstStyle/>
          <a:p>
            <a:pPr algn="l"/>
            <a:r>
              <a:rPr lang="es-ES" b="1" dirty="0">
                <a:latin typeface="Bahnschrift" panose="020B0502040204020203" pitchFamily="34" charset="0"/>
              </a:rPr>
              <a:t>SEMESTER 2 RESULTS TABLES</a:t>
            </a: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EAC01D-8504-4963-8582-61468B61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05346"/>
              </p:ext>
            </p:extLst>
          </p:nvPr>
        </p:nvGraphicFramePr>
        <p:xfrm>
          <a:off x="3621020" y="797567"/>
          <a:ext cx="6836730" cy="3936063"/>
        </p:xfrm>
        <a:graphic>
          <a:graphicData uri="http://schemas.openxmlformats.org/drawingml/2006/table">
            <a:tbl>
              <a:tblPr/>
              <a:tblGrid>
                <a:gridCol w="980411">
                  <a:extLst>
                    <a:ext uri="{9D8B030D-6E8A-4147-A177-3AD203B41FA5}">
                      <a16:colId xmlns:a16="http://schemas.microsoft.com/office/drawing/2014/main" val="3913043512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2908789810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1687225183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3451411460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858968139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3806428040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3667238375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2047796550"/>
                    </a:ext>
                  </a:extLst>
                </a:gridCol>
              </a:tblGrid>
              <a:tr h="229236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79768"/>
                  </a:ext>
                </a:extLst>
              </a:tr>
              <a:tr h="229236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878031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and Standard </a:t>
                      </a:r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Scaler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415665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6115"/>
                  </a:ext>
                </a:extLst>
              </a:tr>
              <a:tr h="27508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874639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10350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354701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964294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Hyperparameter Tuning LR</a:t>
                      </a:r>
                    </a:p>
                  </a:txBody>
                  <a:tcPr marL="9082" marR="9082" marT="908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679424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17016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27891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Hyperparameter Tuning LDA</a:t>
                      </a:r>
                    </a:p>
                  </a:txBody>
                  <a:tcPr marL="9082" marR="9082" marT="908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60227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16811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848802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Hyperparameter Tuning KNN</a:t>
                      </a:r>
                    </a:p>
                  </a:txBody>
                  <a:tcPr marL="9082" marR="9082" marT="908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390900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648650"/>
                  </a:ext>
                </a:extLst>
              </a:tr>
              <a:tr h="22227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4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D1751-4736-4639-88CC-17AB648A5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51690"/>
              </p:ext>
            </p:extLst>
          </p:nvPr>
        </p:nvGraphicFramePr>
        <p:xfrm>
          <a:off x="5084589" y="4939078"/>
          <a:ext cx="3860628" cy="1583895"/>
        </p:xfrm>
        <a:graphic>
          <a:graphicData uri="http://schemas.openxmlformats.org/drawingml/2006/table">
            <a:tbl>
              <a:tblPr/>
              <a:tblGrid>
                <a:gridCol w="852930">
                  <a:extLst>
                    <a:ext uri="{9D8B030D-6E8A-4147-A177-3AD203B41FA5}">
                      <a16:colId xmlns:a16="http://schemas.microsoft.com/office/drawing/2014/main" val="3817333074"/>
                    </a:ext>
                  </a:extLst>
                </a:gridCol>
                <a:gridCol w="852930">
                  <a:extLst>
                    <a:ext uri="{9D8B030D-6E8A-4147-A177-3AD203B41FA5}">
                      <a16:colId xmlns:a16="http://schemas.microsoft.com/office/drawing/2014/main" val="3721822633"/>
                    </a:ext>
                  </a:extLst>
                </a:gridCol>
                <a:gridCol w="718256">
                  <a:extLst>
                    <a:ext uri="{9D8B030D-6E8A-4147-A177-3AD203B41FA5}">
                      <a16:colId xmlns:a16="http://schemas.microsoft.com/office/drawing/2014/main" val="4010177642"/>
                    </a:ext>
                  </a:extLst>
                </a:gridCol>
                <a:gridCol w="718256">
                  <a:extLst>
                    <a:ext uri="{9D8B030D-6E8A-4147-A177-3AD203B41FA5}">
                      <a16:colId xmlns:a16="http://schemas.microsoft.com/office/drawing/2014/main" val="3481019001"/>
                    </a:ext>
                  </a:extLst>
                </a:gridCol>
                <a:gridCol w="718256">
                  <a:extLst>
                    <a:ext uri="{9D8B030D-6E8A-4147-A177-3AD203B41FA5}">
                      <a16:colId xmlns:a16="http://schemas.microsoft.com/office/drawing/2014/main" val="31894325"/>
                    </a:ext>
                  </a:extLst>
                </a:gridCol>
              </a:tblGrid>
              <a:tr h="247818"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167193"/>
                  </a:ext>
                </a:extLst>
              </a:tr>
              <a:tr h="32959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PCA/Standard </a:t>
                      </a:r>
                      <a:r>
                        <a:rPr lang="es-E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Scaler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2409"/>
                  </a:ext>
                </a:extLst>
              </a:tr>
              <a:tr h="2478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59902"/>
                  </a:ext>
                </a:extLst>
              </a:tr>
              <a:tr h="2478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943968"/>
                  </a:ext>
                </a:extLst>
              </a:tr>
              <a:tr h="2478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54795"/>
                  </a:ext>
                </a:extLst>
              </a:tr>
              <a:tr h="2478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0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7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latin typeface="Bahnschrift" panose="020B0502040204020203" pitchFamily="34" charset="0"/>
              </a:rPr>
              <a:t>SEMESTER 1 RESULTS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40CDDF-45AC-43EE-89EC-B798B6165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571669"/>
              </p:ext>
            </p:extLst>
          </p:nvPr>
        </p:nvGraphicFramePr>
        <p:xfrm>
          <a:off x="1484310" y="1109662"/>
          <a:ext cx="6652523" cy="3221992"/>
        </p:xfrm>
        <a:graphic>
          <a:graphicData uri="http://schemas.openxmlformats.org/drawingml/2006/table">
            <a:tbl>
              <a:tblPr/>
              <a:tblGrid>
                <a:gridCol w="882591">
                  <a:extLst>
                    <a:ext uri="{9D8B030D-6E8A-4147-A177-3AD203B41FA5}">
                      <a16:colId xmlns:a16="http://schemas.microsoft.com/office/drawing/2014/main" val="3423521100"/>
                    </a:ext>
                  </a:extLst>
                </a:gridCol>
                <a:gridCol w="827428">
                  <a:extLst>
                    <a:ext uri="{9D8B030D-6E8A-4147-A177-3AD203B41FA5}">
                      <a16:colId xmlns:a16="http://schemas.microsoft.com/office/drawing/2014/main" val="2756969172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1041241922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2024452637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394855367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2857241398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2361688414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1231852714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2302526449"/>
                    </a:ext>
                  </a:extLst>
                </a:gridCol>
              </a:tblGrid>
              <a:tr h="213172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728122"/>
                  </a:ext>
                </a:extLst>
              </a:tr>
              <a:tr h="213172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78612"/>
                  </a:ext>
                </a:extLst>
              </a:tr>
              <a:tr h="213172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Technique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955745"/>
                  </a:ext>
                </a:extLst>
              </a:tr>
              <a:tr h="22383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089632"/>
                  </a:ext>
                </a:extLst>
              </a:tr>
              <a:tr h="2451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141512"/>
                  </a:ext>
                </a:extLst>
              </a:tr>
              <a:tr h="2451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</a:t>
                      </a:r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Smote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66"/>
                  </a:ext>
                </a:extLst>
              </a:tr>
              <a:tr h="2451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2096"/>
                  </a:ext>
                </a:extLst>
              </a:tr>
              <a:tr h="2451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154637"/>
                  </a:ext>
                </a:extLst>
              </a:tr>
              <a:tr h="2344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</a:t>
                      </a:r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NearMiss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01539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643555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09391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PCA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19998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21520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9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1B8D74-D14E-4C87-BF8E-712F64C5B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25698"/>
              </p:ext>
            </p:extLst>
          </p:nvPr>
        </p:nvGraphicFramePr>
        <p:xfrm>
          <a:off x="7659757" y="4607243"/>
          <a:ext cx="4267199" cy="1833315"/>
        </p:xfrm>
        <a:graphic>
          <a:graphicData uri="http://schemas.openxmlformats.org/drawingml/2006/table">
            <a:tbl>
              <a:tblPr/>
              <a:tblGrid>
                <a:gridCol w="942754">
                  <a:extLst>
                    <a:ext uri="{9D8B030D-6E8A-4147-A177-3AD203B41FA5}">
                      <a16:colId xmlns:a16="http://schemas.microsoft.com/office/drawing/2014/main" val="1999249868"/>
                    </a:ext>
                  </a:extLst>
                </a:gridCol>
                <a:gridCol w="942754">
                  <a:extLst>
                    <a:ext uri="{9D8B030D-6E8A-4147-A177-3AD203B41FA5}">
                      <a16:colId xmlns:a16="http://schemas.microsoft.com/office/drawing/2014/main" val="895077642"/>
                    </a:ext>
                  </a:extLst>
                </a:gridCol>
                <a:gridCol w="793897">
                  <a:extLst>
                    <a:ext uri="{9D8B030D-6E8A-4147-A177-3AD203B41FA5}">
                      <a16:colId xmlns:a16="http://schemas.microsoft.com/office/drawing/2014/main" val="2480672717"/>
                    </a:ext>
                  </a:extLst>
                </a:gridCol>
                <a:gridCol w="793897">
                  <a:extLst>
                    <a:ext uri="{9D8B030D-6E8A-4147-A177-3AD203B41FA5}">
                      <a16:colId xmlns:a16="http://schemas.microsoft.com/office/drawing/2014/main" val="1908424824"/>
                    </a:ext>
                  </a:extLst>
                </a:gridCol>
                <a:gridCol w="793897">
                  <a:extLst>
                    <a:ext uri="{9D8B030D-6E8A-4147-A177-3AD203B41FA5}">
                      <a16:colId xmlns:a16="http://schemas.microsoft.com/office/drawing/2014/main" val="3545805128"/>
                    </a:ext>
                  </a:extLst>
                </a:gridCol>
              </a:tblGrid>
              <a:tr h="321366"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654944"/>
                  </a:ext>
                </a:extLst>
              </a:tr>
              <a:tr h="4560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Technique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187642"/>
                  </a:ext>
                </a:extLst>
              </a:tr>
              <a:tr h="3519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Smote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90733"/>
                  </a:ext>
                </a:extLst>
              </a:tr>
              <a:tr h="3519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NearMiss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772816"/>
                  </a:ext>
                </a:extLst>
              </a:tr>
              <a:tr h="3519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336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42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BD91-A0ED-4DD7-AB09-5DA08F07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7150"/>
            <a:ext cx="10018713" cy="1009650"/>
          </a:xfrm>
        </p:spPr>
        <p:txBody>
          <a:bodyPr/>
          <a:lstStyle/>
          <a:p>
            <a:pPr algn="l"/>
            <a:r>
              <a:rPr lang="es-E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415B-F1C7-47C5-ACA0-5D70E04D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52551"/>
            <a:ext cx="10018713" cy="4438650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is Logistic Regression with an Accuracy of 76% , 0.81% of </a:t>
            </a:r>
            <a:r>
              <a:rPr lang="es-ES" dirty="0" err="1"/>
              <a:t>recall</a:t>
            </a:r>
            <a:r>
              <a:rPr lang="es-ES" dirty="0"/>
              <a:t> in 20% test Split. Te </a:t>
            </a:r>
            <a:r>
              <a:rPr lang="es-ES" dirty="0" err="1"/>
              <a:t>recall</a:t>
            </a:r>
            <a:r>
              <a:rPr lang="es-ES" dirty="0"/>
              <a:t> was </a:t>
            </a:r>
            <a:r>
              <a:rPr lang="es-ES" dirty="0" err="1"/>
              <a:t>improved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semester</a:t>
            </a:r>
            <a:r>
              <a:rPr lang="es-ES" dirty="0"/>
              <a:t> (0.57%).</a:t>
            </a:r>
          </a:p>
          <a:p>
            <a:r>
              <a:rPr lang="es-ES" dirty="0"/>
              <a:t>3 </a:t>
            </a:r>
            <a:r>
              <a:rPr lang="es-ES" dirty="0" err="1"/>
              <a:t>best</a:t>
            </a:r>
            <a:r>
              <a:rPr lang="es-ES" dirty="0"/>
              <a:t> models to </a:t>
            </a:r>
            <a:r>
              <a:rPr lang="es-ES" dirty="0" err="1"/>
              <a:t>perform</a:t>
            </a:r>
            <a:r>
              <a:rPr lang="es-ES" dirty="0"/>
              <a:t>: Linear </a:t>
            </a:r>
            <a:r>
              <a:rPr lang="es-ES" dirty="0" err="1"/>
              <a:t>Regession</a:t>
            </a:r>
            <a:r>
              <a:rPr lang="es-ES" dirty="0"/>
              <a:t>, Linear </a:t>
            </a:r>
            <a:r>
              <a:rPr lang="es-ES" dirty="0" err="1"/>
              <a:t>Discrimination</a:t>
            </a:r>
            <a:r>
              <a:rPr lang="es-ES" dirty="0"/>
              <a:t> Analysis and </a:t>
            </a:r>
            <a:r>
              <a:rPr lang="es-ES" dirty="0" err="1"/>
              <a:t>Kneighbors</a:t>
            </a:r>
            <a:r>
              <a:rPr lang="es-ES" dirty="0"/>
              <a:t>.</a:t>
            </a:r>
          </a:p>
          <a:p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semester</a:t>
            </a:r>
            <a:r>
              <a:rPr lang="es-ES" dirty="0"/>
              <a:t> was </a:t>
            </a:r>
            <a:r>
              <a:rPr lang="es-ES" dirty="0" err="1"/>
              <a:t>applied</a:t>
            </a:r>
            <a:r>
              <a:rPr lang="es-ES" dirty="0"/>
              <a:t> </a:t>
            </a:r>
            <a:r>
              <a:rPr lang="es-ES" dirty="0" err="1"/>
              <a:t>Smote</a:t>
            </a:r>
            <a:r>
              <a:rPr lang="es-ES" dirty="0"/>
              <a:t> and </a:t>
            </a:r>
            <a:r>
              <a:rPr lang="es-ES" dirty="0" err="1"/>
              <a:t>NearMiss</a:t>
            </a:r>
            <a:r>
              <a:rPr lang="es-ES" dirty="0"/>
              <a:t> what introduce </a:t>
            </a:r>
            <a:r>
              <a:rPr lang="es-ES" dirty="0" err="1"/>
              <a:t>Bias</a:t>
            </a:r>
            <a:r>
              <a:rPr lang="es-ES" dirty="0"/>
              <a:t> and </a:t>
            </a:r>
            <a:r>
              <a:rPr lang="es-ES" dirty="0" err="1"/>
              <a:t>Variance</a:t>
            </a:r>
            <a:r>
              <a:rPr lang="es-ES" dirty="0"/>
              <a:t>, for this </a:t>
            </a:r>
            <a:r>
              <a:rPr lang="es-ES" dirty="0" err="1"/>
              <a:t>reason</a:t>
            </a:r>
            <a:r>
              <a:rPr lang="es-ES" dirty="0"/>
              <a:t> we </a:t>
            </a:r>
            <a:r>
              <a:rPr lang="es-ES" dirty="0" err="1"/>
              <a:t>decided</a:t>
            </a:r>
            <a:r>
              <a:rPr lang="es-ES" dirty="0"/>
              <a:t> to balance the data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applying</a:t>
            </a:r>
            <a:r>
              <a:rPr lang="es-ES" dirty="0"/>
              <a:t> </a:t>
            </a:r>
            <a:r>
              <a:rPr lang="es-ES" dirty="0" err="1"/>
              <a:t>hyperparameters</a:t>
            </a:r>
            <a:r>
              <a:rPr lang="es-ES" dirty="0"/>
              <a:t>.</a:t>
            </a:r>
          </a:p>
          <a:p>
            <a:r>
              <a:rPr lang="es-ES" dirty="0"/>
              <a:t>As </a:t>
            </a:r>
            <a:r>
              <a:rPr lang="es-ES" dirty="0" err="1"/>
              <a:t>our</a:t>
            </a:r>
            <a:r>
              <a:rPr lang="es-ES" dirty="0"/>
              <a:t> data is  </a:t>
            </a:r>
            <a:r>
              <a:rPr lang="es-ES" dirty="0" err="1"/>
              <a:t>limited</a:t>
            </a:r>
            <a:r>
              <a:rPr lang="es-ES" dirty="0"/>
              <a:t> we </a:t>
            </a:r>
            <a:r>
              <a:rPr lang="es-ES" dirty="0" err="1"/>
              <a:t>encode</a:t>
            </a:r>
            <a:r>
              <a:rPr lang="es-ES" dirty="0"/>
              <a:t> the </a:t>
            </a:r>
            <a:r>
              <a:rPr lang="es-ES" dirty="0" err="1"/>
              <a:t>categorical</a:t>
            </a:r>
            <a:r>
              <a:rPr lang="es-ES" dirty="0"/>
              <a:t> to </a:t>
            </a:r>
            <a:r>
              <a:rPr lang="es-ES" dirty="0" err="1"/>
              <a:t>numerical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with </a:t>
            </a:r>
            <a:r>
              <a:rPr lang="es-ES" dirty="0" err="1"/>
              <a:t>Label</a:t>
            </a:r>
            <a:r>
              <a:rPr lang="es-ES" dirty="0"/>
              <a:t> </a:t>
            </a:r>
            <a:r>
              <a:rPr lang="es-ES" dirty="0" err="1"/>
              <a:t>Encoding</a:t>
            </a:r>
            <a:r>
              <a:rPr lang="es-ES" dirty="0"/>
              <a:t> for not have </a:t>
            </a:r>
            <a:r>
              <a:rPr lang="es-ES" dirty="0" err="1"/>
              <a:t>problems</a:t>
            </a:r>
            <a:r>
              <a:rPr lang="es-ES" dirty="0"/>
              <a:t> with the course of Dimensionality.</a:t>
            </a:r>
          </a:p>
          <a:p>
            <a:r>
              <a:rPr lang="es-ES" dirty="0" err="1"/>
              <a:t>Correlation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applied</a:t>
            </a:r>
            <a:r>
              <a:rPr lang="es-ES" dirty="0"/>
              <a:t> to realice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r>
              <a:rPr lang="es-ES" dirty="0"/>
              <a:t> with ANOVA and Chis-</a:t>
            </a:r>
            <a:r>
              <a:rPr lang="es-ES" dirty="0" err="1"/>
              <a:t>quared</a:t>
            </a:r>
            <a:r>
              <a:rPr lang="es-ES" dirty="0"/>
              <a:t> test.</a:t>
            </a:r>
          </a:p>
          <a:p>
            <a:r>
              <a:rPr lang="es-ES" dirty="0"/>
              <a:t>With EDA </a:t>
            </a:r>
            <a:r>
              <a:rPr lang="es-ES" dirty="0" err="1"/>
              <a:t>visualizations</a:t>
            </a:r>
            <a:r>
              <a:rPr lang="es-ES" dirty="0"/>
              <a:t> we can see that the </a:t>
            </a:r>
            <a:r>
              <a:rPr lang="es-ES" dirty="0" err="1"/>
              <a:t>company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to </a:t>
            </a:r>
            <a:r>
              <a:rPr lang="es-ES" dirty="0" err="1"/>
              <a:t>analyse</a:t>
            </a:r>
            <a:r>
              <a:rPr lang="es-ES" dirty="0"/>
              <a:t> a </a:t>
            </a:r>
            <a:r>
              <a:rPr lang="es-ES" dirty="0" err="1"/>
              <a:t>way</a:t>
            </a:r>
            <a:r>
              <a:rPr lang="es-ES" dirty="0"/>
              <a:t> to </a:t>
            </a:r>
            <a:r>
              <a:rPr lang="es-ES" dirty="0" err="1"/>
              <a:t>change</a:t>
            </a:r>
            <a:r>
              <a:rPr lang="es-ES" dirty="0"/>
              <a:t> the </a:t>
            </a:r>
            <a:r>
              <a:rPr lang="es-ES" dirty="0" err="1"/>
              <a:t>Month</a:t>
            </a:r>
            <a:r>
              <a:rPr lang="es-ES" dirty="0"/>
              <a:t> to </a:t>
            </a:r>
            <a:r>
              <a:rPr lang="es-ES" dirty="0" err="1"/>
              <a:t>Month</a:t>
            </a:r>
            <a:r>
              <a:rPr lang="es-ES" dirty="0"/>
              <a:t> Contract for </a:t>
            </a:r>
            <a:r>
              <a:rPr lang="es-ES" dirty="0" err="1"/>
              <a:t>longer</a:t>
            </a:r>
            <a:r>
              <a:rPr lang="es-ES" dirty="0"/>
              <a:t>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contracts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5488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104</TotalTime>
  <Words>565</Words>
  <Application>Microsoft Office PowerPoint</Application>
  <PresentationFormat>Widescreen</PresentationFormat>
  <Paragraphs>294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Calibri</vt:lpstr>
      <vt:lpstr>Corbel</vt:lpstr>
      <vt:lpstr>Times New Roman</vt:lpstr>
      <vt:lpstr>Parallax</vt:lpstr>
      <vt:lpstr>STRATEGIC THINKING HDIP IN DAB CCT COLLEGE DUBLIN</vt:lpstr>
      <vt:lpstr>General Goal:</vt:lpstr>
      <vt:lpstr>Analysis of Null values:</vt:lpstr>
      <vt:lpstr>Feature engineering:</vt:lpstr>
      <vt:lpstr>ANOVA Test:</vt:lpstr>
      <vt:lpstr>Modelling:</vt:lpstr>
      <vt:lpstr>SEMESTER 2 RESULTS TABLES</vt:lpstr>
      <vt:lpstr>SEMESTER 1 RESULTS TABLES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THINKING HDIP IN DAB CCT COLLEGE DUBLIN</dc:title>
  <dc:creator>Emily Herbas</dc:creator>
  <cp:lastModifiedBy>Emily Herbas</cp:lastModifiedBy>
  <cp:revision>9</cp:revision>
  <dcterms:created xsi:type="dcterms:W3CDTF">2023-11-12T20:35:26Z</dcterms:created>
  <dcterms:modified xsi:type="dcterms:W3CDTF">2023-11-14T12:33:34Z</dcterms:modified>
</cp:coreProperties>
</file>