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69" r:id="rId3"/>
    <p:sldId id="270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71" r:id="rId12"/>
    <p:sldId id="266" r:id="rId13"/>
    <p:sldId id="267" r:id="rId14"/>
    <p:sldId id="27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850"/>
    <p:restoredTop sz="95713"/>
  </p:normalViewPr>
  <p:slideViewPr>
    <p:cSldViewPr snapToGrid="0" snapToObjects="1">
      <p:cViewPr varScale="1">
        <p:scale>
          <a:sx n="100" d="100"/>
          <a:sy n="100" d="100"/>
        </p:scale>
        <p:origin x="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79FD-C71D-EE48-B465-825401E41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70EF4-1032-D344-870A-C00E587DC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5EBF-FECD-1341-A4FE-3E48F437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5576-A455-E44D-BDEE-D41AA9A0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6AB6-4F59-8C48-ACA3-7A2941C5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3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745A-DEB2-0A40-8AFA-4BDADDDD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ED763-3231-3D49-96EC-15D3C026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88FF-283F-8F41-A597-DDF67C7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95FBF-A8E8-0C46-95AA-235F1D23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DDD6-A4B1-D740-B869-C37419BC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015EC-AA2B-A74C-9DFC-4940FE0AB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3585B-9D58-B146-B812-A04BD34B2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BEBD-B7BF-614C-B60B-CBA2FEDF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A4C6-CEB1-E24C-9578-A18D2936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6277-2D29-2545-964C-F144BFC0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86C1-7CB4-E343-80B0-BD1B0E4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49BA-ABFA-3C41-B1F8-00F19B5E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9A9F-044B-E043-8B61-0B1584B0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0DEC-F9FC-094C-92A1-E2AAF6B7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5ADA6-7DC3-144F-9617-A478F21D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C5B3-5C6B-9940-8C3C-75077A1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C276-02AB-364B-93BC-F2701B00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1ACBA-DF38-AF4C-B772-E68EBE31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9A3D-B55C-BD48-ABA5-971280C4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F1A08-09F4-4F41-AAB8-67F7C4F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0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58D4-FEC2-8248-A26D-D46AC4F9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5CC8-A68B-E547-9E81-EB86F7387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2FFDB-5EFA-3748-B29E-9BC233F8B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0EC7C-E2C4-334D-A047-78FAB633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662C-F6FE-AF46-B8A1-7AEA7D0D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0E4-DC85-8A48-9CF0-6D432478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73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C65-B6BD-EF48-B5E0-EBB67B9A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BC55-56B3-3A42-930F-4DA8C183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57D0D-A0B8-E24C-BB2E-DBAEB732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233E7-9D7B-954A-A417-2A0E223DE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B6FAB-FF64-644C-A429-FC93CDEB9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D29B3-8134-4C4E-A470-63A5A873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361F3-20CE-8A49-9373-09188934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CF048-1CAD-214A-BAD2-0AD0A075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40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40B7-8D99-9A44-B54F-0285CED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FE3A6-F752-4D44-A995-A78A8DF1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96934-09F6-A840-8300-E9387B3B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5FA9-6150-AC49-89F0-BF15EE5D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0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525CD-0BDF-4C4B-9DFF-B93E3742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1CACC-2A93-8B46-94AE-62C8126F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4B926-0904-D840-9291-9E3F446D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7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CCA6-487E-4B4B-A3F8-1699FE61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2B33-1515-3F4D-95CB-8766BDAF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42DBF-0A99-9B4C-BDA1-45A118F19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31E0-890E-EC46-B34D-60616C61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462C1-DEF8-994E-9E42-0642825A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733AD-CE27-7C4D-A867-682FB211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92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7964-4973-3E46-AD63-9DD4C9E7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E29F0-7837-A340-8DD3-DA60F13EC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060C8-7D55-3F4A-9E0B-CDB6A0BCC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49A-A641-F342-8FF7-2344C6F2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EA74-871E-924D-A864-A1883C20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2BA1D-5554-6A4D-97A6-4B7788C1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7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473A3-4B1E-234E-B18B-D13F63D8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BEDE0-0080-8548-86E5-8C0D7D73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7A73-A38A-5F4E-94CC-67D47FEAD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B1CF-0631-C641-8D0E-A2CDCA77AF9D}" type="datetimeFigureOut">
              <a:rPr/>
              <a:t>11/2/18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6BA1-B065-6E47-AF50-BD990B91B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9F6A-80AD-D845-B4FD-1AFDA276F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BD3B-EC7F-2048-AEF4-B41222B2716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1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B15F-C5D6-7943-9E72-B784813D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297"/>
            <a:ext cx="9144000" cy="1849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Loyola / Boston Children’s Hospital at N2C2 Challenge Track 1: Cohort Selection for Clinical Trials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DEC1B-67E0-B24E-B709-73195C32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655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Dmitriy Dligach</a:t>
            </a:r>
            <a:r>
              <a:rPr lang="en-US" baseline="30000" dirty="0"/>
              <a:t>1</a:t>
            </a:r>
            <a:r>
              <a:rPr lang="en-US" dirty="0"/>
              <a:t> and Timothy Miller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baseline="30000" dirty="0"/>
              <a:t>1</a:t>
            </a:r>
            <a:r>
              <a:rPr lang="en-US" dirty="0"/>
              <a:t>Loyola University Chicago</a:t>
            </a:r>
          </a:p>
          <a:p>
            <a:r>
              <a:rPr lang="en-US" baseline="30000" dirty="0"/>
              <a:t>2</a:t>
            </a:r>
            <a:r>
              <a:rPr lang="en-US" dirty="0"/>
              <a:t>Boston Children’s Hospital and Harvard Medical School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20FB1-176B-BC42-A503-BB22D25F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03" y="5153168"/>
            <a:ext cx="1092200" cy="1291763"/>
          </a:xfrm>
          <a:prstGeom prst="rect">
            <a:avLst/>
          </a:prstGeom>
        </p:spPr>
      </p:pic>
      <p:pic>
        <p:nvPicPr>
          <p:cNvPr id="5" name="Picture 4" descr="Childrens-hospital-boston.jpg">
            <a:extLst>
              <a:ext uri="{FF2B5EF4-FFF2-40B4-BE49-F238E27FC236}">
                <a16:creationId xmlns:a16="http://schemas.microsoft.com/office/drawing/2014/main" id="{E56FD967-F444-484D-88B6-C493B9BA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72" y="5153168"/>
            <a:ext cx="1044455" cy="12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6EDA4B-1B1F-9448-8348-B7717AF15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45" y="5127150"/>
            <a:ext cx="1708728" cy="160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42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58E8-2995-9E44-B6D4-11B0BEE1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training patient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C9B8-3E39-5041-8E62-5447F52F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itchFamily="34" charset="0"/>
              </a:rPr>
              <a:t>MIMIC III corpus (over 40K patients)</a:t>
            </a:r>
          </a:p>
          <a:p>
            <a:pPr lvl="1"/>
            <a:r>
              <a:rPr lang="en-US" dirty="0">
                <a:latin typeface="Calibri" pitchFamily="34" charset="0"/>
              </a:rPr>
              <a:t>Split into train (80%) and test (20%) sets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</a:rPr>
              <a:t>Preprocessing: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</a:rPr>
              <a:t>Collapse all ICD9 and CPT codes to their more general category</a:t>
            </a:r>
          </a:p>
          <a:p>
            <a:pPr lvl="1"/>
            <a:r>
              <a:rPr lang="en-US" dirty="0">
                <a:latin typeface="Calibri" pitchFamily="34" charset="0"/>
              </a:rPr>
              <a:t>Drop all CUIs that appear fewer than 100 times</a:t>
            </a:r>
          </a:p>
          <a:p>
            <a:pPr lvl="1"/>
            <a:r>
              <a:rPr lang="en-US" dirty="0">
                <a:latin typeface="Calibri" pitchFamily="34" charset="0"/>
              </a:rPr>
              <a:t>Discard patients that have over 10,000 CUIs</a:t>
            </a:r>
          </a:p>
          <a:p>
            <a:pPr lvl="1"/>
            <a:r>
              <a:rPr lang="en-US" dirty="0">
                <a:latin typeface="Calibri" pitchFamily="34" charset="0"/>
              </a:rPr>
              <a:t>Discard all billing codes that have fewer than 1,000 examples (44,211 patients mapped to 174 categories).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4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AD56-8FAB-9646-B66A-33F05A6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381A-5134-9E48-8237-13373139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Tuning of representations done independently from target task </a:t>
            </a:r>
          </a:p>
          <a:p>
            <a:r>
              <a:rPr lang="en-US" sz="2400" dirty="0"/>
              <a:t>No fine-tuning to the target task is performed</a:t>
            </a:r>
          </a:p>
          <a:p>
            <a:r>
              <a:rPr lang="en-US" sz="2400" dirty="0"/>
              <a:t>NN trained to maximize macro F1 on dev set</a:t>
            </a:r>
          </a:p>
          <a:p>
            <a:r>
              <a:rPr lang="en-US" sz="2400" dirty="0"/>
              <a:t>75 epochs, learning rate = 0.001</a:t>
            </a:r>
          </a:p>
          <a:p>
            <a:r>
              <a:rPr lang="en-US" sz="2400" dirty="0"/>
              <a:t>CUI embeddings pretrained using word2vec</a:t>
            </a:r>
          </a:p>
          <a:p>
            <a:r>
              <a:rPr lang="en-US" sz="2400" dirty="0"/>
              <a:t>Combine train + dev and retrain</a:t>
            </a:r>
          </a:p>
          <a:p>
            <a:r>
              <a:rPr lang="en-US" sz="2400" dirty="0"/>
              <a:t>For each selection criterion, feed CUIs into the model</a:t>
            </a:r>
          </a:p>
          <a:p>
            <a:r>
              <a:rPr lang="en-US" sz="2400" dirty="0"/>
              <a:t>NN trained on NVIDIA Titan Xp GPU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957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AD97-68F1-4747-81A3-689D7F30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20" y="-165227"/>
            <a:ext cx="44653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Evaluation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EEDBFC-5DF1-BD44-8427-9ACA5C2D2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803493"/>
              </p:ext>
            </p:extLst>
          </p:nvPr>
        </p:nvGraphicFramePr>
        <p:xfrm>
          <a:off x="859536" y="942042"/>
          <a:ext cx="10268712" cy="556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2904">
                  <a:extLst>
                    <a:ext uri="{9D8B030D-6E8A-4147-A177-3AD203B41FA5}">
                      <a16:colId xmlns:a16="http://schemas.microsoft.com/office/drawing/2014/main" val="3828294505"/>
                    </a:ext>
                  </a:extLst>
                </a:gridCol>
                <a:gridCol w="3422904">
                  <a:extLst>
                    <a:ext uri="{9D8B030D-6E8A-4147-A177-3AD203B41FA5}">
                      <a16:colId xmlns:a16="http://schemas.microsoft.com/office/drawing/2014/main" val="1561062181"/>
                    </a:ext>
                  </a:extLst>
                </a:gridCol>
                <a:gridCol w="3422904">
                  <a:extLst>
                    <a:ext uri="{9D8B030D-6E8A-4147-A177-3AD203B41FA5}">
                      <a16:colId xmlns:a16="http://schemas.microsoft.com/office/drawing/2014/main" val="259911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Selection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Sparse representations (micro F1)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representations (micro 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Abdominal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9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Advanced CAD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2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Alcohol abuse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5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Aspirin for 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6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Creatinine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0.7219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Diet supp 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6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 abuse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3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HBA1C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0.5194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97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Keto 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21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0.7906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4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Makes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 6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1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0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48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6744-008E-A04C-A3B6-ABDE5616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dense patient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8048-3088-B44A-A536-3DC26928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patient representations not effective when strong lexical features are available, e.g. </a:t>
            </a:r>
          </a:p>
          <a:p>
            <a:pPr lvl="1"/>
            <a:r>
              <a:rPr lang="en-US" dirty="0"/>
              <a:t>Use of aspirin to prevent MI</a:t>
            </a:r>
          </a:p>
          <a:p>
            <a:pPr lvl="1"/>
            <a:r>
              <a:rPr lang="en-US" dirty="0"/>
              <a:t>Patient must make their own medical decisions</a:t>
            </a:r>
          </a:p>
          <a:p>
            <a:pPr lvl="1"/>
            <a:endParaRPr lang="en-US" dirty="0"/>
          </a:p>
          <a:p>
            <a:r>
              <a:rPr lang="en-US" dirty="0"/>
              <a:t>Dense representations are effective when judgement requires more complex analysis of patient record</a:t>
            </a:r>
          </a:p>
          <a:p>
            <a:pPr lvl="1"/>
            <a:r>
              <a:rPr lang="en-US" dirty="0"/>
              <a:t>Creatinine (upper limit of normal)</a:t>
            </a:r>
          </a:p>
          <a:p>
            <a:pPr lvl="1"/>
            <a:r>
              <a:rPr lang="en-US" dirty="0"/>
              <a:t>HbA1c (any value 6.5-9.5%)</a:t>
            </a:r>
          </a:p>
          <a:p>
            <a:pPr lvl="1"/>
            <a:r>
              <a:rPr lang="en-US" dirty="0"/>
              <a:t>Major diabetes (diabetes related complications)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4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12C2-5040-1C44-92AE-F2DF12E1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89FD-E9FA-E04F-831F-18DE36A4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dense and sparse representations</a:t>
            </a:r>
          </a:p>
          <a:p>
            <a:r>
              <a:rPr lang="en-US" dirty="0"/>
              <a:t>Evaluating alternative models such as CNN and RNN</a:t>
            </a:r>
          </a:p>
          <a:p>
            <a:r>
              <a:rPr lang="en-US" dirty="0"/>
              <a:t>Evaluating patient representations on other tasks</a:t>
            </a:r>
          </a:p>
        </p:txBody>
      </p:sp>
    </p:spTree>
    <p:extLst>
      <p:ext uri="{BB962C8B-B14F-4D97-AF65-F5344CB8AC3E}">
        <p14:creationId xmlns:p14="http://schemas.microsoft.com/office/powerpoint/2010/main" val="364924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7C9E-1770-E94C-8F29-A32EB2CB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				Questions?</a:t>
            </a:r>
          </a:p>
        </p:txBody>
      </p:sp>
    </p:spTree>
    <p:extLst>
      <p:ext uri="{BB962C8B-B14F-4D97-AF65-F5344CB8AC3E}">
        <p14:creationId xmlns:p14="http://schemas.microsoft.com/office/powerpoint/2010/main" val="16740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98B5-8A92-C843-A783-8271F929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Selecting patients for clinical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2E35-5E8B-0E4C-A6A1-8ACEA591E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NLP systems use narrative medical records to identify which patients meet selection criteria for clinical trials?</a:t>
            </a:r>
          </a:p>
          <a:p>
            <a:endParaRPr lang="en-US" dirty="0"/>
          </a:p>
          <a:p>
            <a:r>
              <a:rPr lang="en-US" dirty="0"/>
              <a:t>Challenging because selection criteria complex and cannot be translated into a database query</a:t>
            </a:r>
          </a:p>
          <a:p>
            <a:endParaRPr lang="en-US" dirty="0"/>
          </a:p>
          <a:p>
            <a:r>
              <a:rPr lang="en-US" dirty="0"/>
              <a:t>Not feasible to perform this task manually</a:t>
            </a:r>
          </a:p>
          <a:p>
            <a:endParaRPr lang="en-US" dirty="0"/>
          </a:p>
          <a:p>
            <a:r>
              <a:rPr lang="en-US" dirty="0"/>
              <a:t>Recruitment from particular places or by particular people often results in selection bias toward certain populations </a:t>
            </a:r>
          </a:p>
          <a:p>
            <a:endParaRPr lang="en-US" dirty="0"/>
          </a:p>
          <a:p>
            <a:r>
              <a:rPr lang="en-US" dirty="0"/>
              <a:t>NLP can help in theory; it will also solve the bias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8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CD79-B026-5445-82EA-B760B84A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N2C2 shared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FA06-DFC4-054D-8834-B0AB0E31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Matching patients is not a trivial task for machines – selection criteria often complex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i="1" dirty="0"/>
              <a:t>“Patient must be taking aspirin for MI prevention.”</a:t>
            </a:r>
          </a:p>
          <a:p>
            <a:endParaRPr lang="en-US" i="1" dirty="0"/>
          </a:p>
          <a:p>
            <a:pPr lvl="1"/>
            <a:r>
              <a:rPr lang="en-US" dirty="0"/>
              <a:t>Patient must be taking aspirin</a:t>
            </a:r>
          </a:p>
          <a:p>
            <a:pPr lvl="1"/>
            <a:r>
              <a:rPr lang="en-US" dirty="0"/>
              <a:t>Aspirin is specifically for MI prevention</a:t>
            </a:r>
          </a:p>
          <a:p>
            <a:pPr lvl="1"/>
            <a:endParaRPr lang="en-US" dirty="0"/>
          </a:p>
          <a:p>
            <a:r>
              <a:rPr lang="en-US" dirty="0"/>
              <a:t>N2C2 formalizes this task as patient-level classification using longitudinal records</a:t>
            </a:r>
          </a:p>
          <a:p>
            <a:endParaRPr lang="en-US" dirty="0"/>
          </a:p>
          <a:p>
            <a:r>
              <a:rPr lang="en-US" dirty="0"/>
              <a:t>Label set reflects eligibility criteria: meets, does not meet, or possibly meets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4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7775-E2AA-8C49-A429-E398EE12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EEFD-3FCA-FF4A-80EB-5E5EEF58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Approximately 300 sets of deidentified longitudinal patient records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patient annotated wrt 13 selection criteria: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drug abuse, alcohol abuse, pt speaks english, makes decisions, history of abdominal surgery, major diabetes-related complications, advanced CAD, MI within last six months, ketoacidosis in the past year, dietary supplement in the past 2 months, aspirin for MI, HBA1C, creatinine.</a:t>
            </a:r>
          </a:p>
        </p:txBody>
      </p:sp>
    </p:spTree>
    <p:extLst>
      <p:ext uri="{BB962C8B-B14F-4D97-AF65-F5344CB8AC3E}">
        <p14:creationId xmlns:p14="http://schemas.microsoft.com/office/powerpoint/2010/main" val="2018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2C7F-81E1-8B4E-8396-9F606701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2E17-40C1-E748-9FDD-AB02DACF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general-purpose patient-level classification methods that are not tailored for this particular task.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ultimate goal is finding high-quality patient representations suitable for downstream ML/predictive analytics tasks</a:t>
            </a:r>
          </a:p>
          <a:p>
            <a:endParaRPr lang="en-US" dirty="0"/>
          </a:p>
          <a:p>
            <a:pPr lvl="1"/>
            <a:r>
              <a:rPr lang="en-US" dirty="0"/>
              <a:t>System A: sparse bag-of-words style patient representations</a:t>
            </a:r>
          </a:p>
          <a:p>
            <a:pPr lvl="1"/>
            <a:r>
              <a:rPr lang="en-US" dirty="0"/>
              <a:t>System B: dense patient representations trained using another objective</a:t>
            </a:r>
          </a:p>
        </p:txBody>
      </p:sp>
    </p:spTree>
    <p:extLst>
      <p:ext uri="{BB962C8B-B14F-4D97-AF65-F5344CB8AC3E}">
        <p14:creationId xmlns:p14="http://schemas.microsoft.com/office/powerpoint/2010/main" val="166534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34FE-44AF-404D-96D0-81752308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7879-8B6B-ED4E-8EFD-F8252181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report text with cTAKES for concept mentions (CUIs)</a:t>
            </a:r>
          </a:p>
          <a:p>
            <a:endParaRPr lang="en-US" dirty="0"/>
          </a:p>
          <a:p>
            <a:r>
              <a:rPr lang="en-US" dirty="0"/>
              <a:t>Build SVM model for each selection criterion</a:t>
            </a:r>
          </a:p>
          <a:p>
            <a:endParaRPr lang="en-US" dirty="0"/>
          </a:p>
          <a:p>
            <a:r>
              <a:rPr lang="en-US" dirty="0"/>
              <a:t>Tune C values + L1/L2 penalty + class weight for best micro F1 score using 10-fold cross-validation on training data (scikit-learn grid search)</a:t>
            </a:r>
          </a:p>
          <a:p>
            <a:endParaRPr lang="en-US" dirty="0"/>
          </a:p>
          <a:p>
            <a:r>
              <a:rPr lang="en-US" dirty="0"/>
              <a:t>Pickle the best model</a:t>
            </a:r>
          </a:p>
          <a:p>
            <a:endParaRPr lang="en-US" dirty="0"/>
          </a:p>
          <a:p>
            <a:r>
              <a:rPr lang="en-US" dirty="0"/>
              <a:t>When test data becomes available, load and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49049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CE3D-7C91-2440-B573-759FC48F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representation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2740-0A39-564C-BD0B-07520B1B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Transfer learning</a:t>
            </a:r>
            <a:r>
              <a:rPr lang="en-US" b="1" dirty="0"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We use cheap supervision in the form of billing codes. Data available in abundance, so our model has representational power of a large dataset.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Source objective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Billing code prediction (ICD9 diagnostic, procedure, and CPT codes). Our hypothesis is that a patient vector useful for predicting billing codes will capture key characteristics of a patient, making this vector suitable for patient-level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previously evaluated this approach on i2b2 comorbidity data (Dligach and Miller, 2018). We are in the process of testing it using other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4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BE22-20AC-084E-9A43-ACB2EC1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0053-C1A2-3A43-B924-A99985E7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Our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neural network model </a:t>
            </a:r>
            <a:r>
              <a:rPr lang="en-US" dirty="0"/>
              <a:t>takes as input a set of UMLS concept unique identifiers (CUIs) and jointly predicts high-frequency billing codes associated with the patient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Model Architecture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Input is a set of CUI embeddings</a:t>
            </a:r>
          </a:p>
          <a:p>
            <a:pPr lvl="1"/>
            <a:r>
              <a:rPr lang="en-US" dirty="0"/>
              <a:t>CUIs are averaged</a:t>
            </a:r>
          </a:p>
          <a:p>
            <a:pPr lvl="1"/>
            <a:r>
              <a:rPr lang="en-US" dirty="0"/>
              <a:t>Passed on to a 1000-dimensional hidden layer</a:t>
            </a:r>
          </a:p>
          <a:p>
            <a:pPr lvl="1"/>
            <a:r>
              <a:rPr lang="en-US" dirty="0"/>
              <a:t>The final layer consists of </a:t>
            </a:r>
            <a:r>
              <a:rPr lang="en-US" i="1" dirty="0"/>
              <a:t>n</a:t>
            </a:r>
            <a:r>
              <a:rPr lang="en-US" dirty="0"/>
              <a:t> sigmoid units for joint </a:t>
            </a:r>
          </a:p>
          <a:p>
            <a:pPr marL="457200" lvl="1" indent="0">
              <a:buNone/>
            </a:pPr>
            <a:r>
              <a:rPr lang="en-US" dirty="0"/>
              <a:t>     billing code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the model achieves an acceptable level of performance, we can </a:t>
            </a:r>
            <a:r>
              <a:rPr lang="en-US" b="1" dirty="0"/>
              <a:t>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ompute a vector representing a new patient</a:t>
            </a:r>
            <a:r>
              <a:rPr lang="en-US" b="1" dirty="0"/>
              <a:t> </a:t>
            </a:r>
            <a:r>
              <a:rPr lang="en-US" dirty="0"/>
              <a:t>by freezing the network weights, pushing CUIs for a new patient through the network, and harvesting the computed values of the nodes in the hidden layer.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D9F10-2A49-8C4D-BC2C-4608A16C5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2" y="2566281"/>
            <a:ext cx="2777067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5BEBA-EE21-D643-84D4-58092A42BB96}"/>
              </a:ext>
            </a:extLst>
          </p:cNvPr>
          <p:cNvSpPr txBox="1"/>
          <p:nvPr/>
        </p:nvSpPr>
        <p:spPr>
          <a:xfrm>
            <a:off x="2980592" y="123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9A0DE-F39E-AE42-86AD-6B397700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18" y="307758"/>
            <a:ext cx="8041865" cy="60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862</Words>
  <Application>Microsoft Macintosh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Loyola / Boston Children’s Hospital at N2C2 Challenge Track 1: Cohort Selection for Clinical Trials</vt:lpstr>
      <vt:lpstr>Selecting patients for clinical trials</vt:lpstr>
      <vt:lpstr>N2C2 shared task</vt:lpstr>
      <vt:lpstr>Dataset</vt:lpstr>
      <vt:lpstr>Approach</vt:lpstr>
      <vt:lpstr>Sparse representations</vt:lpstr>
      <vt:lpstr>Patient representation learning</vt:lpstr>
      <vt:lpstr>Neural network model</vt:lpstr>
      <vt:lpstr>PowerPoint Presentation</vt:lpstr>
      <vt:lpstr>Data for training patient representations</vt:lpstr>
      <vt:lpstr>Training details</vt:lpstr>
      <vt:lpstr>Evaluation results</vt:lpstr>
      <vt:lpstr>Limitations of dense patient representations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Loyola/BCH at N2C2 Challenge Track 1: Cohort Selection for Clinical Trials</dc:title>
  <dc:creator>Dmitriy (Dima) Dligach</dc:creator>
  <cp:lastModifiedBy>Dligach, Dmitriy</cp:lastModifiedBy>
  <cp:revision>177</cp:revision>
  <dcterms:created xsi:type="dcterms:W3CDTF">2018-10-15T14:32:09Z</dcterms:created>
  <dcterms:modified xsi:type="dcterms:W3CDTF">2018-11-02T16:20:03Z</dcterms:modified>
</cp:coreProperties>
</file>