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8"/>
  </p:notesMasterIdLst>
  <p:sldIdLst>
    <p:sldId id="256" r:id="rId2"/>
    <p:sldId id="274" r:id="rId3"/>
    <p:sldId id="266" r:id="rId4"/>
    <p:sldId id="258" r:id="rId5"/>
    <p:sldId id="268" r:id="rId6"/>
    <p:sldId id="261" r:id="rId7"/>
    <p:sldId id="259" r:id="rId8"/>
    <p:sldId id="260" r:id="rId9"/>
    <p:sldId id="270" r:id="rId10"/>
    <p:sldId id="267" r:id="rId11"/>
    <p:sldId id="272" r:id="rId12"/>
    <p:sldId id="265" r:id="rId13"/>
    <p:sldId id="271" r:id="rId14"/>
    <p:sldId id="273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73178"/>
  </p:normalViewPr>
  <p:slideViewPr>
    <p:cSldViewPr snapToGrid="0" snapToObjects="1">
      <p:cViewPr varScale="1">
        <p:scale>
          <a:sx n="80" d="100"/>
          <a:sy n="8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AE563-DBE5-E84A-85D1-7AFAC7DC6F44}" type="datetimeFigureOut">
              <a:rPr lang="en-US" smtClean="0"/>
              <a:t>11/23/18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7E475-FC22-064D-AB81-3B2CF5D5C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0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zh-CN" altLang="en-US" dirty="0"/>
              <a:t>： 如何计算每个句子的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r>
              <a:rPr lang="en-US" dirty="0"/>
              <a:t>A</a:t>
            </a:r>
            <a:r>
              <a:rPr lang="zh-CN" altLang="en-US" dirty="0"/>
              <a:t>： 仇伟解释过了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tried different </a:t>
            </a:r>
            <a:r>
              <a:rPr lang="en-US" dirty="0" err="1"/>
              <a:t>embedding</a:t>
            </a:r>
            <a:r>
              <a:rPr lang="en-US" baseline="0" dirty="0" err="1"/>
              <a:t>s</a:t>
            </a:r>
            <a:r>
              <a:rPr lang="en-US" baseline="0" dirty="0"/>
              <a:t>, they generally perform very similar. We found Glove performs slightly better than other options.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7E475-FC22-064D-AB81-3B2CF5D5C8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121965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17953"/>
            <a:ext cx="9144000" cy="224128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276" y="428841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65638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66511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4522537"/>
            <a:ext cx="9934337" cy="798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2102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0878" y="1268760"/>
            <a:ext cx="5515024" cy="53285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4533" y="0"/>
            <a:ext cx="12196088" cy="685298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328" y="320496"/>
            <a:ext cx="2806063" cy="486383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" y="1817953"/>
            <a:ext cx="699933" cy="2241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76871"/>
            <a:ext cx="9144000" cy="1782367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4502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顶部标题-左对齐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xfrm>
            <a:off x="844551" y="1308079"/>
            <a:ext cx="10502900" cy="114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121917" tIns="60958" rIns="121917" bIns="60958"/>
          <a:lstStyle/>
          <a:p>
            <a:fld id="{CB66F955-F213-D843-9BE6-148671A8177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3352" y="460623"/>
            <a:ext cx="10515600" cy="54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6566" y="1196752"/>
            <a:ext cx="11672081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131991"/>
            <a:ext cx="1895956" cy="328632"/>
          </a:xfrm>
          <a:prstGeom prst="rect">
            <a:avLst/>
          </a:prstGeom>
          <a:noFill/>
          <a:ln w="19050"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14" y="252779"/>
            <a:ext cx="9934337" cy="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9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E679-26DA-B441-9A7B-E9E646FFAB8B}"/>
              </a:ext>
            </a:extLst>
          </p:cNvPr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Document Structure Aware Neural Clinical Concept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E3A1-DEA1-B448-A34C-DB0AB41F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Linlin</a:t>
            </a:r>
            <a:r>
              <a:rPr lang="en-US" dirty="0"/>
              <a:t> Li, </a:t>
            </a:r>
            <a:r>
              <a:rPr lang="en-US" dirty="0" err="1"/>
              <a:t>Mosha</a:t>
            </a:r>
            <a:r>
              <a:rPr lang="en-US" dirty="0"/>
              <a:t> Chen, Wei Qiu</a:t>
            </a:r>
          </a:p>
          <a:p>
            <a:r>
              <a:rPr lang="en-US" dirty="0"/>
              <a:t>Alibaba DAMO Academy</a:t>
            </a:r>
          </a:p>
        </p:txBody>
      </p:sp>
    </p:spTree>
    <p:extLst>
      <p:ext uri="{BB962C8B-B14F-4D97-AF65-F5344CB8AC3E}">
        <p14:creationId xmlns:p14="http://schemas.microsoft.com/office/powerpoint/2010/main" val="20302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handling overlapped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Overlap Concepts: 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cs typeface="Calibri"/>
              </a:rPr>
              <a:t>Eg</a:t>
            </a:r>
            <a:r>
              <a:rPr lang="en-US" sz="1800" dirty="0">
                <a:solidFill>
                  <a:srgbClr val="000000"/>
                </a:solidFill>
                <a:cs typeface="Calibri"/>
              </a:rPr>
              <a:t>: </a:t>
            </a: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cs typeface="Calibri"/>
              </a:rPr>
              <a:t>Stats: 76 overlap cases, most of which are overlaps of ADEs and reasons.</a:t>
            </a:r>
            <a:endParaRPr lang="en-US" dirty="0"/>
          </a:p>
          <a:p>
            <a:r>
              <a:rPr lang="en-US" dirty="0"/>
              <a:t>The ADEs and Reasons have the largest number of overlaps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Randomly discard one of the overlapped concepts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Train models that handle the concepts separately, e.g., some models discard</a:t>
            </a:r>
            <a:r>
              <a:rPr lang="en-US" dirty="0">
                <a:solidFill>
                  <a:srgbClr val="FF0000"/>
                </a:solidFill>
              </a:rPr>
              <a:t> ADEs</a:t>
            </a:r>
            <a:r>
              <a:rPr lang="en-US" dirty="0">
                <a:solidFill>
                  <a:schemeClr val="tx1"/>
                </a:solidFill>
              </a:rPr>
              <a:t>, others </a:t>
            </a:r>
            <a:r>
              <a:rPr lang="en-US" dirty="0">
                <a:solidFill>
                  <a:srgbClr val="000000"/>
                </a:solidFill>
              </a:rPr>
              <a:t>discard </a:t>
            </a:r>
            <a:r>
              <a:rPr lang="en-US" dirty="0">
                <a:solidFill>
                  <a:srgbClr val="FF0000"/>
                </a:solidFill>
              </a:rPr>
              <a:t>Reasons</a:t>
            </a:r>
            <a:r>
              <a:rPr lang="en-US" dirty="0">
                <a:solidFill>
                  <a:schemeClr val="tx1"/>
                </a:solidFill>
              </a:rPr>
              <a:t>. Merge the results of the models.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4" descr="overlap-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75" y="2095500"/>
            <a:ext cx="8248829" cy="25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Ensemble: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dirty="0">
              <a:solidFill>
                <a:srgbClr val="40404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303" y="1004217"/>
            <a:ext cx="4889500" cy="4953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93128"/>
              </p:ext>
            </p:extLst>
          </p:nvPr>
        </p:nvGraphicFramePr>
        <p:xfrm>
          <a:off x="1694375" y="1824294"/>
          <a:ext cx="8128000" cy="357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7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altLang="zh-CN" dirty="0"/>
                        <a:t>1(ADE)</a:t>
                      </a:r>
                      <a:r>
                        <a:rPr lang="en-US" baseline="0" dirty="0"/>
                        <a:t> on 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neurotoxicity</a:t>
                      </a:r>
                      <a:r>
                        <a:rPr lang="en-US" dirty="0"/>
                        <a:t> and 3 doses held due to development of 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rgbClr val="548235"/>
                          </a:solidFill>
                          <a:latin typeface="Calibri"/>
                        </a:rPr>
                        <a:t>neurotoxicity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and 3 doses held due to development of </a:t>
                      </a:r>
                      <a:r>
                        <a:rPr lang="mr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neurotoxicity</a:t>
                      </a:r>
                      <a:r>
                        <a:rPr lang="en-US" dirty="0"/>
                        <a:t> and 3 doses held due to development of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neurotoxicity</a:t>
                      </a:r>
                      <a:r>
                        <a:rPr lang="en-US" dirty="0"/>
                        <a:t> and 3 doses held due to development of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neurotoxicity</a:t>
                      </a:r>
                      <a:r>
                        <a:rPr lang="en-US" dirty="0"/>
                        <a:t> and 3 doses held due to development of</a:t>
                      </a: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30" name="Picture 6" descr="http://latex2png.com/output/latex_f3d108c34ccf62cef359a7105df093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30" y="2330142"/>
            <a:ext cx="1983545" cy="37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ex2png.com/output/latex_e0ccd29fd74e0f836180450c9eb9d39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30" y="2955938"/>
            <a:ext cx="1990691" cy="37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2png.com/output/latex_648d2481e5d785152005ac89aa776f6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30" y="3599190"/>
            <a:ext cx="1983545" cy="3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://latex2png.com/output/latex_648d2481e5d785152005ac89aa776f6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29" y="4266680"/>
            <a:ext cx="1983545" cy="37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latex2png.com/output/latex_f3d108c34ccf62cef359a7105df093c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28" y="4869705"/>
            <a:ext cx="1983545" cy="37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>
            <p:extLst/>
          </p:nvPr>
        </p:nvSpPr>
        <p:spPr>
          <a:xfrm>
            <a:off x="1182414" y="6085490"/>
            <a:ext cx="8698407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Suppose threshold = 0.5, “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neurotoxicity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”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gets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total votes 0.6176 &gt; 0.5, then output!</a:t>
            </a:r>
          </a:p>
        </p:txBody>
      </p:sp>
    </p:spTree>
    <p:extLst>
      <p:ext uri="{BB962C8B-B14F-4D97-AF65-F5344CB8AC3E}">
        <p14:creationId xmlns:p14="http://schemas.microsoft.com/office/powerpoint/2010/main" val="102724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/>
              <a:t>Model Ensemble:</a:t>
            </a:r>
            <a:endParaRPr lang="en-US" altLang="zh-CN" dirty="0">
              <a:cs typeface="Calibri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cs typeface="Calibri"/>
              </a:rPr>
              <a:t>We have many models based on different training-set/</a:t>
            </a:r>
            <a:r>
              <a:rPr lang="en-US" altLang="zh-CN" dirty="0" err="1">
                <a:solidFill>
                  <a:srgbClr val="000000"/>
                </a:solidFill>
                <a:cs typeface="Calibri"/>
              </a:rPr>
              <a:t>embeddings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/features/... 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cs typeface="Calibri"/>
              </a:rPr>
              <a:t>Data split 1: Training: 251 Validattion:52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cs typeface="Calibri"/>
              </a:rPr>
              <a:t>Data split 2: Training: 206  Validation:52  Hold-out set: 45 (15%), 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cs typeface="Calibri"/>
              </a:rPr>
              <a:t>Hold-out is used to tune the thresholds for better voting strategy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Voting strategy:</a:t>
            </a:r>
          </a:p>
          <a:p>
            <a:pPr lvl="1"/>
            <a:endParaRPr lang="en-US" dirty="0">
              <a:solidFill>
                <a:srgbClr val="40404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14855"/>
              </p:ext>
            </p:extLst>
          </p:nvPr>
        </p:nvGraphicFramePr>
        <p:xfrm>
          <a:off x="1123854" y="3421445"/>
          <a:ext cx="8127999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Threshold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Unfixed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split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Data split 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split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Trained on training set, early</a:t>
                      </a:r>
                      <a:r>
                        <a:rPr lang="en-US" baseline="0" dirty="0"/>
                        <a:t> stop using validation set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Trained on training set, early</a:t>
                      </a:r>
                      <a:r>
                        <a:rPr lang="en-US" baseline="0" dirty="0"/>
                        <a:t> stop using validation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  <a:r>
                        <a:rPr lang="en-US" baseline="0" dirty="0"/>
                        <a:t>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</a:t>
                      </a:r>
                      <a:r>
                        <a:rPr lang="en-US" baseline="0" dirty="0"/>
                        <a:t> according to F1 on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validation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Weighted</a:t>
                      </a:r>
                      <a:r>
                        <a:rPr lang="en-US" baseline="0" dirty="0"/>
                        <a:t> according to F1 on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hold-out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Fixed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/>
                        <a:t>to 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using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hold-out</a:t>
                      </a:r>
                      <a:r>
                        <a:rPr lang="en-US" dirty="0"/>
                        <a:t>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36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cs typeface="Calibri"/>
            </a:endParaRPr>
          </a:p>
          <a:p>
            <a:pPr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Calibri"/>
              </a:rPr>
              <a:t>Models: 5 runs for each model using different training/validation split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Calibri"/>
              </a:rPr>
              <a:t>BiLSTM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 + CNN + CRF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Calibri"/>
              </a:rPr>
              <a:t>BiLSTM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 + CNN + ELMO + CRF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Calibri"/>
              </a:rPr>
              <a:t>BiLSTM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 + CNN + ELMO + </a:t>
            </a:r>
            <a:r>
              <a:rPr lang="en-US" dirty="0">
                <a:solidFill>
                  <a:schemeClr val="tx1"/>
                </a:solidFill>
                <a:cs typeface="Calibri"/>
              </a:rPr>
              <a:t>Section information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 + CRF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cs typeface="Calibri"/>
              </a:rPr>
              <a:t>BiLSTM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 + CNN + ELMO + </a:t>
            </a:r>
            <a:r>
              <a:rPr lang="en-US" dirty="0">
                <a:solidFill>
                  <a:schemeClr val="tx1"/>
                </a:solidFill>
                <a:cs typeface="Calibri"/>
              </a:rPr>
              <a:t>Section information +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 Linguistic Features</a:t>
            </a:r>
            <a:r>
              <a:rPr lang="zh-CN" altLang="en-US" dirty="0">
                <a:solidFill>
                  <a:srgbClr val="000000"/>
                </a:solidFill>
                <a:cs typeface="Calibri"/>
              </a:rPr>
              <a:t> </a:t>
            </a:r>
            <a:r>
              <a:rPr lang="en-US" altLang="zh-CN" dirty="0">
                <a:solidFill>
                  <a:srgbClr val="000000"/>
                </a:solidFill>
                <a:cs typeface="Calibri"/>
              </a:rPr>
              <a:t> + CRF</a:t>
            </a:r>
          </a:p>
          <a:p>
            <a:pPr lvl="1"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cs typeface="Calibri"/>
            </a:endParaRPr>
          </a:p>
          <a:p>
            <a:pPr lvl="1">
              <a:buFont typeface="Arial" charset="0"/>
              <a:buChar char="•"/>
            </a:pPr>
            <a:endParaRPr lang="en-US" altLang="zh-CN" dirty="0">
              <a:solidFill>
                <a:srgbClr val="000000"/>
              </a:solidFill>
              <a:cs typeface="Calibri"/>
            </a:endParaRPr>
          </a:p>
          <a:p>
            <a:pPr lvl="1">
              <a:buFont typeface="Arial" charset="0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endParaRPr lang="en-US" dirty="0">
              <a:solidFill>
                <a:srgbClr val="404040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62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95128"/>
              </p:ext>
            </p:extLst>
          </p:nvPr>
        </p:nvGraphicFramePr>
        <p:xfrm>
          <a:off x="2715892" y="1453104"/>
          <a:ext cx="7247915" cy="267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86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Lenient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Lenient</a:t>
                      </a:r>
                      <a:r>
                        <a:rPr lang="en-US" baseline="0" dirty="0"/>
                        <a:t> F1(Reason)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Lenient F1(ADE)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06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06">
                <a:tc>
                  <a:txBody>
                    <a:bodyPr/>
                    <a:lstStyle/>
                    <a:p>
                      <a:r>
                        <a:rPr lang="en-US" dirty="0"/>
                        <a:t>+ Elmo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50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baseline="0" dirty="0"/>
                        <a:t>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079">
                <a:tc>
                  <a:txBody>
                    <a:bodyPr/>
                    <a:lstStyle/>
                    <a:p>
                      <a:r>
                        <a:rPr lang="en-US" dirty="0"/>
                        <a:t>+ Linguistic</a:t>
                      </a:r>
                      <a:r>
                        <a:rPr lang="en-US" baseline="0" dirty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40082" y="4633736"/>
            <a:ext cx="513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Base model: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BilSTM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+ CNN +CRF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All the number reported are averaged on 5 runs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160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>
          <a:xfrm>
            <a:off x="3004723" y="1406636"/>
            <a:ext cx="6175765" cy="5207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Submission 1(Model Ensemble with fixed threshold):  </a:t>
            </a:r>
          </a:p>
          <a:p>
            <a:r>
              <a:rPr lang="en-US" dirty="0"/>
              <a:t>Submission 2(Model Ensemble with unfixed </a:t>
            </a:r>
            <a:r>
              <a:rPr lang="en-US" dirty="0" err="1"/>
              <a:t>threhold</a:t>
            </a:r>
            <a:r>
              <a:rPr lang="en-US" dirty="0"/>
              <a:t>):</a:t>
            </a:r>
          </a:p>
          <a:p>
            <a:r>
              <a:rPr lang="en-US" dirty="0"/>
              <a:t>Submission 3:  Submission 2 + Post-processing rule</a:t>
            </a:r>
          </a:p>
          <a:p>
            <a:pPr lvl="1"/>
            <a:r>
              <a:rPr lang="en-US" dirty="0"/>
              <a:t>If a sentence contains drug and contains “for xxx” phrase,  label “for xxx” as reason. </a:t>
            </a:r>
          </a:p>
          <a:p>
            <a:pPr lvl="1"/>
            <a:r>
              <a:rPr lang="en-US" dirty="0"/>
              <a:t>Label all of the tokens which are marked as drugs in training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09199"/>
              </p:ext>
            </p:extLst>
          </p:nvPr>
        </p:nvGraphicFramePr>
        <p:xfrm>
          <a:off x="2028606" y="142911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 Lenient</a:t>
                      </a:r>
                      <a:r>
                        <a:rPr lang="en-US" baseline="0" dirty="0"/>
                        <a:t>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Lenient</a:t>
                      </a:r>
                      <a:r>
                        <a:rPr lang="en-US" baseline="0" dirty="0"/>
                        <a:t> F1(Reason)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Lenient F1(ADE)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6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Efficiently incorporating</a:t>
            </a:r>
            <a:r>
              <a:rPr lang="en-US" b="1" dirty="0"/>
              <a:t> </a:t>
            </a:r>
            <a:r>
              <a:rPr lang="en-US" dirty="0"/>
              <a:t>external knowledge sources:  </a:t>
            </a:r>
            <a:endParaRPr lang="en-US">
              <a:cs typeface="Calibri"/>
            </a:endParaRPr>
          </a:p>
          <a:p>
            <a:pPr lvl="1"/>
            <a:r>
              <a:rPr lang="en-US" dirty="0" err="1"/>
              <a:t>DrugBank</a:t>
            </a:r>
            <a:r>
              <a:rPr lang="en-US" dirty="0"/>
              <a:t>: rich information for drug-name, brand, drug reaction, etc.</a:t>
            </a:r>
          </a:p>
          <a:p>
            <a:pPr lvl="1"/>
            <a:r>
              <a:rPr lang="en-US" dirty="0" err="1"/>
              <a:t>Snomed</a:t>
            </a:r>
            <a:r>
              <a:rPr lang="en-US" dirty="0"/>
              <a:t> CT</a:t>
            </a:r>
          </a:p>
          <a:p>
            <a:pPr lvl="1"/>
            <a:r>
              <a:rPr lang="en-US" dirty="0"/>
              <a:t>UMLS</a:t>
            </a:r>
          </a:p>
          <a:p>
            <a:pPr lvl="1"/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More powerful models which can handle overlapped concepts</a:t>
            </a:r>
            <a:endParaRPr lang="en-US" dirty="0">
              <a:cs typeface="Calibri"/>
            </a:endParaRPr>
          </a:p>
          <a:p>
            <a:r>
              <a:rPr lang="en-US"/>
              <a:t>Unified models for both concept and relation extraction</a:t>
            </a:r>
            <a:endParaRPr lang="en-US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4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594" y="1004217"/>
            <a:ext cx="6853325" cy="3217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926" y="4740812"/>
            <a:ext cx="10538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Identify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drug related clinical concepts, e.g., drug, strength, dosage, route, frequency, ADE, reason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+mn-ea"/>
                <a:ea typeface="+mn-ea"/>
              </a:rPr>
              <a:t>Extract the relations between the concepts.</a:t>
            </a:r>
          </a:p>
        </p:txBody>
      </p:sp>
    </p:spTree>
    <p:extLst>
      <p:ext uri="{BB962C8B-B14F-4D97-AF65-F5344CB8AC3E}">
        <p14:creationId xmlns:p14="http://schemas.microsoft.com/office/powerpoint/2010/main" val="2071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3" y="1004217"/>
            <a:ext cx="118745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7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Preprocessing: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Based on spacy: </a:t>
            </a:r>
            <a:r>
              <a:rPr lang="en-US" altLang="zh-CN" dirty="0">
                <a:hlinkClick r:id="rId3"/>
              </a:rPr>
              <a:t>https://spacy.io/</a:t>
            </a:r>
            <a:endParaRPr lang="en-US" altLang="zh-CN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cs typeface="Calibri"/>
              </a:rPr>
              <a:t>Adding prefix, infix, suffix rules(defined in the form of regular expressions)</a:t>
            </a:r>
            <a:endParaRPr lang="en-US" altLang="zh-CN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Guarantee  that the annotated concepts span over at least 1 token.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10mgQD -&gt; 10mg[</a:t>
            </a:r>
            <a:r>
              <a:rPr lang="en-US" dirty="0">
                <a:solidFill>
                  <a:srgbClr val="FF0000"/>
                </a:solidFill>
              </a:rPr>
              <a:t>dosage</a:t>
            </a:r>
            <a:r>
              <a:rPr lang="en-US" dirty="0"/>
              <a:t>]  QD[</a:t>
            </a:r>
            <a:r>
              <a:rPr lang="en-US" dirty="0">
                <a:solidFill>
                  <a:srgbClr val="FF0000"/>
                </a:solidFill>
              </a:rPr>
              <a:t>frequency</a:t>
            </a:r>
            <a:r>
              <a:rPr lang="en-US" dirty="0"/>
              <a:t>]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5mgQAM -&gt; 5mg   QAM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5upRBPs -&gt; 5u   </a:t>
            </a:r>
            <a:r>
              <a:rPr lang="en-US" dirty="0" err="1"/>
              <a:t>pRBPs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4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Pre-processing: Data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 fix:</a:t>
            </a:r>
          </a:p>
          <a:p>
            <a:pPr lvl="1"/>
            <a:r>
              <a:rPr lang="en-US" dirty="0"/>
              <a:t>We have manually fixed a few annotation errors(very rare though</a:t>
            </a:r>
            <a:r>
              <a:rPr lang="zh-CN" altLang="en-US" dirty="0"/>
              <a:t>， </a:t>
            </a:r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in total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A2211-9A83-E34E-B1E8-FD25B603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422" y="3480594"/>
            <a:ext cx="9893300" cy="1041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03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Preprocessing: Section Structure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988" y="2378808"/>
            <a:ext cx="5960012" cy="3146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Set: Discharge summaries from MIMIC-III Database(59652 records)</a:t>
            </a:r>
          </a:p>
          <a:p>
            <a:r>
              <a:rPr lang="en-US" dirty="0"/>
              <a:t>Section name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Candidate section names identification using heuristics:</a:t>
            </a: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Word_count</a:t>
            </a:r>
            <a:r>
              <a:rPr lang="en-US" dirty="0">
                <a:solidFill>
                  <a:schemeClr val="tx1"/>
                </a:solidFill>
              </a:rPr>
              <a:t>(line) &lt;= 5 and  </a:t>
            </a:r>
            <a:r>
              <a:rPr lang="en-US" dirty="0" err="1">
                <a:solidFill>
                  <a:schemeClr val="tx1"/>
                </a:solidFill>
              </a:rPr>
              <a:t>is_capital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line.first_word</a:t>
            </a:r>
            <a:r>
              <a:rPr lang="en-US" dirty="0">
                <a:solidFill>
                  <a:schemeClr val="tx1"/>
                </a:solidFill>
              </a:rPr>
              <a:t>) == true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Sort by frequency &amp; select top 50 as potential section names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Manual review and normalization</a:t>
            </a:r>
          </a:p>
          <a:p>
            <a:pPr lvl="2"/>
            <a:r>
              <a:rPr lang="en-US" dirty="0" err="1">
                <a:solidFill>
                  <a:schemeClr val="tx1"/>
                </a:solidFill>
                <a:effectLst/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'discharge medications’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'discharge medication'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'final discharge medications’</a:t>
            </a:r>
            <a:r>
              <a:rPr lang="en-US" dirty="0">
                <a:solidFill>
                  <a:schemeClr val="tx1"/>
                </a:solidFill>
                <a:effectLst/>
              </a:rPr>
              <a:t>] -&gt; </a:t>
            </a:r>
            <a:r>
              <a:rPr lang="en-US" dirty="0">
                <a:solidFill>
                  <a:schemeClr val="tx1"/>
                </a:solidFill>
              </a:rPr>
              <a:t>'discharge medications’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31 section names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 total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988" y="1004217"/>
            <a:ext cx="5522477" cy="830997"/>
          </a:xfrm>
          <a:prstGeom prst="rect">
            <a:avLst/>
          </a:prstGeom>
          <a:noFill/>
          <a:effectLst>
            <a:outerShdw blurRad="114300" dist="63500" dir="5400000" sx="60000" sy="60000" algn="ctr" rotWithShape="0">
              <a:schemeClr val="tx2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Motivation:</a:t>
            </a:r>
          </a:p>
          <a:p>
            <a:r>
              <a:rPr lang="en-US" sz="1600" dirty="0">
                <a:solidFill>
                  <a:srgbClr val="C00000"/>
                </a:solidFill>
                <a:effectLst>
                  <a:outerShdw blurRad="50800" dist="50800" dir="5400000" algn="ctr" rotWithShape="0">
                    <a:srgbClr val="000000">
                      <a:alpha val="93000"/>
                    </a:srgbClr>
                  </a:outerShdw>
                </a:effectLst>
                <a:latin typeface="+mn-ea"/>
              </a:rPr>
              <a:t>The clinical concepts do not distribute equally in the different sections of the discharge summaries.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5" y="1004217"/>
            <a:ext cx="5102191" cy="5741059"/>
          </a:xfrm>
          <a:prstGeom prst="rect">
            <a:avLst/>
          </a:prstGeom>
          <a:effectLst>
            <a:outerShdw blurRad="330200" dist="12700" dir="10740000" sx="102000" sy="102000" algn="ctr" rotWithShape="0">
              <a:schemeClr val="accent1">
                <a:alpha val="8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07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Word </a:t>
            </a:r>
            <a:r>
              <a:rPr lang="en-US" altLang="zh-CN" dirty="0"/>
              <a:t>Rep</a:t>
            </a:r>
            <a:r>
              <a:rPr lang="en-US" dirty="0"/>
              <a:t>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Set: </a:t>
            </a:r>
          </a:p>
          <a:p>
            <a:pPr lvl="1"/>
            <a:r>
              <a:rPr lang="en-US" dirty="0"/>
              <a:t>Discharge summaries from Mimic-III Database(59652 records) </a:t>
            </a:r>
          </a:p>
          <a:p>
            <a:pPr lvl="1"/>
            <a:r>
              <a:rPr lang="en-US" dirty="0"/>
              <a:t>Tokenize the discharge summaries</a:t>
            </a:r>
          </a:p>
          <a:p>
            <a:pPr lvl="1"/>
            <a:r>
              <a:rPr lang="en-US" dirty="0"/>
              <a:t>Reconstruct the section information for each line after tokenization.</a:t>
            </a:r>
          </a:p>
          <a:p>
            <a:r>
              <a:rPr lang="en-US" dirty="0"/>
              <a:t>Word Embedding: </a:t>
            </a:r>
            <a:r>
              <a:rPr lang="en-US" dirty="0">
                <a:solidFill>
                  <a:srgbClr val="FF0000"/>
                </a:solidFill>
              </a:rPr>
              <a:t>Glove </a:t>
            </a:r>
            <a:r>
              <a:rPr lang="en-US" dirty="0"/>
              <a:t>(Pennington et al., 2014) , Word2Vec, </a:t>
            </a:r>
            <a:r>
              <a:rPr lang="en-US" dirty="0" err="1"/>
              <a:t>Fastext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default parameter </a:t>
            </a:r>
          </a:p>
          <a:p>
            <a:pPr lvl="1"/>
            <a:r>
              <a:rPr lang="en-US" dirty="0"/>
              <a:t>Dim: 50, 100, 200, 300</a:t>
            </a:r>
          </a:p>
          <a:p>
            <a:r>
              <a:rPr lang="en-US" dirty="0"/>
              <a:t>Language Model: Elmo (</a:t>
            </a:r>
            <a:r>
              <a:rPr lang="en-US" dirty="0" err="1"/>
              <a:t>Perters</a:t>
            </a:r>
            <a:r>
              <a:rPr lang="en-US" dirty="0"/>
              <a:t> et al., 2018):</a:t>
            </a:r>
          </a:p>
          <a:p>
            <a:pPr lvl="1"/>
            <a:r>
              <a:rPr lang="en-US" dirty="0"/>
              <a:t>Use default parameter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2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0BAE-BFCE-E84E-A51B-3F853A5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133-F161-6B42-8BB1-FDB7C12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2938" y="1802763"/>
            <a:ext cx="4309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Linguistic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PoS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tagging using Spacy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Word shape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10mg -&gt;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ddxx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5uPRBPs -&gt;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dxXXXX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x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 typeface="Arial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7" y="239151"/>
            <a:ext cx="7846694" cy="66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1" y="1004217"/>
            <a:ext cx="5102191" cy="5741059"/>
          </a:xfrm>
          <a:prstGeom prst="rect">
            <a:avLst/>
          </a:prstGeom>
          <a:effectLst>
            <a:outerShdw blurRad="330200" dist="12700" dir="10740000" sx="102000" sy="102000" algn="ctr" rotWithShape="0">
              <a:schemeClr val="accent1">
                <a:alpha val="83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Utilizing the section information</a:t>
            </a:r>
          </a:p>
        </p:txBody>
      </p:sp>
      <p:sp>
        <p:nvSpPr>
          <p:cNvPr id="7" name="Frame 6"/>
          <p:cNvSpPr/>
          <p:nvPr/>
        </p:nvSpPr>
        <p:spPr>
          <a:xfrm>
            <a:off x="1390927" y="3568567"/>
            <a:ext cx="3827459" cy="403835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9200" y="1547811"/>
            <a:ext cx="1460090" cy="19615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89290" y="1315186"/>
            <a:ext cx="5079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He had concerns of RUQ pain, chest pain and a 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laceration to the head.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9290" y="2212258"/>
            <a:ext cx="3650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Padding the section information: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2529" y="3141406"/>
            <a:ext cx="5709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ea"/>
                <a:ea typeface="+mn-ea"/>
              </a:rPr>
              <a:t>History of Present Illness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 had concerns of RUQ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pain, chest pain and a laceration to the head. </a:t>
            </a:r>
            <a:r>
              <a:rPr lang="en-US" sz="1600" b="1" dirty="0">
                <a:solidFill>
                  <a:srgbClr val="FF0000"/>
                </a:solidFill>
                <a:latin typeface="+mn-ea"/>
              </a:rPr>
              <a:t>History</a:t>
            </a:r>
          </a:p>
          <a:p>
            <a:r>
              <a:rPr lang="en-US" sz="1600" b="1" dirty="0">
                <a:solidFill>
                  <a:srgbClr val="FF0000"/>
                </a:solidFill>
                <a:latin typeface="+mn-ea"/>
              </a:rPr>
              <a:t> of Present Illness </a:t>
            </a:r>
            <a:endParaRPr 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2529" y="4744479"/>
            <a:ext cx="5361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ea"/>
                <a:ea typeface="+mn-ea"/>
              </a:rPr>
              <a:t>History of Present Illness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He had concerns of RUQ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pain, chest pain and a laceration to the head. </a:t>
            </a:r>
            <a:endParaRPr 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90039" y="411480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89290" y="5562721"/>
            <a:ext cx="5261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Padded sentences are used for both pre-training </a:t>
            </a:r>
          </a:p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Embedding and 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63557534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iaomin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rgbClr val="FFFFFF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小蜜&amp;多语言处理团队合作项目review(2018.7)_纠错.pptx" id="{D26957B8-47B3-2641-8335-70F58E0705AA}" vid="{9432FCD9-B90D-0A40-844E-635887662D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7471</TotalTime>
  <Words>740</Words>
  <Application>Microsoft Macintosh PowerPoint</Application>
  <PresentationFormat>Widescreen</PresentationFormat>
  <Paragraphs>202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DengXian</vt:lpstr>
      <vt:lpstr>微软雅黑</vt:lpstr>
      <vt:lpstr>Arial</vt:lpstr>
      <vt:lpstr>Calibri</vt:lpstr>
      <vt:lpstr>Wingdings</vt:lpstr>
      <vt:lpstr>1_自定义设计方案</vt:lpstr>
      <vt:lpstr>Document Structure Aware Neural Clinical Concept Recognition</vt:lpstr>
      <vt:lpstr>Task description</vt:lpstr>
      <vt:lpstr>Approach Overview</vt:lpstr>
      <vt:lpstr>Preprocessing: Tokenization</vt:lpstr>
      <vt:lpstr>Pre-processing: Data Clean</vt:lpstr>
      <vt:lpstr>Preprocessing: Section Structure Reconstruction</vt:lpstr>
      <vt:lpstr>Pre-trained Word Representations</vt:lpstr>
      <vt:lpstr>Model </vt:lpstr>
      <vt:lpstr>Utilizing the section information</vt:lpstr>
      <vt:lpstr>Model: handling overlapped concepts</vt:lpstr>
      <vt:lpstr>Model Ensemble: Voting</vt:lpstr>
      <vt:lpstr>Model Ensemble</vt:lpstr>
      <vt:lpstr>Experimental setup</vt:lpstr>
      <vt:lpstr>Results</vt:lpstr>
      <vt:lpstr>Results: submissions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349</cp:revision>
  <dcterms:created xsi:type="dcterms:W3CDTF">2018-10-25T03:47:31Z</dcterms:created>
  <dcterms:modified xsi:type="dcterms:W3CDTF">2018-11-23T02:32:01Z</dcterms:modified>
</cp:coreProperties>
</file>