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6" r:id="rId13"/>
    <p:sldId id="277" r:id="rId14"/>
    <p:sldId id="264" r:id="rId15"/>
    <p:sldId id="265" r:id="rId16"/>
    <p:sldId id="271" r:id="rId17"/>
    <p:sldId id="266" r:id="rId18"/>
    <p:sldId id="267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8FD2-6360-47EE-AF4E-F540A18FC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Detekcija epileptičnih napada pomoću eeg vremenske serije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F4151-0C94-4016-A7D6-AC5DDB035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Mijat Krivokapić SV41/2022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8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266E-AEE2-4762-85A6-A1A48902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 modela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1A9E-C7DC-4B2F-93FC-69D9E86823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2537938"/>
                <a:ext cx="6158753" cy="39794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r-Latn-RS" dirty="0"/>
                  <a:t>Za evaluaciju modela je korišćen F1 score.</a:t>
                </a:r>
              </a:p>
              <a:p>
                <a:r>
                  <a:rPr lang="sr-Latn-RS" dirty="0"/>
                  <a:t>F1 score se računa na osnovu vrednosti iz confusion matrix-a.</a:t>
                </a:r>
              </a:p>
              <a:p>
                <a:r>
                  <a:rPr lang="sr-Latn-RS" dirty="0"/>
                  <a:t>Prvo je potrebno izračunati </a:t>
                </a:r>
                <a:r>
                  <a:rPr lang="sr-Latn-RS" b="0" i="0" dirty="0">
                    <a:solidFill>
                      <a:srgbClr val="080A13"/>
                    </a:solidFill>
                    <a:effectLst/>
                    <a:latin typeface="Inter"/>
                  </a:rPr>
                  <a:t>preciznost (</a:t>
                </a:r>
                <a:r>
                  <a:rPr lang="en-US" b="0" i="0" dirty="0">
                    <a:solidFill>
                      <a:srgbClr val="080A13"/>
                    </a:solidFill>
                    <a:effectLst/>
                    <a:latin typeface="Inter"/>
                  </a:rPr>
                  <a:t>precision</a:t>
                </a:r>
                <a:r>
                  <a:rPr lang="sr-Latn-RS" b="0" i="0" dirty="0">
                    <a:solidFill>
                      <a:srgbClr val="080A13"/>
                    </a:solidFill>
                    <a:effectLst/>
                    <a:latin typeface="Inter"/>
                  </a:rPr>
                  <a:t>)</a:t>
                </a:r>
                <a:r>
                  <a:rPr lang="en-US" b="0" i="0" dirty="0">
                    <a:solidFill>
                      <a:srgbClr val="080A13"/>
                    </a:solidFill>
                    <a:effectLst/>
                    <a:latin typeface="Inter"/>
                  </a:rPr>
                  <a:t> </a:t>
                </a:r>
                <a:r>
                  <a:rPr lang="sr-Latn-RS" b="0" i="0" dirty="0">
                    <a:solidFill>
                      <a:srgbClr val="080A13"/>
                    </a:solidFill>
                    <a:effectLst/>
                    <a:latin typeface="Inter"/>
                  </a:rPr>
                  <a:t>i opoziv (</a:t>
                </a:r>
                <a:r>
                  <a:rPr lang="en-US" b="0" i="0" dirty="0">
                    <a:solidFill>
                      <a:srgbClr val="080A13"/>
                    </a:solidFill>
                    <a:effectLst/>
                    <a:latin typeface="Inter"/>
                  </a:rPr>
                  <a:t>recall</a:t>
                </a:r>
                <a:r>
                  <a:rPr lang="sr-Latn-RS" b="0" i="0" dirty="0">
                    <a:solidFill>
                      <a:srgbClr val="080A13"/>
                    </a:solidFill>
                    <a:effectLst/>
                    <a:latin typeface="Inter"/>
                  </a:rPr>
                  <a:t>)</a:t>
                </a:r>
              </a:p>
              <a:p>
                <a:pPr lvl="1"/>
                <a:r>
                  <a:rPr lang="sr-Latn-RS" dirty="0">
                    <a:solidFill>
                      <a:srgbClr val="080A13"/>
                    </a:solidFill>
                    <a:latin typeface="Inter"/>
                  </a:rPr>
                  <a:t>Preciznost – koliko pozitivnih klasifikacija su zapravo pozitivne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sr-Latn-R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𝑝𝑟𝑒𝑐𝑖𝑠𝑖𝑜𝑖𝑛</m:t>
                    </m:r>
                    <m:r>
                      <a:rPr lang="en-U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sr-Latn-RS" dirty="0">
                  <a:solidFill>
                    <a:srgbClr val="080A13"/>
                  </a:solidFill>
                  <a:latin typeface="Inter"/>
                </a:endParaRPr>
              </a:p>
              <a:p>
                <a:pPr lvl="1"/>
                <a:r>
                  <a:rPr lang="sr-Latn-RS" dirty="0">
                    <a:solidFill>
                      <a:srgbClr val="080A13"/>
                    </a:solidFill>
                    <a:latin typeface="Inter"/>
                  </a:rPr>
                  <a:t>Opoziv – koliko pravih pozitivnih vrednosti je dobro klasifikovano</a:t>
                </a:r>
                <a:endParaRPr lang="en-US" dirty="0">
                  <a:solidFill>
                    <a:srgbClr val="080A13"/>
                  </a:solidFill>
                  <a:latin typeface="Inter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dirty="0">
                  <a:solidFill>
                    <a:srgbClr val="080A13"/>
                  </a:solidFill>
                </a:endParaRPr>
              </a:p>
              <a:p>
                <a:pPr lvl="1"/>
                <a:r>
                  <a:rPr lang="sr-Latn-RS" dirty="0">
                    <a:solidFill>
                      <a:srgbClr val="080A13"/>
                    </a:solidFill>
                  </a:rPr>
                  <a:t>F1 score uzima u obzir oba parametra: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sr-Latn-R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sr-Latn-R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1 =2∙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 ∙ </m:t>
                        </m:r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b="0" dirty="0">
                  <a:solidFill>
                    <a:srgbClr val="080A13"/>
                  </a:solidFill>
                </a:endParaRPr>
              </a:p>
              <a:p>
                <a:pPr lvl="2"/>
                <a:endParaRPr lang="en-US" b="0" dirty="0">
                  <a:solidFill>
                    <a:srgbClr val="080A13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1A9E-C7DC-4B2F-93FC-69D9E8682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2537938"/>
                <a:ext cx="6158753" cy="3979403"/>
              </a:xfrm>
              <a:blipFill>
                <a:blip r:embed="rId2"/>
                <a:stretch>
                  <a:fillRect l="-594" t="-1378" r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38E24FD-92E1-494A-BC7F-684E5EAD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651" y="2791325"/>
            <a:ext cx="4338281" cy="310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4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52F3-01E0-42B9-BB87-203A5FC2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parametara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59BA-E190-427D-A893-12075B3F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98615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Kada smo definisali obeležja, potrebne parametre i način evaluacije modela možemo preći na odabir parametara.</a:t>
            </a:r>
          </a:p>
          <a:p>
            <a:r>
              <a:rPr lang="sr-Latn-RS" dirty="0"/>
              <a:t>Za odabir parametara sa najboljim rezultatima biće korišćen GridSearchCV iz sklearn biblioteke.</a:t>
            </a:r>
          </a:p>
          <a:p>
            <a:r>
              <a:rPr lang="sr-Latn-RS" dirty="0"/>
              <a:t>Potrebno je definisati vrednosti koje parametri mogu imati, a GridSearchCV će napraviti model sa svakom kombinacijom vrednosti parametara i uporediti kvalitet dobijenih modela.</a:t>
            </a:r>
          </a:p>
          <a:p>
            <a:r>
              <a:rPr lang="sr-Latn-RS" dirty="0"/>
              <a:t>Vrednosti parametara:</a:t>
            </a:r>
          </a:p>
          <a:p>
            <a:pPr lvl="1"/>
            <a:r>
              <a:rPr lang="sr-Latn-RS" dirty="0"/>
              <a:t>c  - 0.01, 0.1, 1.0, 10.0, 100.0</a:t>
            </a:r>
            <a:endParaRPr lang="en-US" dirty="0"/>
          </a:p>
          <a:p>
            <a:pPr lvl="1"/>
            <a:r>
              <a:rPr lang="sr-Latn-RS" dirty="0"/>
              <a:t>gamma - 0.001, 0.001, 0.01, 0.1, 1</a:t>
            </a:r>
            <a:endParaRPr lang="en-US" dirty="0"/>
          </a:p>
          <a:p>
            <a:pPr lvl="1"/>
            <a:r>
              <a:rPr lang="sr-Latn-RS" dirty="0"/>
              <a:t>degree - 2, 3, 4</a:t>
            </a:r>
          </a:p>
          <a:p>
            <a:pPr lvl="1"/>
            <a:r>
              <a:rPr lang="sr-Latn-RS" dirty="0"/>
              <a:t>kernel – linear, rbf poly</a:t>
            </a:r>
          </a:p>
          <a:p>
            <a:pPr lvl="1"/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7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11C6-0595-409B-9451-C6944609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skaliranje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62E7-E822-4A1D-A164-B0C7C90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Treniranje SVC modela nad neskaliranim podacima može biti veoma sporo, pa je izvrsavanje GridSearchCV praktično nemoguće.</a:t>
            </a:r>
          </a:p>
          <a:p>
            <a:r>
              <a:rPr lang="sr-Latn-RS" dirty="0"/>
              <a:t>Tokom testiranja različitih parametara GridSearchCV trenira više stotina modela, a za treniranje nekih od njih nad neskaliranim podacima je potrebno i više sati.</a:t>
            </a:r>
          </a:p>
          <a:p>
            <a:r>
              <a:rPr lang="sr-Latn-RS" dirty="0"/>
              <a:t>Za skaliranje podataka je korišćen StandardScaler.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2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808-10B8-4624-BEC7-981697BE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Podela na trening i test skup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2D6E-7D85-4AC7-9A22-3337C8DEF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Nakon skaliranja se vrši podela skupa podataka na trening i test skupove podataka.</a:t>
            </a:r>
          </a:p>
          <a:p>
            <a:r>
              <a:rPr lang="sr-Latn-RS" dirty="0"/>
              <a:t>Podela se vrši u odnosu 80/20.</a:t>
            </a:r>
          </a:p>
          <a:p>
            <a:r>
              <a:rPr lang="sr-Latn-RS" dirty="0"/>
              <a:t>GridSearchCV se poziva nad trening podacima, pa se zatim svaki od dobijenih modela evaluira na osnovu test podataka.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2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991A-6795-48A6-9A7F-5E8263D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Statističke osobine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234D-FD93-4775-BBC3-C91E41C3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Izdvajanje statističkih osobina se svodi na računanje sledećih parametara za svaku vremensku seriju:</a:t>
            </a:r>
          </a:p>
          <a:p>
            <a:pPr lvl="1"/>
            <a:r>
              <a:rPr lang="sr-Latn-RS" dirty="0"/>
              <a:t>Srednja vrednost signala</a:t>
            </a:r>
          </a:p>
          <a:p>
            <a:pPr lvl="1"/>
            <a:r>
              <a:rPr lang="sr-Latn-RS" dirty="0"/>
              <a:t>Standardna devijacija</a:t>
            </a:r>
          </a:p>
          <a:p>
            <a:pPr lvl="1"/>
            <a:r>
              <a:rPr lang="sr-Latn-RS" dirty="0"/>
              <a:t>Srednja apsolutna vrednost prvih razkila signala</a:t>
            </a:r>
          </a:p>
          <a:p>
            <a:pPr lvl="1"/>
            <a:r>
              <a:rPr lang="sr-Latn-RS" dirty="0"/>
              <a:t>Srednja apsolutna vrednost prvih razlika normalizovanog signala</a:t>
            </a:r>
          </a:p>
          <a:p>
            <a:pPr lvl="1"/>
            <a:r>
              <a:rPr lang="sr-Latn-RS" dirty="0"/>
              <a:t>Srednja apsolutna vrednost drugih razlika signala</a:t>
            </a:r>
          </a:p>
          <a:p>
            <a:pPr lvl="1"/>
            <a:r>
              <a:rPr lang="sr-Latn-RS" dirty="0"/>
              <a:t>Srednja apsolutna vrednost drugih razlika normalizovanog signala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C4E9-150A-41A0-8E16-B0644BB7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Statističke osobine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C57AE-1B46-418C-A8C8-194C62F9A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308" y="2503955"/>
            <a:ext cx="9467384" cy="3843057"/>
          </a:xfrm>
        </p:spPr>
      </p:pic>
    </p:spTree>
    <p:extLst>
      <p:ext uri="{BB962C8B-B14F-4D97-AF65-F5344CB8AC3E}">
        <p14:creationId xmlns:p14="http://schemas.microsoft.com/office/powerpoint/2010/main" val="216514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3C5D-1056-4F5A-AA2D-7F30E372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Najbolji parametri za model sa statističkim osobinama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CE84-FEC3-4389-B62D-F520D12D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2A64-7E8F-48ED-A707-0D32BB3C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Autoregresioni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AD37-4401-40AE-82DB-1DEFE680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Autoregresioni</a:t>
            </a:r>
            <a:r>
              <a:rPr lang="en-US" dirty="0"/>
              <a:t> model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poznate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model </a:t>
            </a:r>
            <a:r>
              <a:rPr lang="en-US" dirty="0" err="1"/>
              <a:t>linearne</a:t>
            </a:r>
            <a:r>
              <a:rPr lang="en-US" dirty="0"/>
              <a:t> </a:t>
            </a:r>
            <a:r>
              <a:rPr lang="en-US" dirty="0" err="1"/>
              <a:t>regresije</a:t>
            </a:r>
            <a:r>
              <a:rPr lang="en-US" dirty="0"/>
              <a:t>.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obeležja</a:t>
            </a:r>
            <a:r>
              <a:rPr lang="en-US" dirty="0"/>
              <a:t>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koeficijenti</a:t>
            </a:r>
            <a:r>
              <a:rPr lang="en-US" dirty="0"/>
              <a:t> </a:t>
            </a:r>
            <a:r>
              <a:rPr lang="en-US" dirty="0" err="1"/>
              <a:t>jednačine</a:t>
            </a:r>
            <a:r>
              <a:rPr lang="en-US" dirty="0"/>
              <a:t> </a:t>
            </a:r>
            <a:r>
              <a:rPr lang="en-US" dirty="0" err="1"/>
              <a:t>linearne</a:t>
            </a:r>
            <a:r>
              <a:rPr lang="en-US" dirty="0"/>
              <a:t> </a:t>
            </a:r>
            <a:r>
              <a:rPr lang="en-US" dirty="0" err="1"/>
              <a:t>regresije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 err="1"/>
              <a:t>Takođe</a:t>
            </a:r>
            <a:r>
              <a:rPr lang="en-US" dirty="0"/>
              <a:t>,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odrediti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stepen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koji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Tipičan stepen modela koji se koristi je 6, mi ćemo takođe porediti rezultate dobijene sa nivoima 4, 5, 7 i 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4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552C-8F7B-4C6D-80A4-5FD68C6F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Najbolji parametri za model sa autoregresionim modelom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EFDF-DA8D-4FAD-85EC-E686068E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5674-097E-409F-BFDF-01CF11EA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Fourieova transformacija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767F-F011-49E7-B664-E4F8685BA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312" y="2638044"/>
            <a:ext cx="4671688" cy="3101983"/>
          </a:xfrm>
        </p:spPr>
        <p:txBody>
          <a:bodyPr/>
          <a:lstStyle/>
          <a:p>
            <a:r>
              <a:rPr lang="en-US" dirty="0" err="1"/>
              <a:t>Furieova</a:t>
            </a:r>
            <a:r>
              <a:rPr lang="en-US" dirty="0"/>
              <a:t> </a:t>
            </a:r>
            <a:r>
              <a:rPr lang="en-US" dirty="0" err="1"/>
              <a:t>transformacija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aproksimaciju</a:t>
            </a:r>
            <a:r>
              <a:rPr lang="en-US" dirty="0"/>
              <a:t> </a:t>
            </a:r>
            <a:r>
              <a:rPr lang="en-US" dirty="0" err="1"/>
              <a:t>opštih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zbirom</a:t>
            </a:r>
            <a:r>
              <a:rPr lang="en-US" dirty="0"/>
              <a:t> </a:t>
            </a:r>
            <a:r>
              <a:rPr lang="en-US" dirty="0" err="1"/>
              <a:t>jednostavnijih</a:t>
            </a:r>
            <a:r>
              <a:rPr lang="en-US" dirty="0"/>
              <a:t> </a:t>
            </a:r>
            <a:r>
              <a:rPr lang="en-US" dirty="0" err="1"/>
              <a:t>trigonometrijskih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. U </a:t>
            </a:r>
            <a:r>
              <a:rPr lang="en-US" dirty="0" err="1"/>
              <a:t>slučaju</a:t>
            </a:r>
            <a:r>
              <a:rPr lang="en-US" dirty="0"/>
              <a:t> EEG </a:t>
            </a:r>
            <a:r>
              <a:rPr lang="en-US" dirty="0" err="1"/>
              <a:t>snimka</a:t>
            </a:r>
            <a:r>
              <a:rPr lang="en-US" dirty="0"/>
              <a:t> </a:t>
            </a:r>
            <a:r>
              <a:rPr lang="en-US" dirty="0" err="1"/>
              <a:t>pretvara</a:t>
            </a:r>
            <a:r>
              <a:rPr lang="en-US" dirty="0"/>
              <a:t> ga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vremenskog</a:t>
            </a:r>
            <a:r>
              <a:rPr lang="en-US" dirty="0"/>
              <a:t> </a:t>
            </a:r>
            <a:r>
              <a:rPr lang="en-US" dirty="0" err="1"/>
              <a:t>domena</a:t>
            </a:r>
            <a:r>
              <a:rPr lang="en-US" dirty="0"/>
              <a:t> u </a:t>
            </a:r>
            <a:r>
              <a:rPr lang="en-US" dirty="0" err="1"/>
              <a:t>domen</a:t>
            </a:r>
            <a:r>
              <a:rPr lang="en-US" dirty="0"/>
              <a:t> </a:t>
            </a:r>
            <a:r>
              <a:rPr lang="en-US" dirty="0" err="1"/>
              <a:t>frekvencije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/>
              <a:t>Za to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korišćen</a:t>
            </a:r>
            <a:r>
              <a:rPr lang="en-US" dirty="0"/>
              <a:t> Fast Fourier Transform (FFT) </a:t>
            </a:r>
            <a:r>
              <a:rPr lang="en-US" dirty="0" err="1"/>
              <a:t>algoritam</a:t>
            </a:r>
            <a:r>
              <a:rPr lang="en-US" dirty="0"/>
              <a:t>. </a:t>
            </a:r>
            <a:r>
              <a:rPr lang="en-US" dirty="0" err="1"/>
              <a:t>Nakon</a:t>
            </a:r>
            <a:r>
              <a:rPr lang="en-US" dirty="0"/>
              <a:t> FFT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dobijamo</a:t>
            </a:r>
            <a:r>
              <a:rPr lang="en-US" dirty="0"/>
              <a:t> </a:t>
            </a:r>
            <a:r>
              <a:rPr lang="en-US" dirty="0" err="1"/>
              <a:t>informaciju</a:t>
            </a:r>
            <a:r>
              <a:rPr lang="en-US" dirty="0"/>
              <a:t> od </a:t>
            </a:r>
            <a:r>
              <a:rPr lang="en-US" dirty="0" err="1"/>
              <a:t>kojih</a:t>
            </a:r>
            <a:r>
              <a:rPr lang="en-US" dirty="0"/>
              <a:t> </a:t>
            </a:r>
            <a:r>
              <a:rPr lang="en-US" dirty="0" err="1"/>
              <a:t>frekvencija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EEG signal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svaka</a:t>
            </a:r>
            <a:r>
              <a:rPr lang="en-US" dirty="0"/>
              <a:t> od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doprinosi</a:t>
            </a:r>
            <a:r>
              <a:rPr lang="en-US" dirty="0"/>
              <a:t> </a:t>
            </a:r>
            <a:r>
              <a:rPr lang="en-US" dirty="0" err="1"/>
              <a:t>signalu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B0C30-00EC-4B5B-8C97-E0419FB9D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26" y="2367899"/>
            <a:ext cx="5054486" cy="33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1CFF-DCB4-4917-8609-DD43D295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16E5-7945-41C0-B2E6-2DCCAF48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71" y="2389093"/>
            <a:ext cx="5550229" cy="3635189"/>
          </a:xfrm>
        </p:spPr>
        <p:txBody>
          <a:bodyPr/>
          <a:lstStyle/>
          <a:p>
            <a:r>
              <a:rPr lang="sr-Latn-RS" dirty="0"/>
              <a:t>Elektroencefalografija je posebna neurofiziološka metoda koja registruje moždanu električnu aktivnost preko elektroda smeštenih na poglavini ili subduralno odnosno unutar moždanog tkiva. Rezultujući dijagram je poznat kao elektroencefalogram (EEG). </a:t>
            </a:r>
          </a:p>
          <a:p>
            <a:r>
              <a:rPr lang="sr-Latn-RS" dirty="0"/>
              <a:t>Na dijagramu se vidi da se EEG u trenutku epileptičnog napada znatno razlikuje u odnosu na normalan EEG.</a:t>
            </a:r>
          </a:p>
          <a:p>
            <a:r>
              <a:rPr lang="sr-Latn-RS" dirty="0"/>
              <a:t>Cilj ovog projekta je pravljenje modela koji će moći da prepozna da li je data EEG vremenska serija snimljena tokom epileptičnog napada.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353CB3-568A-4F70-ABF5-A9541CD2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1418"/>
            <a:ext cx="5885245" cy="283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274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12E5-33A6-49B7-B479-44D372A0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frekvencija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43D9-7190-408F-A224-621701E1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683" y="2502971"/>
            <a:ext cx="4097946" cy="3101983"/>
          </a:xfrm>
        </p:spPr>
        <p:txBody>
          <a:bodyPr/>
          <a:lstStyle/>
          <a:p>
            <a:r>
              <a:rPr lang="sr-Latn-RS" dirty="0"/>
              <a:t>Kao što se vidi na slici, nemaju sve frekvencije podjednak uticaj na konačni signal. Zbog toga neke od njih možemo da zanemarimo.</a:t>
            </a:r>
            <a:endParaRPr lang="en-US" dirty="0"/>
          </a:p>
          <a:p>
            <a:r>
              <a:rPr lang="sr-Latn-RS" dirty="0"/>
              <a:t>Za to ćemo koristiti PCA algoritam.</a:t>
            </a:r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05FFA-A0C2-43C9-A657-8AE82A9F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26" y="2367899"/>
            <a:ext cx="5054486" cy="33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8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C96A-F396-40CD-8365-04CF50C4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PCA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E92B2-A2EA-4DB8-94A6-2AEAB6D8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929909"/>
          </a:xfrm>
        </p:spPr>
        <p:txBody>
          <a:bodyPr/>
          <a:lstStyle/>
          <a:p>
            <a:r>
              <a:rPr lang="sr-Latn-RS" dirty="0"/>
              <a:t>Prvo je potrebno centrirati i skalirati podatke.</a:t>
            </a:r>
          </a:p>
          <a:p>
            <a:r>
              <a:rPr lang="sr-Latn-RS" dirty="0"/>
              <a:t>Za to je korišćena klasa StandardScaler.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22B17-BA71-421F-A60D-773B5934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37" y="3763437"/>
            <a:ext cx="8824725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0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2AEC-518D-46D6-9F11-AD0C922B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23FB-7C5B-4ED8-B6B1-C97830D9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7B9F-BE1D-4A19-B8A2-EB4A481D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podataka</a:t>
            </a:r>
            <a:r>
              <a:rPr lang="en-US" dirty="0"/>
              <a:t> I </a:t>
            </a:r>
            <a:r>
              <a:rPr lang="en-US" dirty="0" err="1"/>
              <a:t>pretprocesiranje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B4FC-9F27-43E8-9A8B-BB1741CA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9" y="2548397"/>
            <a:ext cx="7809334" cy="3101983"/>
          </a:xfrm>
        </p:spPr>
        <p:txBody>
          <a:bodyPr>
            <a:normAutofit/>
          </a:bodyPr>
          <a:lstStyle/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koji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korišćen</a:t>
            </a:r>
            <a:r>
              <a:rPr lang="en-US" dirty="0"/>
              <a:t> za </a:t>
            </a:r>
            <a:r>
              <a:rPr lang="en-US" dirty="0" err="1"/>
              <a:t>treniranje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je </a:t>
            </a:r>
            <a:r>
              <a:rPr lang="en-US" dirty="0" err="1"/>
              <a:t>preuzet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kaggle.com</a:t>
            </a:r>
            <a:endParaRPr lang="sr-Latn-RS" dirty="0"/>
          </a:p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EEG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 500 </a:t>
            </a:r>
            <a:r>
              <a:rPr lang="en-US" dirty="0" err="1"/>
              <a:t>osoba</a:t>
            </a:r>
            <a:r>
              <a:rPr lang="en-US" dirty="0"/>
              <a:t>,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traje</a:t>
            </a:r>
            <a:r>
              <a:rPr lang="en-US" dirty="0"/>
              <a:t> 23,6 </a:t>
            </a:r>
            <a:r>
              <a:rPr lang="en-US" dirty="0" err="1"/>
              <a:t>sekunde</a:t>
            </a:r>
            <a:r>
              <a:rPr lang="en-US" dirty="0"/>
              <a:t>.</a:t>
            </a:r>
          </a:p>
          <a:p>
            <a:r>
              <a:rPr lang="en-US" dirty="0"/>
              <a:t>Deo </a:t>
            </a:r>
            <a:r>
              <a:rPr lang="en-US" dirty="0" err="1"/>
              <a:t>pretprocesiranja</a:t>
            </a:r>
            <a:r>
              <a:rPr lang="en-US" dirty="0"/>
              <a:t> je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odrađen</a:t>
            </a:r>
            <a:r>
              <a:rPr lang="en-US" dirty="0"/>
              <a:t>. </a:t>
            </a:r>
            <a:r>
              <a:rPr lang="en-US" dirty="0" err="1"/>
              <a:t>Originalni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je </a:t>
            </a:r>
            <a:r>
              <a:rPr lang="en-US" dirty="0" err="1"/>
              <a:t>sadržao</a:t>
            </a:r>
            <a:r>
              <a:rPr lang="en-US" dirty="0"/>
              <a:t> 500 </a:t>
            </a:r>
            <a:r>
              <a:rPr lang="en-US" dirty="0" err="1"/>
              <a:t>datoteka</a:t>
            </a:r>
            <a:r>
              <a:rPr lang="en-US" dirty="0"/>
              <a:t> (za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osobu</a:t>
            </a:r>
            <a:r>
              <a:rPr lang="en-US" dirty="0"/>
              <a:t> po </a:t>
            </a:r>
            <a:r>
              <a:rPr lang="en-US" dirty="0" err="1"/>
              <a:t>jedna</a:t>
            </a:r>
            <a:r>
              <a:rPr lang="en-US" dirty="0"/>
              <a:t>),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spojeni</a:t>
            </a:r>
            <a:r>
              <a:rPr lang="en-US" dirty="0"/>
              <a:t> u </a:t>
            </a:r>
            <a:r>
              <a:rPr lang="en-US" dirty="0" err="1"/>
              <a:t>jednu</a:t>
            </a:r>
            <a:r>
              <a:rPr lang="en-US" dirty="0"/>
              <a:t> csv </a:t>
            </a:r>
            <a:r>
              <a:rPr lang="en-US" dirty="0" err="1"/>
              <a:t>datoteku</a:t>
            </a:r>
            <a:r>
              <a:rPr lang="en-US" dirty="0"/>
              <a:t>.</a:t>
            </a:r>
          </a:p>
          <a:p>
            <a:r>
              <a:rPr lang="en-US" dirty="0" err="1"/>
              <a:t>Svaki</a:t>
            </a:r>
            <a:r>
              <a:rPr lang="en-US" dirty="0"/>
              <a:t> red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sekundu</a:t>
            </a:r>
            <a:r>
              <a:rPr lang="en-US" dirty="0"/>
              <a:t> EEG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, pa </a:t>
            </a:r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500*23=11 500 </a:t>
            </a:r>
            <a:r>
              <a:rPr lang="en-US" dirty="0" err="1"/>
              <a:t>redova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47B9-9E73-47CA-983B-F998ACFF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podataka </a:t>
            </a:r>
            <a:r>
              <a:rPr lang="en-US" dirty="0"/>
              <a:t>I </a:t>
            </a:r>
            <a:r>
              <a:rPr lang="sr-Latn-RS" dirty="0"/>
              <a:t>pretprocesiranje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2DDB-4CA9-48EC-86D9-74125776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46215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Prva kolona je oznaka koju možemo zanemariti.</a:t>
            </a:r>
          </a:p>
          <a:p>
            <a:r>
              <a:rPr lang="sr-Latn-RS" dirty="0"/>
              <a:t>Sledećih 178 kolona predstavljaju vrednosti EEG signala.</a:t>
            </a:r>
          </a:p>
          <a:p>
            <a:r>
              <a:rPr lang="sr-Latn-RS" dirty="0"/>
              <a:t>Poslednja kolona (y) predstavlja kategoriju:</a:t>
            </a:r>
          </a:p>
          <a:p>
            <a:pPr lvl="1"/>
            <a:r>
              <a:rPr lang="sr-Latn-RS" dirty="0"/>
              <a:t>5 - osobi su oči otvorene</a:t>
            </a:r>
          </a:p>
          <a:p>
            <a:pPr lvl="1"/>
            <a:r>
              <a:rPr lang="sr-Latn-RS" dirty="0"/>
              <a:t>4 - osobi su oči zatvorene</a:t>
            </a:r>
          </a:p>
          <a:p>
            <a:pPr lvl="1"/>
            <a:r>
              <a:rPr lang="sr-Latn-RS" dirty="0"/>
              <a:t>3 - snimanje EEG aktivnosti je vršeno na zdravom delu mozga</a:t>
            </a:r>
          </a:p>
          <a:p>
            <a:pPr lvl="1"/>
            <a:r>
              <a:rPr lang="sr-Latn-RS" dirty="0"/>
              <a:t>2 - snimanje EEG aktivnosti je vršeno na delu mozga gde postoji tumor</a:t>
            </a:r>
          </a:p>
          <a:p>
            <a:pPr lvl="1"/>
            <a:r>
              <a:rPr lang="sr-Latn-RS" dirty="0"/>
              <a:t>1 - EEG je sniman u toku epileptičnog napada</a:t>
            </a:r>
          </a:p>
          <a:p>
            <a:r>
              <a:rPr lang="sr-Latn-RS" dirty="0"/>
              <a:t>Za potrebe ovog projekta, potrebno je razmatrati dva slučaja:</a:t>
            </a:r>
          </a:p>
          <a:p>
            <a:pPr lvl="1"/>
            <a:r>
              <a:rPr lang="sr-Latn-RS" dirty="0"/>
              <a:t>Snimanje se vrši tokom epileptičnog napada (y=1)</a:t>
            </a:r>
          </a:p>
          <a:p>
            <a:pPr lvl="1"/>
            <a:r>
              <a:rPr lang="sr-Latn-RS" dirty="0"/>
              <a:t>Snimanje se ne vrši tokom epileptičnog napada (y=2,3,4,5)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507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3AEC-E2AD-4512-B4CE-1A2C367B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podataka nakon pretrpocesiranja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9F3E69-C15F-4344-833E-04B48FC8C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019" y="2442332"/>
            <a:ext cx="10103962" cy="3450976"/>
          </a:xfrm>
        </p:spPr>
      </p:pic>
    </p:spTree>
    <p:extLst>
      <p:ext uri="{BB962C8B-B14F-4D97-AF65-F5344CB8AC3E}">
        <p14:creationId xmlns:p14="http://schemas.microsoft.com/office/powerpoint/2010/main" val="18178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7C2A-44CA-40FF-8A6E-C5D1D43E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Razlika između kategorija u setu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816B9-F4B9-4548-A998-82099CDDA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32" y="2405343"/>
            <a:ext cx="5248666" cy="3986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1C3D5-6110-42E4-9B1E-D190F4E10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03" y="2405343"/>
            <a:ext cx="5230378" cy="39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8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1EDC-3241-4FA8-86DC-52290F56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Podela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04BF-7C45-4A28-AB00-FC6D9D70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Prvo je potrebno podeliti podatke na trening i test skup.</a:t>
            </a:r>
          </a:p>
          <a:p>
            <a:r>
              <a:rPr lang="sr-Latn-RS" dirty="0"/>
              <a:t>Trening skup čini 80% podataka, dok testni skup čini 20% podataka.</a:t>
            </a:r>
          </a:p>
        </p:txBody>
      </p:sp>
    </p:spTree>
    <p:extLst>
      <p:ext uri="{BB962C8B-B14F-4D97-AF65-F5344CB8AC3E}">
        <p14:creationId xmlns:p14="http://schemas.microsoft.com/office/powerpoint/2010/main" val="90037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1B32-7739-4293-A6D7-E7701898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Određivanje obeležja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FFC6-A6D7-48C4-B022-99C19FCE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Postoji mnogo algoritama za određivanje obeležja, u ovom projektu će se koristiti:</a:t>
            </a:r>
          </a:p>
          <a:p>
            <a:pPr lvl="1"/>
            <a:r>
              <a:rPr lang="sr-Latn-RS" dirty="0"/>
              <a:t>Statističke osobine (</a:t>
            </a:r>
            <a:r>
              <a:rPr lang="en-US" dirty="0"/>
              <a:t>statistical features), </a:t>
            </a:r>
            <a:endParaRPr lang="sr-Latn-RS" dirty="0"/>
          </a:p>
          <a:p>
            <a:pPr lvl="1"/>
            <a:r>
              <a:rPr lang="sr-Latn-RS" dirty="0"/>
              <a:t>Autoregresivno modelovanje (</a:t>
            </a:r>
            <a:r>
              <a:rPr lang="en-US" dirty="0"/>
              <a:t>Autoregressive modeling) </a:t>
            </a:r>
            <a:r>
              <a:rPr lang="sr-Latn-RS" dirty="0"/>
              <a:t>i</a:t>
            </a:r>
            <a:r>
              <a:rPr lang="en-US" dirty="0"/>
              <a:t> </a:t>
            </a:r>
            <a:endParaRPr lang="sr-Latn-RS" dirty="0"/>
          </a:p>
          <a:p>
            <a:pPr lvl="1"/>
            <a:r>
              <a:rPr lang="sr-Latn-RS" dirty="0"/>
              <a:t>Furieova transformacija (Fourier transform).</a:t>
            </a:r>
          </a:p>
        </p:txBody>
      </p:sp>
    </p:spTree>
    <p:extLst>
      <p:ext uri="{BB962C8B-B14F-4D97-AF65-F5344CB8AC3E}">
        <p14:creationId xmlns:p14="http://schemas.microsoft.com/office/powerpoint/2010/main" val="114889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4B88-17C7-4A3A-8239-BD04A82B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za klasifikaciju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7961-5890-4E86-BEE1-C5C4C359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01391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/>
              <a:t>Za klasifikaciju će biti koriščen Support Vector Machine (SVM). SVM pronalazi hiperravan koja najbolje razdvaja tačke u prostoru koje predstavljaju podatke praveći dve klase tačaka - u ovom slučaju oni EEG snimci koji su snimani tokom epileptičnog napada i oni koji nisu.</a:t>
            </a:r>
          </a:p>
          <a:p>
            <a:r>
              <a:rPr lang="sr-Latn-RS" dirty="0"/>
              <a:t>Konkretno, biće korišćen SVC (Support Vectors Classifier) iz scikit-learn biblioteke. Da bismo dobili najbolji model, potrebno je odabrati odgovarajuće vrednosti parametara:</a:t>
            </a:r>
          </a:p>
          <a:p>
            <a:pPr lvl="1"/>
            <a:r>
              <a:rPr lang="sr-Latn-RS" dirty="0"/>
              <a:t>kernel - određuje tip hiperravni koja se koristi (linear - linearna hiperravan, rbf,poly - nelinearna hiperravan)</a:t>
            </a:r>
          </a:p>
          <a:p>
            <a:pPr lvl="1"/>
            <a:r>
              <a:rPr lang="sr-Latn-RS" dirty="0"/>
              <a:t>gamma - potreban je kada se koriste nelinearne hiperravni, što je veća njegova vrednost, model pokušava bolje da se uklopi u trening set podataka što može dovesti do overfitting-a.</a:t>
            </a:r>
          </a:p>
          <a:p>
            <a:pPr lvl="1"/>
            <a:r>
              <a:rPr lang="sr-Latn-RS" dirty="0"/>
              <a:t>c - kazneni parametar za netačno klasifikovanje tačke u trening setu podataka, kontroliše odnos između glatke granice za odlučivanje klase i tačnog klasifikovanja trening podataka</a:t>
            </a:r>
          </a:p>
          <a:p>
            <a:pPr lvl="1"/>
            <a:r>
              <a:rPr lang="sr-Latn-RS" dirty="0"/>
              <a:t>degree - koristi se kada je kernel postavljen na poly, određuje stepen polinoma korišćenog za pronalaženje hiperravni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703703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4717</TotalTime>
  <Words>1019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Gill Sans MT</vt:lpstr>
      <vt:lpstr>Inter</vt:lpstr>
      <vt:lpstr>Parcel</vt:lpstr>
      <vt:lpstr>Detekcija epileptičnih napada pomoću eeg vremenske serije</vt:lpstr>
      <vt:lpstr>EEG</vt:lpstr>
      <vt:lpstr>Skup podataka I pretprocesiranje</vt:lpstr>
      <vt:lpstr>Skup podataka I pretprocesiranje</vt:lpstr>
      <vt:lpstr>Skup podataka nakon pretrpocesiranja</vt:lpstr>
      <vt:lpstr>Razlika između kategorija u setu podataka</vt:lpstr>
      <vt:lpstr>Podela skupa podataka</vt:lpstr>
      <vt:lpstr>Određivanje obeležja</vt:lpstr>
      <vt:lpstr>Model za klasifikaciju</vt:lpstr>
      <vt:lpstr>Evaluacija modela</vt:lpstr>
      <vt:lpstr>Odabir parametara</vt:lpstr>
      <vt:lpstr>skaliranje podataka</vt:lpstr>
      <vt:lpstr>Podela na trening i test skup podataka</vt:lpstr>
      <vt:lpstr>Statističke osobine</vt:lpstr>
      <vt:lpstr>Statističke osobine</vt:lpstr>
      <vt:lpstr>Najbolji parametri za model sa statističkim osobinama</vt:lpstr>
      <vt:lpstr>Autoregresioni model</vt:lpstr>
      <vt:lpstr>Najbolji parametri za model sa autoregresionim modelom</vt:lpstr>
      <vt:lpstr>Fourieova transformacija</vt:lpstr>
      <vt:lpstr>Odabir frekvencija</vt:lpstr>
      <vt:lpstr>PCA algoritam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epileptičnih napada pomoću eeg vremenske serije</dc:title>
  <dc:creator>SV 41/2022 - Krivokapić Mijat</dc:creator>
  <cp:lastModifiedBy>SV 41/2022 - Krivokapić Mijat</cp:lastModifiedBy>
  <cp:revision>19</cp:revision>
  <dcterms:created xsi:type="dcterms:W3CDTF">2024-01-24T10:28:36Z</dcterms:created>
  <dcterms:modified xsi:type="dcterms:W3CDTF">2024-01-31T07:56:58Z</dcterms:modified>
</cp:coreProperties>
</file>