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8" r:id="rId9"/>
    <p:sldId id="269" r:id="rId10"/>
    <p:sldId id="270" r:id="rId11"/>
    <p:sldId id="276" r:id="rId12"/>
    <p:sldId id="277" r:id="rId13"/>
    <p:sldId id="264" r:id="rId14"/>
    <p:sldId id="265" r:id="rId15"/>
    <p:sldId id="266" r:id="rId16"/>
    <p:sldId id="278" r:id="rId17"/>
    <p:sldId id="284" r:id="rId18"/>
    <p:sldId id="272" r:id="rId19"/>
    <p:sldId id="279" r:id="rId20"/>
    <p:sldId id="273" r:id="rId21"/>
    <p:sldId id="274" r:id="rId22"/>
    <p:sldId id="275" r:id="rId23"/>
    <p:sldId id="280" r:id="rId24"/>
    <p:sldId id="281" r:id="rId25"/>
    <p:sldId id="282" r:id="rId26"/>
    <p:sldId id="283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45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2/5/2024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2/5/2024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2/5/2024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2/5/2024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2/5/2024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2/5/2024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2/5/2024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D8FD2-6360-47EE-AF4E-F540A18FC1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Detekcija epileptičnih napada pomoću eeg vremenske serije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FF4151-0C94-4016-A7D6-AC5DDB035A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Latn-RS" dirty="0"/>
              <a:t>Mijat Krivokapić SV41/2022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682734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852F3-01E0-42B9-BB87-203A5FC21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Odabir parametara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F59BA-E190-427D-A893-12075B3FB9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798615"/>
          </a:xfrm>
        </p:spPr>
        <p:txBody>
          <a:bodyPr>
            <a:normAutofit fontScale="92500" lnSpcReduction="10000"/>
          </a:bodyPr>
          <a:lstStyle/>
          <a:p>
            <a:r>
              <a:rPr lang="sr-Latn-RS" dirty="0"/>
              <a:t>Kada smo definisali obeležja, potrebne parametre i način evaluacije modela možemo preći na odabir parametara.</a:t>
            </a:r>
          </a:p>
          <a:p>
            <a:r>
              <a:rPr lang="sr-Latn-RS" dirty="0"/>
              <a:t>Za odabir parametara sa najboljim rezultatima korišćen je GridSearchCV iz sklearn biblioteke.</a:t>
            </a:r>
          </a:p>
          <a:p>
            <a:r>
              <a:rPr lang="sr-Latn-RS" dirty="0"/>
              <a:t>Potrebno je definisati vrednosti koje parametri mogu imati, a GridSearchCV će napraviti model sa svakom kombinacijom vrednosti parametara i uporediti kvalitet dobijenih modela.</a:t>
            </a:r>
          </a:p>
          <a:p>
            <a:r>
              <a:rPr lang="sr-Latn-RS" dirty="0"/>
              <a:t>Vrednosti parametara:</a:t>
            </a:r>
          </a:p>
          <a:p>
            <a:pPr lvl="1"/>
            <a:r>
              <a:rPr lang="sr-Latn-RS" dirty="0"/>
              <a:t>c  - 0.01, 0.1, 1.0, 10.0, 90, 100.0, 110</a:t>
            </a:r>
          </a:p>
          <a:p>
            <a:pPr lvl="1"/>
            <a:r>
              <a:rPr lang="sr-Latn-RS" dirty="0"/>
              <a:t>gamma 0.001, 0.001, 0.01, 0.1, 1</a:t>
            </a:r>
            <a:endParaRPr lang="en-US" dirty="0"/>
          </a:p>
          <a:p>
            <a:pPr lvl="1"/>
            <a:r>
              <a:rPr lang="sr-Latn-RS" dirty="0"/>
              <a:t>degree - 2, 3, 4</a:t>
            </a:r>
          </a:p>
          <a:p>
            <a:pPr lvl="1"/>
            <a:r>
              <a:rPr lang="sr-Latn-RS" dirty="0"/>
              <a:t>kernel – linear, rbf, poly</a:t>
            </a:r>
          </a:p>
          <a:p>
            <a:pPr lvl="1"/>
            <a:endParaRPr lang="sr-Latn-RS" dirty="0"/>
          </a:p>
          <a:p>
            <a:endParaRPr lang="sr-Latn-R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377483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611C6-0595-409B-9451-C69446090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skaliranje podataka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762E7-E822-4A1D-A164-B0C7C90DF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Treniranje SVC modela nad neskaliranim podacima može biti veoma sporo, pa je izvrsavanje GridSearchCV praktično nemoguće.</a:t>
            </a:r>
          </a:p>
          <a:p>
            <a:r>
              <a:rPr lang="sr-Latn-RS" dirty="0"/>
              <a:t>Tokom testiranja različitih parametara GridSearchCV trenira više stotina modela, a za treniranje nekih od njih nad neskaliranim podacima je potrebno i više sati.</a:t>
            </a:r>
          </a:p>
          <a:p>
            <a:r>
              <a:rPr lang="sr-Latn-RS" dirty="0"/>
              <a:t>Za skaliranje podataka je korišćen StandardScaler.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524587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DB808-10B8-4624-BEC7-981697BEF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Podela na trening i test skup podataka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52D6E-7D85-4AC7-9A22-3337C8DEF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Nakon skaliranja se vrši podela skupa podataka na trening i test skupove podataka.</a:t>
            </a:r>
          </a:p>
          <a:p>
            <a:r>
              <a:rPr lang="sr-Latn-RS" dirty="0"/>
              <a:t>Podela se vrši u odnosu 80/20.</a:t>
            </a:r>
          </a:p>
          <a:p>
            <a:r>
              <a:rPr lang="sr-Latn-RS" dirty="0"/>
              <a:t>GridSearchCV se poziva nad trening podacima nakon čega se model sa dobijenim parametrima evaluira nad test podacima.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824590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A991A-6795-48A6-9A7F-5E8263D0E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Statističke osobine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A234D-FD93-4775-BBC3-C91E41C33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Izdvajanje statističkih osobina se svodi na računanje sledećih parametara za svaku vremensku seriju:</a:t>
            </a:r>
          </a:p>
          <a:p>
            <a:pPr lvl="1"/>
            <a:r>
              <a:rPr lang="sr-Latn-RS" dirty="0"/>
              <a:t>Srednja vrednost signala</a:t>
            </a:r>
          </a:p>
          <a:p>
            <a:pPr lvl="1"/>
            <a:r>
              <a:rPr lang="sr-Latn-RS" dirty="0"/>
              <a:t>Standardna devijacija</a:t>
            </a:r>
          </a:p>
          <a:p>
            <a:pPr lvl="1"/>
            <a:r>
              <a:rPr lang="sr-Latn-RS" dirty="0"/>
              <a:t>Srednja apsolutna vrednost prvih razkila signala</a:t>
            </a:r>
          </a:p>
          <a:p>
            <a:pPr lvl="1"/>
            <a:r>
              <a:rPr lang="sr-Latn-RS" dirty="0"/>
              <a:t>Srednja apsolutna vrednost prvih razlika normalizovanog signala</a:t>
            </a:r>
          </a:p>
          <a:p>
            <a:pPr lvl="1"/>
            <a:r>
              <a:rPr lang="sr-Latn-RS" dirty="0"/>
              <a:t>Srednja apsolutna vrednost drugih razlika signala</a:t>
            </a:r>
          </a:p>
          <a:p>
            <a:pPr lvl="1"/>
            <a:r>
              <a:rPr lang="sr-Latn-RS" dirty="0"/>
              <a:t>Srednja apsolutna vrednost drugih razlika normalizovanog signala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87761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C4E9-150A-41A0-8E16-B0644BB7C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Statističke osobine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7C57AE-1B46-418C-A8C8-194C62F9A5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2308" y="2503955"/>
            <a:ext cx="9467384" cy="3843057"/>
          </a:xfrm>
        </p:spPr>
      </p:pic>
    </p:spTree>
    <p:extLst>
      <p:ext uri="{BB962C8B-B14F-4D97-AF65-F5344CB8AC3E}">
        <p14:creationId xmlns:p14="http://schemas.microsoft.com/office/powerpoint/2010/main" val="2165140707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A2A64-7E8F-48ED-A707-0D32BB3C8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Autoregresioni 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6AD37-4401-40AE-82DB-1DEFE680A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Autoregresioni</a:t>
            </a:r>
            <a:r>
              <a:rPr lang="en-US" dirty="0"/>
              <a:t> model </a:t>
            </a:r>
            <a:r>
              <a:rPr lang="en-US" dirty="0" err="1"/>
              <a:t>koristi</a:t>
            </a:r>
            <a:r>
              <a:rPr lang="en-US" dirty="0"/>
              <a:t> </a:t>
            </a:r>
            <a:r>
              <a:rPr lang="en-US" dirty="0" err="1"/>
              <a:t>poznate</a:t>
            </a:r>
            <a:r>
              <a:rPr lang="en-US" dirty="0"/>
              <a:t> </a:t>
            </a:r>
            <a:r>
              <a:rPr lang="en-US" dirty="0" err="1"/>
              <a:t>podatke</a:t>
            </a:r>
            <a:r>
              <a:rPr lang="en-US" dirty="0"/>
              <a:t> da </a:t>
            </a:r>
            <a:r>
              <a:rPr lang="en-US" dirty="0" err="1"/>
              <a:t>napravi</a:t>
            </a:r>
            <a:r>
              <a:rPr lang="en-US" dirty="0"/>
              <a:t> model </a:t>
            </a:r>
            <a:r>
              <a:rPr lang="en-US" dirty="0" err="1"/>
              <a:t>linearne</a:t>
            </a:r>
            <a:r>
              <a:rPr lang="en-US" dirty="0"/>
              <a:t> </a:t>
            </a:r>
            <a:r>
              <a:rPr lang="en-US" dirty="0" err="1"/>
              <a:t>regresije</a:t>
            </a:r>
            <a:r>
              <a:rPr lang="en-US" dirty="0"/>
              <a:t>. U </a:t>
            </a:r>
            <a:r>
              <a:rPr lang="en-US" dirty="0" err="1"/>
              <a:t>ovom</a:t>
            </a:r>
            <a:r>
              <a:rPr lang="en-US" dirty="0"/>
              <a:t> </a:t>
            </a:r>
            <a:r>
              <a:rPr lang="en-US" dirty="0" err="1"/>
              <a:t>slučaju</a:t>
            </a:r>
            <a:r>
              <a:rPr lang="en-US" dirty="0"/>
              <a:t> </a:t>
            </a:r>
            <a:r>
              <a:rPr lang="en-US" dirty="0" err="1"/>
              <a:t>će</a:t>
            </a:r>
            <a:r>
              <a:rPr lang="en-US" dirty="0"/>
              <a:t> </a:t>
            </a:r>
            <a:r>
              <a:rPr lang="en-US" dirty="0" err="1"/>
              <a:t>obeležja</a:t>
            </a:r>
            <a:r>
              <a:rPr lang="en-US" dirty="0"/>
              <a:t> </a:t>
            </a:r>
            <a:r>
              <a:rPr lang="en-US" dirty="0" err="1"/>
              <a:t>vremenske</a:t>
            </a:r>
            <a:r>
              <a:rPr lang="en-US" dirty="0"/>
              <a:t> </a:t>
            </a:r>
            <a:r>
              <a:rPr lang="en-US" dirty="0" err="1"/>
              <a:t>serije</a:t>
            </a:r>
            <a:r>
              <a:rPr lang="en-US" dirty="0"/>
              <a:t> </a:t>
            </a:r>
            <a:r>
              <a:rPr lang="en-US" dirty="0" err="1"/>
              <a:t>biti</a:t>
            </a:r>
            <a:r>
              <a:rPr lang="en-US" dirty="0"/>
              <a:t> </a:t>
            </a:r>
            <a:r>
              <a:rPr lang="en-US" dirty="0" err="1"/>
              <a:t>koeficijenti</a:t>
            </a:r>
            <a:r>
              <a:rPr lang="en-US" dirty="0"/>
              <a:t> </a:t>
            </a:r>
            <a:r>
              <a:rPr lang="en-US" dirty="0" err="1"/>
              <a:t>jednačine</a:t>
            </a:r>
            <a:r>
              <a:rPr lang="en-US" dirty="0"/>
              <a:t> </a:t>
            </a:r>
            <a:r>
              <a:rPr lang="en-US" dirty="0" err="1"/>
              <a:t>linearne</a:t>
            </a:r>
            <a:r>
              <a:rPr lang="en-US" dirty="0"/>
              <a:t> </a:t>
            </a:r>
            <a:r>
              <a:rPr lang="en-US" dirty="0" err="1"/>
              <a:t>regresije</a:t>
            </a:r>
            <a:r>
              <a:rPr lang="en-US" dirty="0"/>
              <a:t>. </a:t>
            </a:r>
            <a:endParaRPr lang="sr-Latn-RS" dirty="0"/>
          </a:p>
          <a:p>
            <a:r>
              <a:rPr lang="sr-Latn-RS" dirty="0"/>
              <a:t>Ovde se autoregresioni model ne koristi za prevdiđanje vrednosti, već za izdvajanje osobina, što nije njegova uobičajena namena.</a:t>
            </a:r>
          </a:p>
          <a:p>
            <a:r>
              <a:rPr lang="en-US" dirty="0" err="1"/>
              <a:t>Takođe</a:t>
            </a:r>
            <a:r>
              <a:rPr lang="en-US" dirty="0"/>
              <a:t>, </a:t>
            </a:r>
            <a:r>
              <a:rPr lang="en-US" dirty="0" err="1"/>
              <a:t>potrebno</a:t>
            </a:r>
            <a:r>
              <a:rPr lang="en-US" dirty="0"/>
              <a:t> je </a:t>
            </a:r>
            <a:r>
              <a:rPr lang="en-US" dirty="0" err="1"/>
              <a:t>odrediti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stepen</a:t>
            </a:r>
            <a:r>
              <a:rPr lang="en-US" dirty="0"/>
              <a:t> </a:t>
            </a:r>
            <a:r>
              <a:rPr lang="en-US" dirty="0" err="1"/>
              <a:t>modela</a:t>
            </a:r>
            <a:r>
              <a:rPr lang="en-US" dirty="0"/>
              <a:t> koji </a:t>
            </a:r>
            <a:r>
              <a:rPr lang="en-US" dirty="0" err="1"/>
              <a:t>će</a:t>
            </a:r>
            <a:r>
              <a:rPr lang="en-US" dirty="0"/>
              <a:t> </a:t>
            </a:r>
            <a:r>
              <a:rPr lang="en-US" dirty="0" err="1"/>
              <a:t>dati</a:t>
            </a:r>
            <a:r>
              <a:rPr lang="en-US" dirty="0"/>
              <a:t> </a:t>
            </a:r>
            <a:r>
              <a:rPr lang="en-US" dirty="0" err="1"/>
              <a:t>najbolje</a:t>
            </a:r>
            <a:r>
              <a:rPr lang="en-US" dirty="0"/>
              <a:t> </a:t>
            </a:r>
            <a:r>
              <a:rPr lang="en-US" dirty="0" err="1"/>
              <a:t>performanse</a:t>
            </a:r>
            <a:r>
              <a:rPr lang="en-US" dirty="0"/>
              <a:t>.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455743820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86B3D-F90F-4289-8352-7F9B2A74B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Određivanje stepena autoregresionog modela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44658AA-E8DB-4D7A-842C-6B90AA52A1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9761511"/>
              </p:ext>
            </p:extLst>
          </p:nvPr>
        </p:nvGraphicFramePr>
        <p:xfrm>
          <a:off x="778854" y="2270872"/>
          <a:ext cx="7729728" cy="4297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864864">
                  <a:extLst>
                    <a:ext uri="{9D8B030D-6E8A-4147-A177-3AD203B41FA5}">
                      <a16:colId xmlns:a16="http://schemas.microsoft.com/office/drawing/2014/main" val="3592298750"/>
                    </a:ext>
                  </a:extLst>
                </a:gridCol>
                <a:gridCol w="3864864">
                  <a:extLst>
                    <a:ext uri="{9D8B030D-6E8A-4147-A177-3AD203B41FA5}">
                      <a16:colId xmlns:a16="http://schemas.microsoft.com/office/drawing/2014/main" val="3416378522"/>
                    </a:ext>
                  </a:extLst>
                </a:gridCol>
              </a:tblGrid>
              <a:tr h="584387">
                <a:tc>
                  <a:txBody>
                    <a:bodyPr/>
                    <a:lstStyle/>
                    <a:p>
                      <a:r>
                        <a:rPr lang="sr-Latn-RS"/>
                        <a:t>Red ar modela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/>
                        <a:t>F1 nad test podacima sa pordazumevanim parametrima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7384487"/>
                  </a:ext>
                </a:extLst>
              </a:tr>
              <a:tr h="333935">
                <a:tc>
                  <a:txBody>
                    <a:bodyPr/>
                    <a:lstStyle/>
                    <a:p>
                      <a:r>
                        <a:rPr lang="sr-Latn-RS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sr-Latn-R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8767758"/>
                  </a:ext>
                </a:extLst>
              </a:tr>
              <a:tr h="333935">
                <a:tc>
                  <a:txBody>
                    <a:bodyPr/>
                    <a:lstStyle/>
                    <a:p>
                      <a:r>
                        <a:rPr lang="sr-Latn-RS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0,84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1970365"/>
                  </a:ext>
                </a:extLst>
              </a:tr>
              <a:tr h="333935">
                <a:tc>
                  <a:txBody>
                    <a:bodyPr/>
                    <a:lstStyle/>
                    <a:p>
                      <a:r>
                        <a:rPr lang="sr-Latn-RS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/>
                        <a:t>0,87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6446867"/>
                  </a:ext>
                </a:extLst>
              </a:tr>
              <a:tr h="333935">
                <a:tc>
                  <a:txBody>
                    <a:bodyPr/>
                    <a:lstStyle/>
                    <a:p>
                      <a:r>
                        <a:rPr lang="sr-Latn-RS" dirty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/>
                        <a:t>0,92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152099"/>
                  </a:ext>
                </a:extLst>
              </a:tr>
              <a:tr h="333935">
                <a:tc>
                  <a:txBody>
                    <a:bodyPr/>
                    <a:lstStyle/>
                    <a:p>
                      <a:r>
                        <a:rPr lang="sr-Latn-RS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/>
                        <a:t>0,92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059858"/>
                  </a:ext>
                </a:extLst>
              </a:tr>
              <a:tr h="333935">
                <a:tc>
                  <a:txBody>
                    <a:bodyPr/>
                    <a:lstStyle/>
                    <a:p>
                      <a:r>
                        <a:rPr lang="sr-Latn-RS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/>
                        <a:t>0,92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446502"/>
                  </a:ext>
                </a:extLst>
              </a:tr>
              <a:tr h="333935">
                <a:tc>
                  <a:txBody>
                    <a:bodyPr/>
                    <a:lstStyle/>
                    <a:p>
                      <a:r>
                        <a:rPr lang="sr-Latn-RS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/>
                        <a:t>0,93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553076"/>
                  </a:ext>
                </a:extLst>
              </a:tr>
              <a:tr h="333935">
                <a:tc>
                  <a:txBody>
                    <a:bodyPr/>
                    <a:lstStyle/>
                    <a:p>
                      <a:r>
                        <a:rPr lang="sr-Latn-RS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/>
                        <a:t>0,93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014039"/>
                  </a:ext>
                </a:extLst>
              </a:tr>
              <a:tr h="333935">
                <a:tc>
                  <a:txBody>
                    <a:bodyPr/>
                    <a:lstStyle/>
                    <a:p>
                      <a:r>
                        <a:rPr lang="sr-Latn-RS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/>
                        <a:t>0,92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853864"/>
                  </a:ext>
                </a:extLst>
              </a:tr>
              <a:tr h="333935">
                <a:tc>
                  <a:txBody>
                    <a:bodyPr/>
                    <a:lstStyle/>
                    <a:p>
                      <a:r>
                        <a:rPr lang="sr-Latn-RS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0,92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0410648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9BA7696-2355-420E-9870-0B65E747E6AD}"/>
              </a:ext>
            </a:extLst>
          </p:cNvPr>
          <p:cNvSpPr txBox="1">
            <a:spLocks/>
          </p:cNvSpPr>
          <p:nvPr/>
        </p:nvSpPr>
        <p:spPr>
          <a:xfrm>
            <a:off x="8508582" y="3269036"/>
            <a:ext cx="3273193" cy="2301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dirty="0"/>
              <a:t>Kao što vidimo u tabeli, značajan porast performansi se dobija modelom 9. reda, nakon čega performanse stagniraju. Zbog toga je odabran ar model 9. reda.</a:t>
            </a:r>
          </a:p>
        </p:txBody>
      </p:sp>
    </p:spTree>
    <p:extLst>
      <p:ext uri="{BB962C8B-B14F-4D97-AF65-F5344CB8AC3E}">
        <p14:creationId xmlns:p14="http://schemas.microsoft.com/office/powerpoint/2010/main" val="1619872395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DAE93-E8FB-4444-A2AA-1EF8E9730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Osobine</a:t>
            </a:r>
            <a:r>
              <a:rPr lang="en-US" dirty="0"/>
              <a:t> </a:t>
            </a:r>
            <a:r>
              <a:rPr lang="en-US" dirty="0" err="1"/>
              <a:t>dobijene</a:t>
            </a:r>
            <a:r>
              <a:rPr lang="en-US" dirty="0"/>
              <a:t> AR </a:t>
            </a:r>
            <a:r>
              <a:rPr lang="en-US" dirty="0" err="1"/>
              <a:t>modelom</a:t>
            </a:r>
            <a:r>
              <a:rPr lang="en-US" dirty="0"/>
              <a:t> 9. </a:t>
            </a:r>
            <a:r>
              <a:rPr lang="en-US" dirty="0" err="1"/>
              <a:t>reda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E4366B-5DF1-413D-B279-46E9A43CB7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9604" y="2859741"/>
            <a:ext cx="11427792" cy="2564789"/>
          </a:xfrm>
        </p:spPr>
      </p:pic>
    </p:spTree>
    <p:extLst>
      <p:ext uri="{BB962C8B-B14F-4D97-AF65-F5344CB8AC3E}">
        <p14:creationId xmlns:p14="http://schemas.microsoft.com/office/powerpoint/2010/main" val="1227931929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F5674-097E-409F-BFDF-01CF11EA8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Fourieova transformacija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5767F-F011-49E7-B664-E4F8685BA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312" y="2638044"/>
            <a:ext cx="9467806" cy="3101983"/>
          </a:xfrm>
        </p:spPr>
        <p:txBody>
          <a:bodyPr/>
          <a:lstStyle/>
          <a:p>
            <a:r>
              <a:rPr lang="en-US" dirty="0" err="1"/>
              <a:t>Furieova</a:t>
            </a:r>
            <a:r>
              <a:rPr lang="en-US" dirty="0"/>
              <a:t> </a:t>
            </a:r>
            <a:r>
              <a:rPr lang="en-US" dirty="0" err="1"/>
              <a:t>transformacija</a:t>
            </a:r>
            <a:r>
              <a:rPr lang="en-US" dirty="0"/>
              <a:t> </a:t>
            </a:r>
            <a:r>
              <a:rPr lang="en-US" dirty="0" err="1"/>
              <a:t>predstavlja</a:t>
            </a:r>
            <a:r>
              <a:rPr lang="en-US" dirty="0"/>
              <a:t> </a:t>
            </a:r>
            <a:r>
              <a:rPr lang="en-US" dirty="0" err="1"/>
              <a:t>aproksimaciju</a:t>
            </a:r>
            <a:r>
              <a:rPr lang="en-US" dirty="0"/>
              <a:t> </a:t>
            </a:r>
            <a:r>
              <a:rPr lang="en-US" dirty="0" err="1"/>
              <a:t>opštih</a:t>
            </a:r>
            <a:r>
              <a:rPr lang="en-US" dirty="0"/>
              <a:t> </a:t>
            </a:r>
            <a:r>
              <a:rPr lang="en-US" dirty="0" err="1"/>
              <a:t>funkcija</a:t>
            </a:r>
            <a:r>
              <a:rPr lang="en-US" dirty="0"/>
              <a:t> </a:t>
            </a:r>
            <a:r>
              <a:rPr lang="en-US" dirty="0" err="1"/>
              <a:t>zbirom</a:t>
            </a:r>
            <a:r>
              <a:rPr lang="en-US" dirty="0"/>
              <a:t> </a:t>
            </a:r>
            <a:r>
              <a:rPr lang="en-US" dirty="0" err="1"/>
              <a:t>jednostavnijih</a:t>
            </a:r>
            <a:r>
              <a:rPr lang="en-US" dirty="0"/>
              <a:t> </a:t>
            </a:r>
            <a:r>
              <a:rPr lang="en-US" dirty="0" err="1"/>
              <a:t>trigonometrijskih</a:t>
            </a:r>
            <a:r>
              <a:rPr lang="en-US" dirty="0"/>
              <a:t> </a:t>
            </a:r>
            <a:r>
              <a:rPr lang="en-US" dirty="0" err="1"/>
              <a:t>funkcija</a:t>
            </a:r>
            <a:r>
              <a:rPr lang="en-US" dirty="0"/>
              <a:t>. U </a:t>
            </a:r>
            <a:r>
              <a:rPr lang="en-US" dirty="0" err="1"/>
              <a:t>slučaju</a:t>
            </a:r>
            <a:r>
              <a:rPr lang="en-US" dirty="0"/>
              <a:t> EEG </a:t>
            </a:r>
            <a:r>
              <a:rPr lang="en-US" dirty="0" err="1"/>
              <a:t>snimka</a:t>
            </a:r>
            <a:r>
              <a:rPr lang="en-US" dirty="0"/>
              <a:t> </a:t>
            </a:r>
            <a:r>
              <a:rPr lang="en-US" dirty="0" err="1"/>
              <a:t>pretvara</a:t>
            </a:r>
            <a:r>
              <a:rPr lang="en-US" dirty="0"/>
              <a:t> ga </a:t>
            </a:r>
            <a:r>
              <a:rPr lang="en-US" dirty="0" err="1"/>
              <a:t>iz</a:t>
            </a:r>
            <a:r>
              <a:rPr lang="en-US" dirty="0"/>
              <a:t> </a:t>
            </a:r>
            <a:r>
              <a:rPr lang="en-US" dirty="0" err="1"/>
              <a:t>vremenskog</a:t>
            </a:r>
            <a:r>
              <a:rPr lang="en-US" dirty="0"/>
              <a:t> </a:t>
            </a:r>
            <a:r>
              <a:rPr lang="en-US" dirty="0" err="1"/>
              <a:t>domena</a:t>
            </a:r>
            <a:r>
              <a:rPr lang="en-US" dirty="0"/>
              <a:t> u </a:t>
            </a:r>
            <a:r>
              <a:rPr lang="en-US" dirty="0" err="1"/>
              <a:t>domen</a:t>
            </a:r>
            <a:r>
              <a:rPr lang="en-US" dirty="0"/>
              <a:t> </a:t>
            </a:r>
            <a:r>
              <a:rPr lang="en-US" dirty="0" err="1"/>
              <a:t>frekvencije</a:t>
            </a:r>
            <a:r>
              <a:rPr lang="en-US" dirty="0"/>
              <a:t>. </a:t>
            </a:r>
            <a:endParaRPr lang="sr-Latn-RS" dirty="0"/>
          </a:p>
          <a:p>
            <a:r>
              <a:rPr lang="en-US" dirty="0"/>
              <a:t>Za to </a:t>
            </a:r>
            <a:r>
              <a:rPr lang="en-US" dirty="0" err="1"/>
              <a:t>će</a:t>
            </a:r>
            <a:r>
              <a:rPr lang="en-US" dirty="0"/>
              <a:t> </a:t>
            </a:r>
            <a:r>
              <a:rPr lang="en-US" dirty="0" err="1"/>
              <a:t>biti</a:t>
            </a:r>
            <a:r>
              <a:rPr lang="en-US" dirty="0"/>
              <a:t> </a:t>
            </a:r>
            <a:r>
              <a:rPr lang="en-US" dirty="0" err="1"/>
              <a:t>korišćen</a:t>
            </a:r>
            <a:r>
              <a:rPr lang="en-US" dirty="0"/>
              <a:t> Fast Fourier Transform (FFT) </a:t>
            </a:r>
            <a:r>
              <a:rPr lang="en-US" dirty="0" err="1"/>
              <a:t>algoritam</a:t>
            </a:r>
            <a:r>
              <a:rPr lang="en-US" dirty="0"/>
              <a:t>. </a:t>
            </a:r>
            <a:r>
              <a:rPr lang="en-US" dirty="0" err="1"/>
              <a:t>Nakon</a:t>
            </a:r>
            <a:r>
              <a:rPr lang="en-US" dirty="0"/>
              <a:t> FFT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dobijamo</a:t>
            </a:r>
            <a:r>
              <a:rPr lang="en-US" dirty="0"/>
              <a:t> </a:t>
            </a:r>
            <a:r>
              <a:rPr lang="en-US" dirty="0" err="1"/>
              <a:t>informaciju</a:t>
            </a:r>
            <a:r>
              <a:rPr lang="en-US" dirty="0"/>
              <a:t> od </a:t>
            </a:r>
            <a:r>
              <a:rPr lang="en-US" dirty="0" err="1"/>
              <a:t>kojih</a:t>
            </a:r>
            <a:r>
              <a:rPr lang="en-US" dirty="0"/>
              <a:t> </a:t>
            </a:r>
            <a:r>
              <a:rPr lang="en-US" dirty="0" err="1"/>
              <a:t>frekvencija</a:t>
            </a:r>
            <a:r>
              <a:rPr lang="en-US" dirty="0"/>
              <a:t> se </a:t>
            </a:r>
            <a:r>
              <a:rPr lang="en-US" dirty="0" err="1"/>
              <a:t>sastoji</a:t>
            </a:r>
            <a:r>
              <a:rPr lang="en-US" dirty="0"/>
              <a:t> EEG signal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koliko</a:t>
            </a:r>
            <a:r>
              <a:rPr lang="en-US" dirty="0"/>
              <a:t> </a:t>
            </a:r>
            <a:r>
              <a:rPr lang="en-US" dirty="0" err="1"/>
              <a:t>svaka</a:t>
            </a:r>
            <a:r>
              <a:rPr lang="en-US" dirty="0"/>
              <a:t> od </a:t>
            </a:r>
            <a:r>
              <a:rPr lang="en-US" dirty="0" err="1"/>
              <a:t>njih</a:t>
            </a:r>
            <a:r>
              <a:rPr lang="en-US" dirty="0"/>
              <a:t> </a:t>
            </a:r>
            <a:r>
              <a:rPr lang="en-US" dirty="0" err="1"/>
              <a:t>doprinosi</a:t>
            </a:r>
            <a:r>
              <a:rPr lang="en-US" dirty="0"/>
              <a:t> </a:t>
            </a:r>
            <a:r>
              <a:rPr lang="en-US" dirty="0" err="1"/>
              <a:t>signalu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27154802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67AF9-A9A2-44AF-986C-E900617B8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Rezultati fft algoritma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E78C5C0-4A39-4774-9272-D6F859D5ADC6}"/>
              </a:ext>
            </a:extLst>
          </p:cNvPr>
          <p:cNvSpPr txBox="1">
            <a:spLocks/>
          </p:cNvSpPr>
          <p:nvPr/>
        </p:nvSpPr>
        <p:spPr>
          <a:xfrm>
            <a:off x="1371190" y="2401369"/>
            <a:ext cx="9467806" cy="1323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dirty="0"/>
              <a:t>Rezultati FFT algoritma su kompleksni brojevi. Svaki od berojeva predstavlja karakretirstike jedne od frekvencija čijim zbirom se dobija aproksimacija ulaznog signala.</a:t>
            </a:r>
          </a:p>
          <a:p>
            <a:r>
              <a:rPr lang="sr-Latn-RS" dirty="0"/>
              <a:t>Za klasifikaciju je korišćena amplituda frekvencije, tj.  apsolutna vrednost rezultata FFT algoritma.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62060F1-5CD5-4106-8137-F61140B80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190" y="3972902"/>
            <a:ext cx="9449619" cy="192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68497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51CFF-DCB4-4917-8609-DD43D295A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EEG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816E5-7945-41C0-B2E6-2DCCAF48B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771" y="2389093"/>
            <a:ext cx="5550229" cy="3635189"/>
          </a:xfrm>
        </p:spPr>
        <p:txBody>
          <a:bodyPr/>
          <a:lstStyle/>
          <a:p>
            <a:r>
              <a:rPr lang="sr-Latn-RS" dirty="0"/>
              <a:t>Elektroencefalografija je posebna neurofiziološka metoda koja registruje moždanu električnu aktivnost preko elektroda smeštenih n</a:t>
            </a:r>
            <a:r>
              <a:rPr lang="en-US" dirty="0"/>
              <a:t>a </a:t>
            </a:r>
            <a:r>
              <a:rPr lang="sr-Latn-RS" dirty="0"/>
              <a:t>temenu glave ili subduralno odnosno unutar moždanog tkiva. Rezultujući dijagram je poznat kao elektroencefalogram (EEG). </a:t>
            </a:r>
          </a:p>
          <a:p>
            <a:r>
              <a:rPr lang="sr-Latn-RS" dirty="0"/>
              <a:t>Na dijagramu se vidi da se EEG u trenutku epileptičnog napada znatno razlikuje u odnosu na normalan EEG.</a:t>
            </a:r>
          </a:p>
          <a:p>
            <a:r>
              <a:rPr lang="sr-Latn-RS" dirty="0"/>
              <a:t>Cilj ovog projekta je pravljenje modela koji će moći da prepozna da li je data EEG vremenska serija snimljena tokom epileptičnog napada.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8353CB3-568A-4F70-ABF5-A9541CD2BA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521418"/>
            <a:ext cx="5885245" cy="2837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8274217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512E5-33A6-49B7-B479-44D372A0D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Odabir frekvencija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043D9-7190-408F-A224-621701E13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5683" y="2502971"/>
            <a:ext cx="4097946" cy="3101983"/>
          </a:xfrm>
        </p:spPr>
        <p:txBody>
          <a:bodyPr/>
          <a:lstStyle/>
          <a:p>
            <a:r>
              <a:rPr lang="sr-Latn-RS" dirty="0"/>
              <a:t>Kao što se vidi na slici, nemaju sve frekvencije podjednak uticaj na konačni signal. Zbog toga neke od njih možemo da zanemarimo.</a:t>
            </a:r>
            <a:endParaRPr lang="en-US" dirty="0"/>
          </a:p>
          <a:p>
            <a:r>
              <a:rPr lang="sr-Latn-RS" dirty="0"/>
              <a:t>Za to ćemo koristiti PCA algoritam.</a:t>
            </a:r>
          </a:p>
          <a:p>
            <a:endParaRPr lang="sr-Latn-R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605FFA-A0C2-43C9-A657-8AE82A9F7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5226" y="2367899"/>
            <a:ext cx="5054486" cy="337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138108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4C96A-F396-40CD-8365-04CF50C49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PCA algoritam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E92B2-A2EA-4DB8-94A6-2AEAB6D84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929909"/>
          </a:xfrm>
        </p:spPr>
        <p:txBody>
          <a:bodyPr/>
          <a:lstStyle/>
          <a:p>
            <a:r>
              <a:rPr lang="sr-Latn-RS" dirty="0"/>
              <a:t>Prvo je potrebno centrirati i skalirati podatke.</a:t>
            </a:r>
          </a:p>
          <a:p>
            <a:r>
              <a:rPr lang="sr-Latn-RS" dirty="0"/>
              <a:t>Za to je korišćena klasa StandardScaler.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422B17-BA71-421F-A60D-773B5934F2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637" y="3763437"/>
            <a:ext cx="8824725" cy="188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505920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62AEC-518D-46D6-9F11-AD0C922BE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Broj komponenti pca algoritma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016355-B454-4F3D-BD09-C4CE15EB7C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2501154"/>
            <a:ext cx="5100723" cy="3328894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77DC2E3-8DD9-40E1-B175-2A9F956B4E3A}"/>
              </a:ext>
            </a:extLst>
          </p:cNvPr>
          <p:cNvSpPr txBox="1">
            <a:spLocks/>
          </p:cNvSpPr>
          <p:nvPr/>
        </p:nvSpPr>
        <p:spPr>
          <a:xfrm>
            <a:off x="1895683" y="2502971"/>
            <a:ext cx="4097946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dirty="0"/>
              <a:t>Prvobitno je rađen PCA algoritam sa 20 komponenti.</a:t>
            </a:r>
          </a:p>
          <a:p>
            <a:r>
              <a:rPr lang="sr-Latn-RS" dirty="0"/>
              <a:t>Dobijena je ukupna varijansa od 86.8%.</a:t>
            </a:r>
          </a:p>
          <a:p>
            <a:r>
              <a:rPr lang="sr-Latn-RS" dirty="0"/>
              <a:t>Na grafiku se vidi da sve komponente nakon 5. nisu značajne.</a:t>
            </a:r>
          </a:p>
          <a:p>
            <a:endParaRPr lang="sr-Latn-RS" dirty="0"/>
          </a:p>
          <a:p>
            <a:endParaRPr lang="sr-Latn-R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391527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DC26D-2150-4276-9F59-3AF6F4022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Broj komponenti pCA algoritma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B9FD69-5053-4BB8-8819-E0F138ADE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624045"/>
            <a:ext cx="5067739" cy="3269263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17D5337-FBED-46B0-B25B-8A058CEEE76D}"/>
              </a:ext>
            </a:extLst>
          </p:cNvPr>
          <p:cNvSpPr txBox="1">
            <a:spLocks/>
          </p:cNvSpPr>
          <p:nvPr/>
        </p:nvSpPr>
        <p:spPr>
          <a:xfrm>
            <a:off x="1895683" y="2502971"/>
            <a:ext cx="4097946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dirty="0"/>
              <a:t>Za PCA algoritam sa 5 komponenti dobija se varijansa od 78.7%.</a:t>
            </a:r>
          </a:p>
          <a:p>
            <a:r>
              <a:rPr lang="sr-Latn-RS" dirty="0"/>
              <a:t>Možda SVC algoritmu nije značajno svih 5 komponenti, zbog toga ćemo proveriti njegove performanse sa razlićitim brojem komponenti.</a:t>
            </a:r>
          </a:p>
          <a:p>
            <a:endParaRPr lang="sr-Latn-RS" dirty="0"/>
          </a:p>
          <a:p>
            <a:endParaRPr lang="sr-Latn-R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266217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82B0F-BB49-4EAA-BCA4-290CB6636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Broj komponenti pca algoritma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0BFDD7D-7C84-44B9-A5BE-F782941319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6812016"/>
              </p:ext>
            </p:extLst>
          </p:nvPr>
        </p:nvGraphicFramePr>
        <p:xfrm>
          <a:off x="2229740" y="2477060"/>
          <a:ext cx="7731124" cy="2494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865562">
                  <a:extLst>
                    <a:ext uri="{9D8B030D-6E8A-4147-A177-3AD203B41FA5}">
                      <a16:colId xmlns:a16="http://schemas.microsoft.com/office/drawing/2014/main" val="2842185225"/>
                    </a:ext>
                  </a:extLst>
                </a:gridCol>
                <a:gridCol w="3865562">
                  <a:extLst>
                    <a:ext uri="{9D8B030D-6E8A-4147-A177-3AD203B41FA5}">
                      <a16:colId xmlns:a16="http://schemas.microsoft.com/office/drawing/2014/main" val="42305307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r-Latn-RS" dirty="0"/>
                        <a:t>Broj komponenti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F1 nad test podacima sa podrazumevanim parametrima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423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r-Latn-R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0,78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9289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r-Latn-RS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0,93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0201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r-Latn-RS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0,93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8728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r-Latn-RS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0,94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3406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r-Latn-RS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0,95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126326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3F65514-EEA3-4E77-A9C8-653148C74927}"/>
              </a:ext>
            </a:extLst>
          </p:cNvPr>
          <p:cNvSpPr txBox="1">
            <a:spLocks/>
          </p:cNvSpPr>
          <p:nvPr/>
        </p:nvSpPr>
        <p:spPr>
          <a:xfrm>
            <a:off x="1895683" y="5082988"/>
            <a:ext cx="8628882" cy="14253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dirty="0"/>
              <a:t>Vidimo da su performanse nakon 2. komponente slične, ali je zbog jednostavnosti modela traženje najboljih parametara vršeno i nad 5 komponenti.</a:t>
            </a:r>
          </a:p>
          <a:p>
            <a:endParaRPr lang="sr-Latn-RS" dirty="0"/>
          </a:p>
          <a:p>
            <a:endParaRPr lang="sr-Latn-R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298930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3EF64-7E39-4577-B4ED-33BE78B19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Najbolji parametri i rezultati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B7D3C9B-089B-4085-AFF4-57F3980421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3056711"/>
              </p:ext>
            </p:extLst>
          </p:nvPr>
        </p:nvGraphicFramePr>
        <p:xfrm>
          <a:off x="1030941" y="2638425"/>
          <a:ext cx="10542495" cy="380691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08499">
                  <a:extLst>
                    <a:ext uri="{9D8B030D-6E8A-4147-A177-3AD203B41FA5}">
                      <a16:colId xmlns:a16="http://schemas.microsoft.com/office/drawing/2014/main" val="3935950794"/>
                    </a:ext>
                  </a:extLst>
                </a:gridCol>
                <a:gridCol w="2108499">
                  <a:extLst>
                    <a:ext uri="{9D8B030D-6E8A-4147-A177-3AD203B41FA5}">
                      <a16:colId xmlns:a16="http://schemas.microsoft.com/office/drawing/2014/main" val="4181227317"/>
                    </a:ext>
                  </a:extLst>
                </a:gridCol>
                <a:gridCol w="2108499">
                  <a:extLst>
                    <a:ext uri="{9D8B030D-6E8A-4147-A177-3AD203B41FA5}">
                      <a16:colId xmlns:a16="http://schemas.microsoft.com/office/drawing/2014/main" val="1998871897"/>
                    </a:ext>
                  </a:extLst>
                </a:gridCol>
                <a:gridCol w="2108499">
                  <a:extLst>
                    <a:ext uri="{9D8B030D-6E8A-4147-A177-3AD203B41FA5}">
                      <a16:colId xmlns:a16="http://schemas.microsoft.com/office/drawing/2014/main" val="833436083"/>
                    </a:ext>
                  </a:extLst>
                </a:gridCol>
                <a:gridCol w="2108499">
                  <a:extLst>
                    <a:ext uri="{9D8B030D-6E8A-4147-A177-3AD203B41FA5}">
                      <a16:colId xmlns:a16="http://schemas.microsoft.com/office/drawing/2014/main" val="3847105452"/>
                    </a:ext>
                  </a:extLst>
                </a:gridCol>
              </a:tblGrid>
              <a:tr h="529206">
                <a:tc>
                  <a:txBody>
                    <a:bodyPr/>
                    <a:lstStyle/>
                    <a:p>
                      <a:r>
                        <a:rPr lang="sr-Latn-RS" dirty="0"/>
                        <a:t>Osobine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Gamma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Kernel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F1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122779"/>
                  </a:ext>
                </a:extLst>
              </a:tr>
              <a:tr h="529206">
                <a:tc>
                  <a:txBody>
                    <a:bodyPr/>
                    <a:lstStyle/>
                    <a:p>
                      <a:r>
                        <a:rPr lang="sr-Latn-RS" dirty="0"/>
                        <a:t>Statističke osobine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0,1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Rbf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0,953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887359"/>
                  </a:ext>
                </a:extLst>
              </a:tr>
              <a:tr h="529206">
                <a:tc>
                  <a:txBody>
                    <a:bodyPr/>
                    <a:lstStyle/>
                    <a:p>
                      <a:r>
                        <a:rPr lang="sr-Latn-RS" dirty="0"/>
                        <a:t>AR model 9. reda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0,1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Rbf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0,949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5060945"/>
                  </a:ext>
                </a:extLst>
              </a:tr>
              <a:tr h="1304892">
                <a:tc>
                  <a:txBody>
                    <a:bodyPr/>
                    <a:lstStyle/>
                    <a:p>
                      <a:r>
                        <a:rPr lang="sr-Latn-RS" dirty="0"/>
                        <a:t>Furieova transformacija </a:t>
                      </a:r>
                    </a:p>
                    <a:p>
                      <a:r>
                        <a:rPr lang="sr-Latn-RS" dirty="0"/>
                        <a:t>(2 komponente)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0,1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Rbf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0,935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7423158"/>
                  </a:ext>
                </a:extLst>
              </a:tr>
              <a:tr h="529206">
                <a:tc>
                  <a:txBody>
                    <a:bodyPr/>
                    <a:lstStyle/>
                    <a:p>
                      <a:r>
                        <a:rPr lang="sr-Latn-RS" dirty="0"/>
                        <a:t>Furieova transformacija </a:t>
                      </a:r>
                    </a:p>
                    <a:p>
                      <a:r>
                        <a:rPr lang="sr-Latn-RS" dirty="0"/>
                        <a:t>(5 komponenti)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0,1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Rbf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0,962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5389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5440810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83EC9-5BC4-410F-967F-6EEAB0D98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Zaključak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13247-B6F9-48F8-B937-A36CB7A53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Svaki od dobijenih modela ima zadovoljavajuće performanse, pa je svaki od načina izdvajanja osobina prikladan za detekciju epileptičnih napada u EEG vremenskoj seriji.</a:t>
            </a:r>
          </a:p>
          <a:p>
            <a:r>
              <a:rPr lang="sr-Latn-RS" dirty="0"/>
              <a:t>Najbolje performanse ima Furieova transformacija sa 5 komponenti, on je takođe i veoma jednostavan model.</a:t>
            </a:r>
          </a:p>
          <a:p>
            <a:r>
              <a:rPr lang="sr-Latn-RS" dirty="0"/>
              <a:t>Model sa najmanje osobina je Furieova transformacija sa 2 komponente, on ima najmanji F1 score, ali je veoma blizu performansama ostalih modela.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8078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E7B9F-BE1D-4A19-B8A2-EB4A481D1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Skup podataka</a:t>
            </a:r>
            <a:r>
              <a:rPr lang="en-US" dirty="0"/>
              <a:t> I </a:t>
            </a:r>
            <a:r>
              <a:rPr lang="en-US" dirty="0" err="1"/>
              <a:t>pretprocesiranje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1B4FC-9F27-43E8-9A8B-BB1741CAF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1529" y="2548397"/>
            <a:ext cx="7809334" cy="3101983"/>
          </a:xfrm>
        </p:spPr>
        <p:txBody>
          <a:bodyPr>
            <a:normAutofit/>
          </a:bodyPr>
          <a:lstStyle/>
          <a:p>
            <a:r>
              <a:rPr lang="sr-Latn-RS" dirty="0"/>
              <a:t>Skup podataka k</a:t>
            </a:r>
            <a:r>
              <a:rPr lang="en-US" dirty="0" err="1"/>
              <a:t>orišćen</a:t>
            </a:r>
            <a:r>
              <a:rPr lang="en-US" dirty="0"/>
              <a:t> za </a:t>
            </a:r>
            <a:r>
              <a:rPr lang="en-US" dirty="0" err="1"/>
              <a:t>treniranje</a:t>
            </a:r>
            <a:r>
              <a:rPr lang="en-US" dirty="0"/>
              <a:t> </a:t>
            </a:r>
            <a:r>
              <a:rPr lang="en-US" dirty="0" err="1"/>
              <a:t>modela</a:t>
            </a:r>
            <a:r>
              <a:rPr lang="en-US" dirty="0"/>
              <a:t> je </a:t>
            </a:r>
            <a:r>
              <a:rPr lang="en-US" dirty="0" err="1"/>
              <a:t>preuzet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kaggle.com</a:t>
            </a:r>
            <a:endParaRPr lang="sr-Latn-RS" dirty="0"/>
          </a:p>
          <a:p>
            <a:r>
              <a:rPr lang="en-US" dirty="0" err="1"/>
              <a:t>Skup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</a:t>
            </a:r>
            <a:r>
              <a:rPr lang="en-US" dirty="0" err="1"/>
              <a:t>sadrži</a:t>
            </a:r>
            <a:r>
              <a:rPr lang="en-US" dirty="0"/>
              <a:t> EEG </a:t>
            </a:r>
            <a:r>
              <a:rPr lang="en-US" dirty="0" err="1"/>
              <a:t>vremenske</a:t>
            </a:r>
            <a:r>
              <a:rPr lang="en-US" dirty="0"/>
              <a:t> </a:t>
            </a:r>
            <a:r>
              <a:rPr lang="en-US" dirty="0" err="1"/>
              <a:t>serije</a:t>
            </a:r>
            <a:r>
              <a:rPr lang="en-US" dirty="0"/>
              <a:t> 500 </a:t>
            </a:r>
            <a:r>
              <a:rPr lang="en-US" dirty="0" err="1"/>
              <a:t>osoba</a:t>
            </a:r>
            <a:r>
              <a:rPr lang="en-US" dirty="0"/>
              <a:t>, </a:t>
            </a:r>
            <a:r>
              <a:rPr lang="en-US" dirty="0" err="1"/>
              <a:t>svaka</a:t>
            </a:r>
            <a:r>
              <a:rPr lang="en-US" dirty="0"/>
              <a:t> </a:t>
            </a:r>
            <a:r>
              <a:rPr lang="en-US" dirty="0" err="1"/>
              <a:t>traje</a:t>
            </a:r>
            <a:r>
              <a:rPr lang="en-US" dirty="0"/>
              <a:t> 23,6 </a:t>
            </a:r>
            <a:r>
              <a:rPr lang="en-US" dirty="0" err="1"/>
              <a:t>sekunde</a:t>
            </a:r>
            <a:r>
              <a:rPr lang="en-US" dirty="0"/>
              <a:t>.</a:t>
            </a:r>
          </a:p>
          <a:p>
            <a:r>
              <a:rPr lang="en-US" dirty="0"/>
              <a:t>Deo </a:t>
            </a:r>
            <a:r>
              <a:rPr lang="en-US" dirty="0" err="1"/>
              <a:t>pretprocesiranja</a:t>
            </a:r>
            <a:r>
              <a:rPr lang="en-US" dirty="0"/>
              <a:t> je </a:t>
            </a:r>
            <a:r>
              <a:rPr lang="en-US" dirty="0" err="1"/>
              <a:t>već</a:t>
            </a:r>
            <a:r>
              <a:rPr lang="en-US" dirty="0"/>
              <a:t> </a:t>
            </a:r>
            <a:r>
              <a:rPr lang="en-US" dirty="0" err="1"/>
              <a:t>odrađen</a:t>
            </a:r>
            <a:r>
              <a:rPr lang="en-US" dirty="0"/>
              <a:t>. </a:t>
            </a:r>
            <a:r>
              <a:rPr lang="en-US" dirty="0" err="1"/>
              <a:t>Originalni</a:t>
            </a:r>
            <a:r>
              <a:rPr lang="en-US" dirty="0"/>
              <a:t> </a:t>
            </a:r>
            <a:r>
              <a:rPr lang="en-US" dirty="0" err="1"/>
              <a:t>skup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je </a:t>
            </a:r>
            <a:r>
              <a:rPr lang="en-US" dirty="0" err="1"/>
              <a:t>sadržao</a:t>
            </a:r>
            <a:r>
              <a:rPr lang="en-US" dirty="0"/>
              <a:t> 500 </a:t>
            </a:r>
            <a:r>
              <a:rPr lang="en-US" dirty="0" err="1"/>
              <a:t>datoteka</a:t>
            </a:r>
            <a:r>
              <a:rPr lang="en-US" dirty="0"/>
              <a:t> (za </a:t>
            </a:r>
            <a:r>
              <a:rPr lang="en-US" dirty="0" err="1"/>
              <a:t>svaku</a:t>
            </a:r>
            <a:r>
              <a:rPr lang="en-US" dirty="0"/>
              <a:t> </a:t>
            </a:r>
            <a:r>
              <a:rPr lang="en-US" dirty="0" err="1"/>
              <a:t>osobu</a:t>
            </a:r>
            <a:r>
              <a:rPr lang="en-US" dirty="0"/>
              <a:t> po </a:t>
            </a:r>
            <a:r>
              <a:rPr lang="en-US" dirty="0" err="1"/>
              <a:t>jedna</a:t>
            </a:r>
            <a:r>
              <a:rPr lang="en-US" dirty="0"/>
              <a:t>), </a:t>
            </a:r>
            <a:r>
              <a:rPr lang="en-US" dirty="0" err="1"/>
              <a:t>svi</a:t>
            </a:r>
            <a:r>
              <a:rPr lang="en-US" dirty="0"/>
              <a:t> </a:t>
            </a:r>
            <a:r>
              <a:rPr lang="en-US" dirty="0" err="1"/>
              <a:t>podaci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spojeni</a:t>
            </a:r>
            <a:r>
              <a:rPr lang="en-US" dirty="0"/>
              <a:t> u </a:t>
            </a:r>
            <a:r>
              <a:rPr lang="en-US" dirty="0" err="1"/>
              <a:t>jednu</a:t>
            </a:r>
            <a:r>
              <a:rPr lang="en-US" dirty="0"/>
              <a:t> csv </a:t>
            </a:r>
            <a:r>
              <a:rPr lang="en-US" dirty="0" err="1"/>
              <a:t>datoteku</a:t>
            </a:r>
            <a:r>
              <a:rPr lang="en-US" dirty="0"/>
              <a:t>.</a:t>
            </a:r>
          </a:p>
          <a:p>
            <a:r>
              <a:rPr lang="en-US" dirty="0" err="1"/>
              <a:t>Svaki</a:t>
            </a:r>
            <a:r>
              <a:rPr lang="en-US" dirty="0"/>
              <a:t> red </a:t>
            </a:r>
            <a:r>
              <a:rPr lang="en-US" dirty="0" err="1"/>
              <a:t>predstavlja</a:t>
            </a:r>
            <a:r>
              <a:rPr lang="en-US" dirty="0"/>
              <a:t> </a:t>
            </a:r>
            <a:r>
              <a:rPr lang="en-US" dirty="0" err="1"/>
              <a:t>jednu</a:t>
            </a:r>
            <a:r>
              <a:rPr lang="en-US" dirty="0"/>
              <a:t> </a:t>
            </a:r>
            <a:r>
              <a:rPr lang="en-US" dirty="0" err="1"/>
              <a:t>sekundu</a:t>
            </a:r>
            <a:r>
              <a:rPr lang="en-US" dirty="0"/>
              <a:t> EEG </a:t>
            </a:r>
            <a:r>
              <a:rPr lang="en-US" dirty="0" err="1"/>
              <a:t>vremenske</a:t>
            </a:r>
            <a:r>
              <a:rPr lang="en-US" dirty="0"/>
              <a:t> </a:t>
            </a:r>
            <a:r>
              <a:rPr lang="en-US" dirty="0" err="1"/>
              <a:t>serije</a:t>
            </a:r>
            <a:r>
              <a:rPr lang="en-US" dirty="0"/>
              <a:t>, pa </a:t>
            </a:r>
            <a:r>
              <a:rPr lang="en-US" dirty="0" err="1"/>
              <a:t>datoteka</a:t>
            </a:r>
            <a:r>
              <a:rPr lang="en-US" dirty="0"/>
              <a:t> </a:t>
            </a:r>
            <a:r>
              <a:rPr lang="en-US" dirty="0" err="1"/>
              <a:t>ima</a:t>
            </a:r>
            <a:r>
              <a:rPr lang="en-US" dirty="0"/>
              <a:t> 500*23=11 500 </a:t>
            </a:r>
            <a:r>
              <a:rPr lang="en-US" dirty="0" err="1"/>
              <a:t>redova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07018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647B9-9E73-47CA-983B-F998ACFFB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Skup podataka </a:t>
            </a:r>
            <a:r>
              <a:rPr lang="en-US" dirty="0"/>
              <a:t>I </a:t>
            </a:r>
            <a:r>
              <a:rPr lang="sr-Latn-RS" dirty="0"/>
              <a:t>pretprocesiranje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62DDB-4CA9-48EC-86D9-741257765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646215"/>
          </a:xfrm>
        </p:spPr>
        <p:txBody>
          <a:bodyPr>
            <a:normAutofit fontScale="92500" lnSpcReduction="20000"/>
          </a:bodyPr>
          <a:lstStyle/>
          <a:p>
            <a:r>
              <a:rPr lang="sr-Latn-RS" dirty="0"/>
              <a:t>Prva kolona je oznaka koju možemo zanemariti.</a:t>
            </a:r>
          </a:p>
          <a:p>
            <a:r>
              <a:rPr lang="sr-Latn-RS" dirty="0"/>
              <a:t>Sledećih 178 kolona predstavljaju vrednosti EEG signala.</a:t>
            </a:r>
          </a:p>
          <a:p>
            <a:r>
              <a:rPr lang="sr-Latn-RS" dirty="0"/>
              <a:t>Poslednja kolona (y) predstavlja kategoriju:</a:t>
            </a:r>
          </a:p>
          <a:p>
            <a:pPr lvl="1"/>
            <a:r>
              <a:rPr lang="sr-Latn-RS" dirty="0"/>
              <a:t>5 - osobi su oči otvorene</a:t>
            </a:r>
          </a:p>
          <a:p>
            <a:pPr lvl="1"/>
            <a:r>
              <a:rPr lang="sr-Latn-RS" dirty="0"/>
              <a:t>4 - osobi su oči zatvorene</a:t>
            </a:r>
          </a:p>
          <a:p>
            <a:pPr lvl="1"/>
            <a:r>
              <a:rPr lang="sr-Latn-RS" dirty="0"/>
              <a:t>3 - snimanje EEG aktivnosti je vršeno na zdravom delu mozga</a:t>
            </a:r>
          </a:p>
          <a:p>
            <a:pPr lvl="1"/>
            <a:r>
              <a:rPr lang="sr-Latn-RS" dirty="0"/>
              <a:t>2 - snimanje EEG aktivnosti je vršeno na delu mozga gde postoji tumor</a:t>
            </a:r>
          </a:p>
          <a:p>
            <a:pPr lvl="1"/>
            <a:r>
              <a:rPr lang="sr-Latn-RS" dirty="0"/>
              <a:t>1 - EEG je sniman u toku epileptičnog napada</a:t>
            </a:r>
          </a:p>
          <a:p>
            <a:r>
              <a:rPr lang="sr-Latn-RS" dirty="0"/>
              <a:t>Za potrebe ovog projekta, potrebno je razmatrati dva slučaja:</a:t>
            </a:r>
          </a:p>
          <a:p>
            <a:pPr lvl="1"/>
            <a:r>
              <a:rPr lang="sr-Latn-RS" dirty="0"/>
              <a:t>Snimanje se vrši tokom epileptičnog napada (y=1)</a:t>
            </a:r>
          </a:p>
          <a:p>
            <a:pPr lvl="1"/>
            <a:r>
              <a:rPr lang="sr-Latn-RS" dirty="0"/>
              <a:t>Snimanje se ne vrši tokom epileptičnog napada (y=2,3,4,5)</a:t>
            </a:r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4507611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D3AEC-E2AD-4512-B4CE-1A2C367B4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Skup podataka nakon pretrpocesiranja</a:t>
            </a:r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8F9F3E69-C15F-4344-833E-04B48FC8C3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4019" y="2442332"/>
            <a:ext cx="10103962" cy="3450976"/>
          </a:xfrm>
        </p:spPr>
      </p:pic>
    </p:spTree>
    <p:extLst>
      <p:ext uri="{BB962C8B-B14F-4D97-AF65-F5344CB8AC3E}">
        <p14:creationId xmlns:p14="http://schemas.microsoft.com/office/powerpoint/2010/main" val="181788743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07C2A-44CA-40FF-8A6E-C5D1D43E5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Razlika između kategorija u setu podataka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0816B9-F4B9-4548-A998-82099CDDAD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6832" y="2405343"/>
            <a:ext cx="5248666" cy="398679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A1C3D5-6110-42E4-9B1E-D190F4E10B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6503" y="2405343"/>
            <a:ext cx="5230378" cy="398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282626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51B32-7739-4293-A6D7-E77018988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Određivanje obeležja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6FFC6-A6D7-48C4-B022-99C19FCE3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Postoji mnogo algoritama za određivanje obeležja, u ovom projektu će se koristiti:</a:t>
            </a:r>
          </a:p>
          <a:p>
            <a:pPr lvl="1"/>
            <a:r>
              <a:rPr lang="sr-Latn-RS" dirty="0"/>
              <a:t>Statističke osobine (</a:t>
            </a:r>
            <a:r>
              <a:rPr lang="en-US" dirty="0"/>
              <a:t>statistical features), </a:t>
            </a:r>
            <a:endParaRPr lang="sr-Latn-RS" dirty="0"/>
          </a:p>
          <a:p>
            <a:pPr lvl="1"/>
            <a:r>
              <a:rPr lang="sr-Latn-RS" dirty="0"/>
              <a:t>Autoregresivno modelovanje (</a:t>
            </a:r>
            <a:r>
              <a:rPr lang="en-US" dirty="0"/>
              <a:t>Autoregressive modeling) </a:t>
            </a:r>
            <a:r>
              <a:rPr lang="sr-Latn-RS" dirty="0"/>
              <a:t>i</a:t>
            </a:r>
            <a:r>
              <a:rPr lang="en-US" dirty="0"/>
              <a:t> </a:t>
            </a:r>
            <a:endParaRPr lang="sr-Latn-RS" dirty="0"/>
          </a:p>
          <a:p>
            <a:pPr lvl="1"/>
            <a:r>
              <a:rPr lang="sr-Latn-RS" dirty="0"/>
              <a:t>Furieova transformacija (Fourier transform).</a:t>
            </a:r>
          </a:p>
        </p:txBody>
      </p:sp>
    </p:spTree>
    <p:extLst>
      <p:ext uri="{BB962C8B-B14F-4D97-AF65-F5344CB8AC3E}">
        <p14:creationId xmlns:p14="http://schemas.microsoft.com/office/powerpoint/2010/main" val="1148890087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34B88-17C7-4A3A-8239-BD04A82B1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Model za klasifikaciju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47961-5890-4E86-BEE1-C5C4C359A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601391"/>
          </a:xfrm>
        </p:spPr>
        <p:txBody>
          <a:bodyPr>
            <a:normAutofit fontScale="85000" lnSpcReduction="10000"/>
          </a:bodyPr>
          <a:lstStyle/>
          <a:p>
            <a:r>
              <a:rPr lang="sr-Latn-RS" dirty="0"/>
              <a:t>Za klasifikaciju će biti koriščen Support Vector Machine (SVM). SVM pronalazi hiperravan koja najbolje razdvaja tačke u prostoru koje predstavljaju podatke praveći dve klase tačaka - u ovom slučaju oni EEG snimci koji su snimani tokom epileptičnog napada i oni koji nisu.</a:t>
            </a:r>
          </a:p>
          <a:p>
            <a:r>
              <a:rPr lang="sr-Latn-RS" dirty="0"/>
              <a:t>Konkretno,  korišćen je SVC (Support Vectors Classifier) iz scikit-learn biblioteke. Da bismo dobili najbolji model, potrebno je odabrati odgovarajuće vrednosti parametara:</a:t>
            </a:r>
          </a:p>
          <a:p>
            <a:pPr lvl="1"/>
            <a:r>
              <a:rPr lang="sr-Latn-RS" dirty="0"/>
              <a:t>kernel - određuje tip hiperravni koja se koristi (linear - linearna hiperravan, rbf,poly - nelinearna hiperravan)</a:t>
            </a:r>
          </a:p>
          <a:p>
            <a:pPr lvl="1"/>
            <a:r>
              <a:rPr lang="sr-Latn-RS" dirty="0"/>
              <a:t>gamma - potreban je kada se koriste nelinearne hiperravni, što je veća njegova vrednost, model pokušava bolje da se uklopi u trening set podataka što može dovesti do overfitting-a.</a:t>
            </a:r>
          </a:p>
          <a:p>
            <a:pPr lvl="1"/>
            <a:r>
              <a:rPr lang="sr-Latn-RS" dirty="0"/>
              <a:t>c - kazneni parametar za netačno klasifikovanje tačke u trening setu podataka, kontroliše odnos između glatke granice za odlučivanje klase i tačnog klasifikovanja trening podataka</a:t>
            </a:r>
          </a:p>
          <a:p>
            <a:pPr lvl="1"/>
            <a:r>
              <a:rPr lang="sr-Latn-RS" dirty="0"/>
              <a:t>degree - koristi se kada je kernel postavljen na poly, određuje stepen polinoma korišćenog za pronalaženje hiperravni</a:t>
            </a:r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470370313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2266E-AEE2-4762-85A6-A1A489022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Evaluacija modela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F41A9E-C7DC-4B2F-93FC-69D9E86823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19200" y="2537938"/>
                <a:ext cx="6158753" cy="397940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sr-Latn-RS" dirty="0"/>
                  <a:t>Za evaluaciju modela je korišćen F1 score.</a:t>
                </a:r>
              </a:p>
              <a:p>
                <a:r>
                  <a:rPr lang="sr-Latn-RS" dirty="0"/>
                  <a:t>F1 score se računa na osnovu vrednosti iz confusion matrix-a.</a:t>
                </a:r>
              </a:p>
              <a:p>
                <a:r>
                  <a:rPr lang="sr-Latn-RS" dirty="0"/>
                  <a:t>Prvo je potrebno izračunati </a:t>
                </a:r>
                <a:r>
                  <a:rPr lang="sr-Latn-RS" b="0" i="0" dirty="0">
                    <a:solidFill>
                      <a:srgbClr val="080A13"/>
                    </a:solidFill>
                    <a:effectLst/>
                    <a:latin typeface="Inter"/>
                  </a:rPr>
                  <a:t>preciznost (</a:t>
                </a:r>
                <a:r>
                  <a:rPr lang="en-US" b="0" i="0" dirty="0">
                    <a:solidFill>
                      <a:srgbClr val="080A13"/>
                    </a:solidFill>
                    <a:effectLst/>
                    <a:latin typeface="Inter"/>
                  </a:rPr>
                  <a:t>precision</a:t>
                </a:r>
                <a:r>
                  <a:rPr lang="sr-Latn-RS" b="0" i="0" dirty="0">
                    <a:solidFill>
                      <a:srgbClr val="080A13"/>
                    </a:solidFill>
                    <a:effectLst/>
                    <a:latin typeface="Inter"/>
                  </a:rPr>
                  <a:t>)</a:t>
                </a:r>
                <a:r>
                  <a:rPr lang="en-US" b="0" i="0" dirty="0">
                    <a:solidFill>
                      <a:srgbClr val="080A13"/>
                    </a:solidFill>
                    <a:effectLst/>
                    <a:latin typeface="Inter"/>
                  </a:rPr>
                  <a:t> </a:t>
                </a:r>
                <a:r>
                  <a:rPr lang="sr-Latn-RS" b="0" i="0" dirty="0">
                    <a:solidFill>
                      <a:srgbClr val="080A13"/>
                    </a:solidFill>
                    <a:effectLst/>
                    <a:latin typeface="Inter"/>
                  </a:rPr>
                  <a:t>i opoziv (</a:t>
                </a:r>
                <a:r>
                  <a:rPr lang="en-US" b="0" i="0" dirty="0">
                    <a:solidFill>
                      <a:srgbClr val="080A13"/>
                    </a:solidFill>
                    <a:effectLst/>
                    <a:latin typeface="Inter"/>
                  </a:rPr>
                  <a:t>recall</a:t>
                </a:r>
                <a:r>
                  <a:rPr lang="sr-Latn-RS" b="0" i="0" dirty="0">
                    <a:solidFill>
                      <a:srgbClr val="080A13"/>
                    </a:solidFill>
                    <a:effectLst/>
                    <a:latin typeface="Inter"/>
                  </a:rPr>
                  <a:t>)</a:t>
                </a:r>
              </a:p>
              <a:p>
                <a:pPr lvl="1"/>
                <a:r>
                  <a:rPr lang="sr-Latn-RS" dirty="0">
                    <a:solidFill>
                      <a:srgbClr val="080A13"/>
                    </a:solidFill>
                    <a:latin typeface="Inter"/>
                  </a:rPr>
                  <a:t>Preciznost – koliko pozitivnih klasifikacija su zapravo pozitivne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sr-Latn-RS" b="0" i="1" smtClean="0">
                        <a:solidFill>
                          <a:srgbClr val="080A13"/>
                        </a:solidFill>
                        <a:latin typeface="Cambria Math" panose="02040503050406030204" pitchFamily="18" charset="0"/>
                      </a:rPr>
                      <m:t>𝑝𝑟𝑒𝑐𝑖𝑠𝑖𝑜𝑖𝑛</m:t>
                    </m:r>
                    <m:r>
                      <a:rPr lang="en-US" b="0" i="1" smtClean="0">
                        <a:solidFill>
                          <a:srgbClr val="080A13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080A13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080A13"/>
                            </a:solidFill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080A13"/>
                            </a:solidFill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b="0" i="1" smtClean="0">
                            <a:solidFill>
                              <a:srgbClr val="080A13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rgbClr val="080A13"/>
                            </a:solidFill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endParaRPr lang="sr-Latn-RS" dirty="0">
                  <a:solidFill>
                    <a:srgbClr val="080A13"/>
                  </a:solidFill>
                  <a:latin typeface="Inter"/>
                </a:endParaRPr>
              </a:p>
              <a:p>
                <a:pPr lvl="1"/>
                <a:r>
                  <a:rPr lang="sr-Latn-RS" dirty="0">
                    <a:solidFill>
                      <a:srgbClr val="080A13"/>
                    </a:solidFill>
                    <a:latin typeface="Inter"/>
                  </a:rPr>
                  <a:t>Opoziv – koliko pravih pozitivnih vrednosti je dobro klasifikovano</a:t>
                </a:r>
                <a:endParaRPr lang="en-US" dirty="0">
                  <a:solidFill>
                    <a:srgbClr val="080A13"/>
                  </a:solidFill>
                  <a:latin typeface="Inter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80A13"/>
                        </a:solidFill>
                        <a:latin typeface="Cambria Math" panose="02040503050406030204" pitchFamily="18" charset="0"/>
                      </a:rPr>
                      <m:t>𝑟𝑒𝑐𝑎𝑙𝑙</m:t>
                    </m:r>
                    <m:r>
                      <a:rPr lang="en-US" b="0" i="1" smtClean="0">
                        <a:solidFill>
                          <a:srgbClr val="080A13"/>
                        </a:solidFill>
                        <a:latin typeface="Cambria Math" panose="02040503050406030204" pitchFamily="18" charset="0"/>
                      </a:rPr>
                      <m:t> 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080A13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080A13"/>
                            </a:solidFill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080A13"/>
                            </a:solidFill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b="0" i="1" smtClean="0">
                            <a:solidFill>
                              <a:srgbClr val="080A13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rgbClr val="080A13"/>
                            </a:solidFill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en-US" b="0" dirty="0">
                  <a:solidFill>
                    <a:srgbClr val="080A13"/>
                  </a:solidFill>
                </a:endParaRPr>
              </a:p>
              <a:p>
                <a:pPr lvl="1"/>
                <a:r>
                  <a:rPr lang="sr-Latn-RS" dirty="0">
                    <a:solidFill>
                      <a:srgbClr val="080A13"/>
                    </a:solidFill>
                  </a:rPr>
                  <a:t>F1 score uzima u obzir oba parametra: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sr-Latn-RS" b="0" i="1" smtClean="0">
                        <a:solidFill>
                          <a:srgbClr val="080A13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sr-Latn-RS" b="0" i="1" smtClean="0">
                        <a:solidFill>
                          <a:srgbClr val="080A13"/>
                        </a:solidFill>
                        <a:latin typeface="Cambria Math" panose="02040503050406030204" pitchFamily="18" charset="0"/>
                      </a:rPr>
                      <m:t>1 =2∙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080A13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r-Latn-RS" b="0" i="1" smtClean="0">
                            <a:solidFill>
                              <a:srgbClr val="080A13"/>
                            </a:solidFill>
                            <a:latin typeface="Cambria Math" panose="02040503050406030204" pitchFamily="18" charset="0"/>
                          </a:rPr>
                          <m:t>𝑝𝑟𝑒𝑐𝑖𝑠𝑖𝑜𝑛</m:t>
                        </m:r>
                        <m:r>
                          <a:rPr lang="sr-Latn-RS" b="0" i="1" smtClean="0">
                            <a:solidFill>
                              <a:srgbClr val="080A13"/>
                            </a:solidFill>
                            <a:latin typeface="Cambria Math" panose="02040503050406030204" pitchFamily="18" charset="0"/>
                          </a:rPr>
                          <m:t> ∙ </m:t>
                        </m:r>
                        <m:r>
                          <a:rPr lang="sr-Latn-RS" b="0" i="1" smtClean="0">
                            <a:solidFill>
                              <a:srgbClr val="080A1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𝑟𝑒𝑐𝑎𝑙𝑙</m:t>
                        </m:r>
                      </m:num>
                      <m:den>
                        <m:r>
                          <a:rPr lang="sr-Latn-RS" b="0" i="1" smtClean="0">
                            <a:solidFill>
                              <a:srgbClr val="080A13"/>
                            </a:solidFill>
                            <a:latin typeface="Cambria Math" panose="02040503050406030204" pitchFamily="18" charset="0"/>
                          </a:rPr>
                          <m:t>𝑝𝑟𝑒𝑐𝑖𝑠𝑖𝑜𝑛</m:t>
                        </m:r>
                        <m:r>
                          <a:rPr lang="sr-Latn-RS" b="0" i="1" smtClean="0">
                            <a:solidFill>
                              <a:srgbClr val="080A13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sr-Latn-RS" b="0" i="1" smtClean="0">
                            <a:solidFill>
                              <a:srgbClr val="080A13"/>
                            </a:solidFill>
                            <a:latin typeface="Cambria Math" panose="02040503050406030204" pitchFamily="18" charset="0"/>
                          </a:rPr>
                          <m:t>𝑟𝑒𝑐𝑎𝑙𝑙</m:t>
                        </m:r>
                      </m:den>
                    </m:f>
                  </m:oMath>
                </a14:m>
                <a:endParaRPr lang="en-US" b="0" dirty="0">
                  <a:solidFill>
                    <a:srgbClr val="080A13"/>
                  </a:solidFill>
                </a:endParaRPr>
              </a:p>
              <a:p>
                <a:pPr lvl="2"/>
                <a:endParaRPr lang="en-US" b="0" dirty="0">
                  <a:solidFill>
                    <a:srgbClr val="080A13"/>
                  </a:solidFill>
                </a:endParaRPr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F41A9E-C7DC-4B2F-93FC-69D9E86823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200" y="2537938"/>
                <a:ext cx="6158753" cy="3979403"/>
              </a:xfrm>
              <a:blipFill>
                <a:blip r:embed="rId2"/>
                <a:stretch>
                  <a:fillRect l="-594" t="-1378" r="-3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338E24FD-92E1-494A-BC7F-684E5EADD3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651" y="2791325"/>
            <a:ext cx="4338281" cy="3101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534251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4798</TotalTime>
  <Words>1317</Words>
  <Application>Microsoft Office PowerPoint</Application>
  <PresentationFormat>Widescreen</PresentationFormat>
  <Paragraphs>171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Cambria Math</vt:lpstr>
      <vt:lpstr>Gill Sans MT</vt:lpstr>
      <vt:lpstr>Inter</vt:lpstr>
      <vt:lpstr>Parcel</vt:lpstr>
      <vt:lpstr>Detekcija epileptičnih napada pomoću eeg vremenske serije</vt:lpstr>
      <vt:lpstr>EEG</vt:lpstr>
      <vt:lpstr>Skup podataka I pretprocesiranje</vt:lpstr>
      <vt:lpstr>Skup podataka I pretprocesiranje</vt:lpstr>
      <vt:lpstr>Skup podataka nakon pretrpocesiranja</vt:lpstr>
      <vt:lpstr>Razlika između kategorija u setu podataka</vt:lpstr>
      <vt:lpstr>Određivanje obeležja</vt:lpstr>
      <vt:lpstr>Model za klasifikaciju</vt:lpstr>
      <vt:lpstr>Evaluacija modela</vt:lpstr>
      <vt:lpstr>Odabir parametara</vt:lpstr>
      <vt:lpstr>skaliranje podataka</vt:lpstr>
      <vt:lpstr>Podela na trening i test skup podataka</vt:lpstr>
      <vt:lpstr>Statističke osobine</vt:lpstr>
      <vt:lpstr>Statističke osobine</vt:lpstr>
      <vt:lpstr>Autoregresioni model</vt:lpstr>
      <vt:lpstr>Određivanje stepena autoregresionog modela</vt:lpstr>
      <vt:lpstr>Osobine dobijene AR modelom 9. reda</vt:lpstr>
      <vt:lpstr>Fourieova transformacija</vt:lpstr>
      <vt:lpstr>Rezultati fft algoritma</vt:lpstr>
      <vt:lpstr>Odabir frekvencija</vt:lpstr>
      <vt:lpstr>PCA algoritam</vt:lpstr>
      <vt:lpstr>Broj komponenti pca algoritma</vt:lpstr>
      <vt:lpstr>Broj komponenti pCA algoritma</vt:lpstr>
      <vt:lpstr>Broj komponenti pca algoritma</vt:lpstr>
      <vt:lpstr>Najbolji parametri i rezultati</vt:lpstr>
      <vt:lpstr>Zaključak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Detekcija epileptičnih napada pomoću eeg vremenske serije</dc:title>
  <dc:creator>SV 41/2022 - Krivokapić Mijat</dc:creator>
  <cp:lastModifiedBy>SV 41/2022 - Krivokapić Mijat</cp:lastModifiedBy>
  <cp:revision>27</cp:revision>
  <dcterms:created xsi:type="dcterms:W3CDTF">2024-01-24T10:28:36Z</dcterms:created>
  <dcterms:modified xsi:type="dcterms:W3CDTF">2024-02-05T11:57:14Z</dcterms:modified>
</cp:coreProperties>
</file>