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3" r:id="rId8"/>
    <p:sldId id="268" r:id="rId9"/>
    <p:sldId id="269" r:id="rId10"/>
    <p:sldId id="270" r:id="rId11"/>
    <p:sldId id="276" r:id="rId12"/>
    <p:sldId id="277" r:id="rId13"/>
    <p:sldId id="264" r:id="rId14"/>
    <p:sldId id="265" r:id="rId15"/>
    <p:sldId id="266" r:id="rId16"/>
    <p:sldId id="278" r:id="rId17"/>
    <p:sldId id="284" r:id="rId18"/>
    <p:sldId id="272" r:id="rId19"/>
    <p:sldId id="279" r:id="rId20"/>
    <p:sldId id="273" r:id="rId21"/>
    <p:sldId id="274" r:id="rId22"/>
    <p:sldId id="275" r:id="rId23"/>
    <p:sldId id="280" r:id="rId24"/>
    <p:sldId id="281" r:id="rId25"/>
    <p:sldId id="282"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73" d="100"/>
          <a:sy n="73" d="100"/>
        </p:scale>
        <p:origin x="72" y="3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10/30/2024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10/30/2024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10/30/2024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10/30/2024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8FD2-6360-47EE-AF4E-F540A18FC1BF}"/>
              </a:ext>
            </a:extLst>
          </p:cNvPr>
          <p:cNvSpPr>
            <a:spLocks noGrp="1"/>
          </p:cNvSpPr>
          <p:nvPr>
            <p:ph type="ctrTitle"/>
          </p:nvPr>
        </p:nvSpPr>
        <p:spPr/>
        <p:txBody>
          <a:bodyPr>
            <a:normAutofit fontScale="90000"/>
          </a:bodyPr>
          <a:lstStyle/>
          <a:p>
            <a:r>
              <a:rPr lang="en-US" dirty="0"/>
              <a:t>Detection of epileptic seizures using the </a:t>
            </a:r>
            <a:r>
              <a:rPr lang="en-US" dirty="0" err="1"/>
              <a:t>eeg</a:t>
            </a:r>
            <a:r>
              <a:rPr lang="en-US" dirty="0"/>
              <a:t> time series</a:t>
            </a:r>
          </a:p>
        </p:txBody>
      </p:sp>
      <p:sp>
        <p:nvSpPr>
          <p:cNvPr id="3" name="Subtitle 2">
            <a:extLst>
              <a:ext uri="{FF2B5EF4-FFF2-40B4-BE49-F238E27FC236}">
                <a16:creationId xmlns:a16="http://schemas.microsoft.com/office/drawing/2014/main" id="{87FF4151-0C94-4016-A7D6-AC5DDB035AD5}"/>
              </a:ext>
            </a:extLst>
          </p:cNvPr>
          <p:cNvSpPr>
            <a:spLocks noGrp="1"/>
          </p:cNvSpPr>
          <p:nvPr>
            <p:ph type="subTitle" idx="1"/>
          </p:nvPr>
        </p:nvSpPr>
        <p:spPr/>
        <p:txBody>
          <a:bodyPr/>
          <a:lstStyle/>
          <a:p>
            <a:r>
              <a:rPr lang="sr-Latn-RS" dirty="0"/>
              <a:t>Mijat Krivokapić SV41/2022</a:t>
            </a:r>
            <a:endParaRPr lang="en-US" dirty="0"/>
          </a:p>
        </p:txBody>
      </p:sp>
    </p:spTree>
    <p:extLst>
      <p:ext uri="{BB962C8B-B14F-4D97-AF65-F5344CB8AC3E}">
        <p14:creationId xmlns:p14="http://schemas.microsoft.com/office/powerpoint/2010/main" val="379068273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52F3-01E0-42B9-BB87-203A5FC2129A}"/>
              </a:ext>
            </a:extLst>
          </p:cNvPr>
          <p:cNvSpPr>
            <a:spLocks noGrp="1"/>
          </p:cNvSpPr>
          <p:nvPr>
            <p:ph type="title"/>
          </p:nvPr>
        </p:nvSpPr>
        <p:spPr/>
        <p:txBody>
          <a:bodyPr/>
          <a:lstStyle/>
          <a:p>
            <a:r>
              <a:rPr lang="sr-Latn-RS" dirty="0" err="1"/>
              <a:t>Parameter</a:t>
            </a:r>
            <a:r>
              <a:rPr lang="sr-Latn-RS" dirty="0"/>
              <a:t> </a:t>
            </a:r>
            <a:r>
              <a:rPr lang="sr-Latn-RS" dirty="0" err="1"/>
              <a:t>selection</a:t>
            </a:r>
            <a:endParaRPr lang="en-US" dirty="0"/>
          </a:p>
        </p:txBody>
      </p:sp>
      <p:sp>
        <p:nvSpPr>
          <p:cNvPr id="3" name="Content Placeholder 2">
            <a:extLst>
              <a:ext uri="{FF2B5EF4-FFF2-40B4-BE49-F238E27FC236}">
                <a16:creationId xmlns:a16="http://schemas.microsoft.com/office/drawing/2014/main" id="{953F59BA-E190-427D-A893-12075B3FB9D9}"/>
              </a:ext>
            </a:extLst>
          </p:cNvPr>
          <p:cNvSpPr>
            <a:spLocks noGrp="1"/>
          </p:cNvSpPr>
          <p:nvPr>
            <p:ph idx="1"/>
          </p:nvPr>
        </p:nvSpPr>
        <p:spPr>
          <a:xfrm>
            <a:off x="2231136" y="2638044"/>
            <a:ext cx="7729728" cy="3798615"/>
          </a:xfrm>
        </p:spPr>
        <p:txBody>
          <a:bodyPr>
            <a:normAutofit fontScale="92500" lnSpcReduction="10000"/>
          </a:bodyPr>
          <a:lstStyle/>
          <a:p>
            <a:r>
              <a:rPr lang="en-US" dirty="0"/>
              <a:t>Once we have defined the features, the necessary parameters and the method of evaluating the model, we can move on to the selection of parameters.
To select the parameters with the best results, </a:t>
            </a:r>
            <a:r>
              <a:rPr lang="en-US" dirty="0" err="1"/>
              <a:t>GridSearchCV</a:t>
            </a:r>
            <a:r>
              <a:rPr lang="en-US" dirty="0"/>
              <a:t> from the </a:t>
            </a:r>
            <a:r>
              <a:rPr lang="en-US" dirty="0" err="1"/>
              <a:t>sklearn</a:t>
            </a:r>
            <a:r>
              <a:rPr lang="en-US" dirty="0"/>
              <a:t> library was used.
It is necessary to define the values that the parameters can have, and </a:t>
            </a:r>
            <a:r>
              <a:rPr lang="en-US" dirty="0" err="1"/>
              <a:t>GridSearchCV</a:t>
            </a:r>
            <a:r>
              <a:rPr lang="en-US" dirty="0"/>
              <a:t> will create a model with each combination of parameter values and compare the quality of the resulting models.
Parameter values:
c - 0.01, 0.1, 1.0, 10.0, 90, 100.0, 110
gamma 0.001, 0.001, 0.01, 0.1, 1
degree - 2, 3, 4
kernel – linear, </a:t>
            </a:r>
            <a:r>
              <a:rPr lang="en-US" dirty="0" err="1"/>
              <a:t>rbf</a:t>
            </a:r>
            <a:r>
              <a:rPr lang="en-US" dirty="0"/>
              <a:t>, poly</a:t>
            </a:r>
            <a:endParaRPr lang="sr-Latn-RS" dirty="0"/>
          </a:p>
          <a:p>
            <a:endParaRPr lang="sr-Latn-RS" dirty="0"/>
          </a:p>
          <a:p>
            <a:endParaRPr lang="en-US" dirty="0"/>
          </a:p>
        </p:txBody>
      </p:sp>
    </p:spTree>
    <p:extLst>
      <p:ext uri="{BB962C8B-B14F-4D97-AF65-F5344CB8AC3E}">
        <p14:creationId xmlns:p14="http://schemas.microsoft.com/office/powerpoint/2010/main" val="197237748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11C6-0595-409B-9451-C69446090A0D}"/>
              </a:ext>
            </a:extLst>
          </p:cNvPr>
          <p:cNvSpPr>
            <a:spLocks noGrp="1"/>
          </p:cNvSpPr>
          <p:nvPr>
            <p:ph type="title"/>
          </p:nvPr>
        </p:nvSpPr>
        <p:spPr/>
        <p:txBody>
          <a:bodyPr/>
          <a:lstStyle/>
          <a:p>
            <a:r>
              <a:rPr lang="sr-Latn-RS" dirty="0"/>
              <a:t>Data </a:t>
            </a:r>
            <a:r>
              <a:rPr lang="sr-Latn-RS" dirty="0" err="1"/>
              <a:t>scaling</a:t>
            </a:r>
            <a:endParaRPr lang="en-US" dirty="0"/>
          </a:p>
        </p:txBody>
      </p:sp>
      <p:sp>
        <p:nvSpPr>
          <p:cNvPr id="3" name="Content Placeholder 2">
            <a:extLst>
              <a:ext uri="{FF2B5EF4-FFF2-40B4-BE49-F238E27FC236}">
                <a16:creationId xmlns:a16="http://schemas.microsoft.com/office/drawing/2014/main" id="{EBA762E7-E822-4A1D-A164-B0C7C90DFA4A}"/>
              </a:ext>
            </a:extLst>
          </p:cNvPr>
          <p:cNvSpPr>
            <a:spLocks noGrp="1"/>
          </p:cNvSpPr>
          <p:nvPr>
            <p:ph idx="1"/>
          </p:nvPr>
        </p:nvSpPr>
        <p:spPr/>
        <p:txBody>
          <a:bodyPr/>
          <a:lstStyle/>
          <a:p>
            <a:r>
              <a:rPr lang="en-US" dirty="0"/>
              <a:t>Training an SVC model on unscaled data can be very slow, making it virtually impossible to execute </a:t>
            </a:r>
            <a:r>
              <a:rPr lang="en-US" dirty="0" err="1"/>
              <a:t>GridSearchCV</a:t>
            </a:r>
            <a:r>
              <a:rPr lang="en-US" dirty="0"/>
              <a:t>.
During the testing of various parameters, </a:t>
            </a:r>
            <a:r>
              <a:rPr lang="en-US" dirty="0" err="1"/>
              <a:t>GridSearchCV</a:t>
            </a:r>
            <a:r>
              <a:rPr lang="en-US" dirty="0"/>
              <a:t> trains hundreds of models, and it takes several hours to train some of them on unscaled data.
A </a:t>
            </a:r>
            <a:r>
              <a:rPr lang="en-US" dirty="0" err="1"/>
              <a:t>standardscaler</a:t>
            </a:r>
            <a:r>
              <a:rPr lang="en-US" dirty="0"/>
              <a:t> is used to scale the data.</a:t>
            </a:r>
          </a:p>
        </p:txBody>
      </p:sp>
    </p:spTree>
    <p:extLst>
      <p:ext uri="{BB962C8B-B14F-4D97-AF65-F5344CB8AC3E}">
        <p14:creationId xmlns:p14="http://schemas.microsoft.com/office/powerpoint/2010/main" val="314852458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B808-10B8-4624-BEC7-981697BEF033}"/>
              </a:ext>
            </a:extLst>
          </p:cNvPr>
          <p:cNvSpPr>
            <a:spLocks noGrp="1"/>
          </p:cNvSpPr>
          <p:nvPr>
            <p:ph type="title"/>
          </p:nvPr>
        </p:nvSpPr>
        <p:spPr/>
        <p:txBody>
          <a:bodyPr/>
          <a:lstStyle/>
          <a:p>
            <a:r>
              <a:rPr lang="en-US" dirty="0"/>
              <a:t>Division into training and test dataset</a:t>
            </a:r>
          </a:p>
        </p:txBody>
      </p:sp>
      <p:sp>
        <p:nvSpPr>
          <p:cNvPr id="3" name="Content Placeholder 2">
            <a:extLst>
              <a:ext uri="{FF2B5EF4-FFF2-40B4-BE49-F238E27FC236}">
                <a16:creationId xmlns:a16="http://schemas.microsoft.com/office/drawing/2014/main" id="{E1452D6E-7D85-4AC7-9A22-3337C8DEF2FF}"/>
              </a:ext>
            </a:extLst>
          </p:cNvPr>
          <p:cNvSpPr>
            <a:spLocks noGrp="1"/>
          </p:cNvSpPr>
          <p:nvPr>
            <p:ph idx="1"/>
          </p:nvPr>
        </p:nvSpPr>
        <p:spPr/>
        <p:txBody>
          <a:bodyPr/>
          <a:lstStyle/>
          <a:p>
            <a:r>
              <a:rPr lang="en-US" dirty="0"/>
              <a:t>After scaling, the data set is divided into training and test data sets.
The split is 80/20.
</a:t>
            </a:r>
            <a:r>
              <a:rPr lang="en-US" dirty="0" err="1"/>
              <a:t>GridSearchCV</a:t>
            </a:r>
            <a:r>
              <a:rPr lang="en-US" dirty="0"/>
              <a:t> is invoked over the training data, after which the model with the obtained parameters is evaluated against the test data.</a:t>
            </a:r>
          </a:p>
        </p:txBody>
      </p:sp>
    </p:spTree>
    <p:extLst>
      <p:ext uri="{BB962C8B-B14F-4D97-AF65-F5344CB8AC3E}">
        <p14:creationId xmlns:p14="http://schemas.microsoft.com/office/powerpoint/2010/main" val="143582459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A991A-6795-48A6-9A7F-5E8263D0E28B}"/>
              </a:ext>
            </a:extLst>
          </p:cNvPr>
          <p:cNvSpPr>
            <a:spLocks noGrp="1"/>
          </p:cNvSpPr>
          <p:nvPr>
            <p:ph type="title"/>
          </p:nvPr>
        </p:nvSpPr>
        <p:spPr/>
        <p:txBody>
          <a:bodyPr/>
          <a:lstStyle/>
          <a:p>
            <a:r>
              <a:rPr lang="sr-Latn-RS"/>
              <a:t>Statistical characteristics</a:t>
            </a:r>
            <a:endParaRPr lang="en-US" dirty="0"/>
          </a:p>
        </p:txBody>
      </p:sp>
      <p:sp>
        <p:nvSpPr>
          <p:cNvPr id="3" name="Content Placeholder 2">
            <a:extLst>
              <a:ext uri="{FF2B5EF4-FFF2-40B4-BE49-F238E27FC236}">
                <a16:creationId xmlns:a16="http://schemas.microsoft.com/office/drawing/2014/main" id="{6B1A234D-FD93-4775-BBC3-C91E41C33608}"/>
              </a:ext>
            </a:extLst>
          </p:cNvPr>
          <p:cNvSpPr>
            <a:spLocks noGrp="1"/>
          </p:cNvSpPr>
          <p:nvPr>
            <p:ph idx="1"/>
          </p:nvPr>
        </p:nvSpPr>
        <p:spPr/>
        <p:txBody>
          <a:bodyPr/>
          <a:lstStyle/>
          <a:p>
            <a:r>
              <a:rPr lang="en-US" dirty="0"/>
              <a:t>The extraction of statistical properties is reduced to the calculation of the following parameters for each time series:
Mean value of the signal
Standard deviation
The mean absolute value of the first bursts of the signal
The mean absolute value of the first differences of the normalized signal
The mean absolute value of second signal differences
The mean absolute value of second differences of the normalized signal</a:t>
            </a:r>
          </a:p>
        </p:txBody>
      </p:sp>
    </p:spTree>
    <p:extLst>
      <p:ext uri="{BB962C8B-B14F-4D97-AF65-F5344CB8AC3E}">
        <p14:creationId xmlns:p14="http://schemas.microsoft.com/office/powerpoint/2010/main" val="25438776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C4E9-150A-41A0-8E16-B0644BB7CD32}"/>
              </a:ext>
            </a:extLst>
          </p:cNvPr>
          <p:cNvSpPr>
            <a:spLocks noGrp="1"/>
          </p:cNvSpPr>
          <p:nvPr>
            <p:ph type="title"/>
          </p:nvPr>
        </p:nvSpPr>
        <p:spPr/>
        <p:txBody>
          <a:bodyPr/>
          <a:lstStyle/>
          <a:p>
            <a:r>
              <a:rPr lang="sr-Latn-RS" dirty="0" err="1"/>
              <a:t>Statistical</a:t>
            </a:r>
            <a:r>
              <a:rPr lang="sr-Latn-RS" dirty="0"/>
              <a:t> </a:t>
            </a:r>
            <a:r>
              <a:rPr lang="sr-Latn-RS" dirty="0" err="1"/>
              <a:t>characteristics</a:t>
            </a:r>
            <a:endParaRPr lang="en-US" dirty="0"/>
          </a:p>
        </p:txBody>
      </p:sp>
      <p:pic>
        <p:nvPicPr>
          <p:cNvPr id="5" name="Content Placeholder 4">
            <a:extLst>
              <a:ext uri="{FF2B5EF4-FFF2-40B4-BE49-F238E27FC236}">
                <a16:creationId xmlns:a16="http://schemas.microsoft.com/office/drawing/2014/main" id="{0E7C57AE-1B46-418C-A8C8-194C62F9A5C8}"/>
              </a:ext>
            </a:extLst>
          </p:cNvPr>
          <p:cNvPicPr>
            <a:picLocks noGrp="1" noChangeAspect="1"/>
          </p:cNvPicPr>
          <p:nvPr>
            <p:ph idx="1"/>
          </p:nvPr>
        </p:nvPicPr>
        <p:blipFill>
          <a:blip r:embed="rId2"/>
          <a:stretch>
            <a:fillRect/>
          </a:stretch>
        </p:blipFill>
        <p:spPr>
          <a:xfrm>
            <a:off x="1362308" y="2503955"/>
            <a:ext cx="9467384" cy="3843057"/>
          </a:xfrm>
        </p:spPr>
      </p:pic>
    </p:spTree>
    <p:extLst>
      <p:ext uri="{BB962C8B-B14F-4D97-AF65-F5344CB8AC3E}">
        <p14:creationId xmlns:p14="http://schemas.microsoft.com/office/powerpoint/2010/main" val="216514070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2A64-7E8F-48ED-A707-0D32BB3C8F7A}"/>
              </a:ext>
            </a:extLst>
          </p:cNvPr>
          <p:cNvSpPr>
            <a:spLocks noGrp="1"/>
          </p:cNvSpPr>
          <p:nvPr>
            <p:ph type="title"/>
          </p:nvPr>
        </p:nvSpPr>
        <p:spPr/>
        <p:txBody>
          <a:bodyPr/>
          <a:lstStyle/>
          <a:p>
            <a:r>
              <a:rPr lang="sr-Latn-RS" dirty="0" err="1"/>
              <a:t>Autoregres</a:t>
            </a:r>
            <a:r>
              <a:rPr lang="en-US" dirty="0"/>
              <a:t>s</a:t>
            </a:r>
            <a:r>
              <a:rPr lang="sr-Latn-RS" dirty="0"/>
              <a:t>ion model</a:t>
            </a:r>
            <a:endParaRPr lang="en-US" dirty="0"/>
          </a:p>
        </p:txBody>
      </p:sp>
      <p:sp>
        <p:nvSpPr>
          <p:cNvPr id="3" name="Content Placeholder 2">
            <a:extLst>
              <a:ext uri="{FF2B5EF4-FFF2-40B4-BE49-F238E27FC236}">
                <a16:creationId xmlns:a16="http://schemas.microsoft.com/office/drawing/2014/main" id="{1216AD37-4401-40AE-82DB-1DEFE680AEDE}"/>
              </a:ext>
            </a:extLst>
          </p:cNvPr>
          <p:cNvSpPr>
            <a:spLocks noGrp="1"/>
          </p:cNvSpPr>
          <p:nvPr>
            <p:ph idx="1"/>
          </p:nvPr>
        </p:nvSpPr>
        <p:spPr/>
        <p:txBody>
          <a:bodyPr/>
          <a:lstStyle/>
          <a:p>
            <a:r>
              <a:rPr lang="en-US" dirty="0"/>
              <a:t>An autoregression model uses known data to create a linear regression model. In this case, the time series features will be the coefficients of the linear regression equation. 
Here, the autoregression model is not used to predict values, but to extract properties, which is not its usual purpose.
It is also necessary to determine the degree of model that will give the best performance.</a:t>
            </a:r>
            <a:endParaRPr lang="sr-Latn-RS" dirty="0"/>
          </a:p>
        </p:txBody>
      </p:sp>
    </p:spTree>
    <p:extLst>
      <p:ext uri="{BB962C8B-B14F-4D97-AF65-F5344CB8AC3E}">
        <p14:creationId xmlns:p14="http://schemas.microsoft.com/office/powerpoint/2010/main" val="45574382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6B3D-F90F-4289-8352-7F9B2A74BB4E}"/>
              </a:ext>
            </a:extLst>
          </p:cNvPr>
          <p:cNvSpPr>
            <a:spLocks noGrp="1"/>
          </p:cNvSpPr>
          <p:nvPr>
            <p:ph type="title"/>
          </p:nvPr>
        </p:nvSpPr>
        <p:spPr/>
        <p:txBody>
          <a:bodyPr/>
          <a:lstStyle/>
          <a:p>
            <a:r>
              <a:rPr lang="en-US" dirty="0"/>
              <a:t>Determining the degree of autoregression model</a:t>
            </a:r>
          </a:p>
        </p:txBody>
      </p:sp>
      <p:graphicFrame>
        <p:nvGraphicFramePr>
          <p:cNvPr id="4" name="Table 4">
            <a:extLst>
              <a:ext uri="{FF2B5EF4-FFF2-40B4-BE49-F238E27FC236}">
                <a16:creationId xmlns:a16="http://schemas.microsoft.com/office/drawing/2014/main" id="{944658AA-E8DB-4D7A-842C-6B90AA52A132}"/>
              </a:ext>
            </a:extLst>
          </p:cNvPr>
          <p:cNvGraphicFramePr>
            <a:graphicFrameLocks noGrp="1"/>
          </p:cNvGraphicFramePr>
          <p:nvPr>
            <p:ph idx="1"/>
            <p:extLst>
              <p:ext uri="{D42A27DB-BD31-4B8C-83A1-F6EECF244321}">
                <p14:modId xmlns:p14="http://schemas.microsoft.com/office/powerpoint/2010/main" val="2804665665"/>
              </p:ext>
            </p:extLst>
          </p:nvPr>
        </p:nvGraphicFramePr>
        <p:xfrm>
          <a:off x="778854" y="2270872"/>
          <a:ext cx="7729728" cy="4297680"/>
        </p:xfrm>
        <a:graphic>
          <a:graphicData uri="http://schemas.openxmlformats.org/drawingml/2006/table">
            <a:tbl>
              <a:tblPr firstRow="1" bandRow="1">
                <a:tableStyleId>{073A0DAA-6AF3-43AB-8588-CEC1D06C72B9}</a:tableStyleId>
              </a:tblPr>
              <a:tblGrid>
                <a:gridCol w="3864864">
                  <a:extLst>
                    <a:ext uri="{9D8B030D-6E8A-4147-A177-3AD203B41FA5}">
                      <a16:colId xmlns:a16="http://schemas.microsoft.com/office/drawing/2014/main" val="3592298750"/>
                    </a:ext>
                  </a:extLst>
                </a:gridCol>
                <a:gridCol w="3864864">
                  <a:extLst>
                    <a:ext uri="{9D8B030D-6E8A-4147-A177-3AD203B41FA5}">
                      <a16:colId xmlns:a16="http://schemas.microsoft.com/office/drawing/2014/main" val="3416378522"/>
                    </a:ext>
                  </a:extLst>
                </a:gridCol>
              </a:tblGrid>
              <a:tr h="584387">
                <a:tc>
                  <a:txBody>
                    <a:bodyPr/>
                    <a:lstStyle/>
                    <a:p>
                      <a:r>
                        <a:rPr lang="en-US" dirty="0"/>
                        <a:t>Degree</a:t>
                      </a:r>
                    </a:p>
                  </a:txBody>
                  <a:tcPr/>
                </a:tc>
                <a:tc>
                  <a:txBody>
                    <a:bodyPr/>
                    <a:lstStyle/>
                    <a:p>
                      <a:r>
                        <a:rPr lang="en-US" dirty="0"/>
                        <a:t>F1 over test data with default parameters</a:t>
                      </a:r>
                    </a:p>
                  </a:txBody>
                  <a:tcPr/>
                </a:tc>
                <a:extLst>
                  <a:ext uri="{0D108BD9-81ED-4DB2-BD59-A6C34878D82A}">
                    <a16:rowId xmlns:a16="http://schemas.microsoft.com/office/drawing/2014/main" val="2497384487"/>
                  </a:ext>
                </a:extLst>
              </a:tr>
              <a:tr h="333935">
                <a:tc>
                  <a:txBody>
                    <a:bodyPr/>
                    <a:lstStyle/>
                    <a:p>
                      <a:r>
                        <a:rPr lang="sr-Latn-RS"/>
                        <a:t>6</a:t>
                      </a:r>
                      <a:endParaRPr lang="en-US" dirty="0"/>
                    </a:p>
                  </a:txBody>
                  <a:tcPr/>
                </a:tc>
                <a:tc>
                  <a:txBody>
                    <a:bodyPr/>
                    <a:lstStyle/>
                    <a:p>
                      <a:r>
                        <a:rPr lang="en-US" sz="1800" b="0" i="0" kern="1200" dirty="0">
                          <a:solidFill>
                            <a:schemeClr val="dk1"/>
                          </a:solidFill>
                          <a:effectLst/>
                          <a:latin typeface="+mn-lt"/>
                          <a:ea typeface="+mn-ea"/>
                          <a:cs typeface="+mn-cs"/>
                        </a:rPr>
                        <a:t>0</a:t>
                      </a:r>
                      <a:r>
                        <a:rPr lang="sr-Latn-RS" sz="1800" b="0" i="0"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80</a:t>
                      </a:r>
                      <a:endParaRPr lang="en-US" dirty="0"/>
                    </a:p>
                  </a:txBody>
                  <a:tcPr/>
                </a:tc>
                <a:extLst>
                  <a:ext uri="{0D108BD9-81ED-4DB2-BD59-A6C34878D82A}">
                    <a16:rowId xmlns:a16="http://schemas.microsoft.com/office/drawing/2014/main" val="4218767758"/>
                  </a:ext>
                </a:extLst>
              </a:tr>
              <a:tr h="333935">
                <a:tc>
                  <a:txBody>
                    <a:bodyPr/>
                    <a:lstStyle/>
                    <a:p>
                      <a:r>
                        <a:rPr lang="sr-Latn-RS"/>
                        <a:t>7</a:t>
                      </a:r>
                      <a:endParaRPr lang="en-US" dirty="0"/>
                    </a:p>
                  </a:txBody>
                  <a:tcPr/>
                </a:tc>
                <a:tc>
                  <a:txBody>
                    <a:bodyPr/>
                    <a:lstStyle/>
                    <a:p>
                      <a:r>
                        <a:rPr lang="sr-Latn-RS" dirty="0"/>
                        <a:t>0,84</a:t>
                      </a:r>
                      <a:endParaRPr lang="en-US" dirty="0"/>
                    </a:p>
                  </a:txBody>
                  <a:tcPr/>
                </a:tc>
                <a:extLst>
                  <a:ext uri="{0D108BD9-81ED-4DB2-BD59-A6C34878D82A}">
                    <a16:rowId xmlns:a16="http://schemas.microsoft.com/office/drawing/2014/main" val="801970365"/>
                  </a:ext>
                </a:extLst>
              </a:tr>
              <a:tr h="333935">
                <a:tc>
                  <a:txBody>
                    <a:bodyPr/>
                    <a:lstStyle/>
                    <a:p>
                      <a:r>
                        <a:rPr lang="sr-Latn-RS"/>
                        <a:t>8</a:t>
                      </a:r>
                      <a:endParaRPr lang="en-US" dirty="0"/>
                    </a:p>
                  </a:txBody>
                  <a:tcPr/>
                </a:tc>
                <a:tc>
                  <a:txBody>
                    <a:bodyPr/>
                    <a:lstStyle/>
                    <a:p>
                      <a:r>
                        <a:rPr lang="sr-Latn-RS"/>
                        <a:t>0,87</a:t>
                      </a:r>
                      <a:endParaRPr lang="en-US" dirty="0"/>
                    </a:p>
                  </a:txBody>
                  <a:tcPr/>
                </a:tc>
                <a:extLst>
                  <a:ext uri="{0D108BD9-81ED-4DB2-BD59-A6C34878D82A}">
                    <a16:rowId xmlns:a16="http://schemas.microsoft.com/office/drawing/2014/main" val="1856446867"/>
                  </a:ext>
                </a:extLst>
              </a:tr>
              <a:tr h="333935">
                <a:tc>
                  <a:txBody>
                    <a:bodyPr/>
                    <a:lstStyle/>
                    <a:p>
                      <a:r>
                        <a:rPr lang="sr-Latn-RS" dirty="0"/>
                        <a:t>9</a:t>
                      </a:r>
                      <a:endParaRPr lang="en-US" dirty="0"/>
                    </a:p>
                  </a:txBody>
                  <a:tcPr/>
                </a:tc>
                <a:tc>
                  <a:txBody>
                    <a:bodyPr/>
                    <a:lstStyle/>
                    <a:p>
                      <a:r>
                        <a:rPr lang="sr-Latn-RS"/>
                        <a:t>0,92</a:t>
                      </a:r>
                      <a:endParaRPr lang="en-US" dirty="0"/>
                    </a:p>
                  </a:txBody>
                  <a:tcPr/>
                </a:tc>
                <a:extLst>
                  <a:ext uri="{0D108BD9-81ED-4DB2-BD59-A6C34878D82A}">
                    <a16:rowId xmlns:a16="http://schemas.microsoft.com/office/drawing/2014/main" val="1082152099"/>
                  </a:ext>
                </a:extLst>
              </a:tr>
              <a:tr h="333935">
                <a:tc>
                  <a:txBody>
                    <a:bodyPr/>
                    <a:lstStyle/>
                    <a:p>
                      <a:r>
                        <a:rPr lang="sr-Latn-RS"/>
                        <a:t>10</a:t>
                      </a:r>
                      <a:endParaRPr lang="en-US" dirty="0"/>
                    </a:p>
                  </a:txBody>
                  <a:tcPr/>
                </a:tc>
                <a:tc>
                  <a:txBody>
                    <a:bodyPr/>
                    <a:lstStyle/>
                    <a:p>
                      <a:r>
                        <a:rPr lang="sr-Latn-RS"/>
                        <a:t>0,92</a:t>
                      </a:r>
                      <a:endParaRPr lang="en-US" dirty="0"/>
                    </a:p>
                  </a:txBody>
                  <a:tcPr/>
                </a:tc>
                <a:extLst>
                  <a:ext uri="{0D108BD9-81ED-4DB2-BD59-A6C34878D82A}">
                    <a16:rowId xmlns:a16="http://schemas.microsoft.com/office/drawing/2014/main" val="1303059858"/>
                  </a:ext>
                </a:extLst>
              </a:tr>
              <a:tr h="333935">
                <a:tc>
                  <a:txBody>
                    <a:bodyPr/>
                    <a:lstStyle/>
                    <a:p>
                      <a:r>
                        <a:rPr lang="sr-Latn-RS"/>
                        <a:t>11</a:t>
                      </a:r>
                      <a:endParaRPr lang="en-US" dirty="0"/>
                    </a:p>
                  </a:txBody>
                  <a:tcPr/>
                </a:tc>
                <a:tc>
                  <a:txBody>
                    <a:bodyPr/>
                    <a:lstStyle/>
                    <a:p>
                      <a:r>
                        <a:rPr lang="sr-Latn-RS"/>
                        <a:t>0,92</a:t>
                      </a:r>
                      <a:endParaRPr lang="en-US" dirty="0"/>
                    </a:p>
                  </a:txBody>
                  <a:tcPr/>
                </a:tc>
                <a:extLst>
                  <a:ext uri="{0D108BD9-81ED-4DB2-BD59-A6C34878D82A}">
                    <a16:rowId xmlns:a16="http://schemas.microsoft.com/office/drawing/2014/main" val="2951446502"/>
                  </a:ext>
                </a:extLst>
              </a:tr>
              <a:tr h="333935">
                <a:tc>
                  <a:txBody>
                    <a:bodyPr/>
                    <a:lstStyle/>
                    <a:p>
                      <a:r>
                        <a:rPr lang="sr-Latn-RS"/>
                        <a:t>12</a:t>
                      </a:r>
                      <a:endParaRPr lang="en-US" dirty="0"/>
                    </a:p>
                  </a:txBody>
                  <a:tcPr/>
                </a:tc>
                <a:tc>
                  <a:txBody>
                    <a:bodyPr/>
                    <a:lstStyle/>
                    <a:p>
                      <a:r>
                        <a:rPr lang="sr-Latn-RS"/>
                        <a:t>0,93</a:t>
                      </a:r>
                      <a:endParaRPr lang="en-US" dirty="0"/>
                    </a:p>
                  </a:txBody>
                  <a:tcPr/>
                </a:tc>
                <a:extLst>
                  <a:ext uri="{0D108BD9-81ED-4DB2-BD59-A6C34878D82A}">
                    <a16:rowId xmlns:a16="http://schemas.microsoft.com/office/drawing/2014/main" val="131553076"/>
                  </a:ext>
                </a:extLst>
              </a:tr>
              <a:tr h="333935">
                <a:tc>
                  <a:txBody>
                    <a:bodyPr/>
                    <a:lstStyle/>
                    <a:p>
                      <a:r>
                        <a:rPr lang="sr-Latn-RS"/>
                        <a:t>13</a:t>
                      </a:r>
                      <a:endParaRPr lang="en-US" dirty="0"/>
                    </a:p>
                  </a:txBody>
                  <a:tcPr/>
                </a:tc>
                <a:tc>
                  <a:txBody>
                    <a:bodyPr/>
                    <a:lstStyle/>
                    <a:p>
                      <a:r>
                        <a:rPr lang="sr-Latn-RS"/>
                        <a:t>0,93</a:t>
                      </a:r>
                      <a:endParaRPr lang="en-US" dirty="0"/>
                    </a:p>
                  </a:txBody>
                  <a:tcPr/>
                </a:tc>
                <a:extLst>
                  <a:ext uri="{0D108BD9-81ED-4DB2-BD59-A6C34878D82A}">
                    <a16:rowId xmlns:a16="http://schemas.microsoft.com/office/drawing/2014/main" val="2258014039"/>
                  </a:ext>
                </a:extLst>
              </a:tr>
              <a:tr h="333935">
                <a:tc>
                  <a:txBody>
                    <a:bodyPr/>
                    <a:lstStyle/>
                    <a:p>
                      <a:r>
                        <a:rPr lang="sr-Latn-RS"/>
                        <a:t>14</a:t>
                      </a:r>
                      <a:endParaRPr lang="en-US" dirty="0"/>
                    </a:p>
                  </a:txBody>
                  <a:tcPr/>
                </a:tc>
                <a:tc>
                  <a:txBody>
                    <a:bodyPr/>
                    <a:lstStyle/>
                    <a:p>
                      <a:r>
                        <a:rPr lang="sr-Latn-RS"/>
                        <a:t>0,92</a:t>
                      </a:r>
                      <a:endParaRPr lang="en-US" dirty="0"/>
                    </a:p>
                  </a:txBody>
                  <a:tcPr/>
                </a:tc>
                <a:extLst>
                  <a:ext uri="{0D108BD9-81ED-4DB2-BD59-A6C34878D82A}">
                    <a16:rowId xmlns:a16="http://schemas.microsoft.com/office/drawing/2014/main" val="1805853864"/>
                  </a:ext>
                </a:extLst>
              </a:tr>
              <a:tr h="333935">
                <a:tc>
                  <a:txBody>
                    <a:bodyPr/>
                    <a:lstStyle/>
                    <a:p>
                      <a:r>
                        <a:rPr lang="sr-Latn-RS"/>
                        <a:t>15</a:t>
                      </a:r>
                      <a:endParaRPr lang="en-US" dirty="0"/>
                    </a:p>
                  </a:txBody>
                  <a:tcPr/>
                </a:tc>
                <a:tc>
                  <a:txBody>
                    <a:bodyPr/>
                    <a:lstStyle/>
                    <a:p>
                      <a:r>
                        <a:rPr lang="sr-Latn-RS" dirty="0"/>
                        <a:t>0,92</a:t>
                      </a:r>
                      <a:endParaRPr lang="en-US" dirty="0"/>
                    </a:p>
                  </a:txBody>
                  <a:tcPr/>
                </a:tc>
                <a:extLst>
                  <a:ext uri="{0D108BD9-81ED-4DB2-BD59-A6C34878D82A}">
                    <a16:rowId xmlns:a16="http://schemas.microsoft.com/office/drawing/2014/main" val="600410648"/>
                  </a:ext>
                </a:extLst>
              </a:tr>
            </a:tbl>
          </a:graphicData>
        </a:graphic>
      </p:graphicFrame>
      <p:sp>
        <p:nvSpPr>
          <p:cNvPr id="5" name="Content Placeholder 2">
            <a:extLst>
              <a:ext uri="{FF2B5EF4-FFF2-40B4-BE49-F238E27FC236}">
                <a16:creationId xmlns:a16="http://schemas.microsoft.com/office/drawing/2014/main" id="{99BA7696-2355-420E-9870-0B65E747E6AD}"/>
              </a:ext>
            </a:extLst>
          </p:cNvPr>
          <p:cNvSpPr txBox="1">
            <a:spLocks/>
          </p:cNvSpPr>
          <p:nvPr/>
        </p:nvSpPr>
        <p:spPr>
          <a:xfrm>
            <a:off x="8508582" y="3269036"/>
            <a:ext cx="3273193" cy="230135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As we see in the table, a significant increase in performance is obtained by the 9th order model, after which performance stagnates. For this reason, the AR model of the 9th order was chosen.</a:t>
            </a:r>
            <a:endParaRPr lang="sr-Latn-RS" dirty="0"/>
          </a:p>
        </p:txBody>
      </p:sp>
    </p:spTree>
    <p:extLst>
      <p:ext uri="{BB962C8B-B14F-4D97-AF65-F5344CB8AC3E}">
        <p14:creationId xmlns:p14="http://schemas.microsoft.com/office/powerpoint/2010/main" val="161987239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AE93-E8FB-4444-A2AA-1EF8E97303DE}"/>
              </a:ext>
            </a:extLst>
          </p:cNvPr>
          <p:cNvSpPr>
            <a:spLocks noGrp="1"/>
          </p:cNvSpPr>
          <p:nvPr>
            <p:ph type="title"/>
          </p:nvPr>
        </p:nvSpPr>
        <p:spPr/>
        <p:txBody>
          <a:bodyPr/>
          <a:lstStyle/>
          <a:p>
            <a:r>
              <a:rPr lang="en-US" dirty="0"/>
              <a:t>Features obtained by the AR model of the 9th degree</a:t>
            </a:r>
          </a:p>
        </p:txBody>
      </p:sp>
      <p:pic>
        <p:nvPicPr>
          <p:cNvPr id="5" name="Content Placeholder 4">
            <a:extLst>
              <a:ext uri="{FF2B5EF4-FFF2-40B4-BE49-F238E27FC236}">
                <a16:creationId xmlns:a16="http://schemas.microsoft.com/office/drawing/2014/main" id="{B2E4366B-5DF1-413D-B279-46E9A43CB752}"/>
              </a:ext>
            </a:extLst>
          </p:cNvPr>
          <p:cNvPicPr>
            <a:picLocks noGrp="1" noChangeAspect="1"/>
          </p:cNvPicPr>
          <p:nvPr>
            <p:ph idx="1"/>
          </p:nvPr>
        </p:nvPicPr>
        <p:blipFill>
          <a:blip r:embed="rId2"/>
          <a:stretch>
            <a:fillRect/>
          </a:stretch>
        </p:blipFill>
        <p:spPr>
          <a:xfrm>
            <a:off x="549604" y="2859741"/>
            <a:ext cx="11427792" cy="2564789"/>
          </a:xfrm>
        </p:spPr>
      </p:pic>
    </p:spTree>
    <p:extLst>
      <p:ext uri="{BB962C8B-B14F-4D97-AF65-F5344CB8AC3E}">
        <p14:creationId xmlns:p14="http://schemas.microsoft.com/office/powerpoint/2010/main" val="122793192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5674-097E-409F-BFDF-01CF11EA8D48}"/>
              </a:ext>
            </a:extLst>
          </p:cNvPr>
          <p:cNvSpPr>
            <a:spLocks noGrp="1"/>
          </p:cNvSpPr>
          <p:nvPr>
            <p:ph type="title"/>
          </p:nvPr>
        </p:nvSpPr>
        <p:spPr/>
        <p:txBody>
          <a:bodyPr/>
          <a:lstStyle/>
          <a:p>
            <a:r>
              <a:rPr lang="sr-Latn-RS" dirty="0" err="1"/>
              <a:t>The</a:t>
            </a:r>
            <a:r>
              <a:rPr lang="sr-Latn-RS" dirty="0"/>
              <a:t> </a:t>
            </a:r>
            <a:r>
              <a:rPr lang="sr-Latn-RS" dirty="0" err="1"/>
              <a:t>Fourie</a:t>
            </a:r>
            <a:r>
              <a:rPr lang="sr-Latn-RS" dirty="0"/>
              <a:t> </a:t>
            </a:r>
            <a:r>
              <a:rPr lang="sr-Latn-RS" dirty="0" err="1"/>
              <a:t>transform</a:t>
            </a:r>
            <a:endParaRPr lang="en-US" dirty="0"/>
          </a:p>
        </p:txBody>
      </p:sp>
      <p:sp>
        <p:nvSpPr>
          <p:cNvPr id="3" name="Content Placeholder 2">
            <a:extLst>
              <a:ext uri="{FF2B5EF4-FFF2-40B4-BE49-F238E27FC236}">
                <a16:creationId xmlns:a16="http://schemas.microsoft.com/office/drawing/2014/main" id="{0355767F-F011-49E7-B664-E4F8685BA2F0}"/>
              </a:ext>
            </a:extLst>
          </p:cNvPr>
          <p:cNvSpPr>
            <a:spLocks noGrp="1"/>
          </p:cNvSpPr>
          <p:nvPr>
            <p:ph idx="1"/>
          </p:nvPr>
        </p:nvSpPr>
        <p:spPr>
          <a:xfrm>
            <a:off x="1424312" y="2638044"/>
            <a:ext cx="9467806" cy="3101983"/>
          </a:xfrm>
        </p:spPr>
        <p:txBody>
          <a:bodyPr/>
          <a:lstStyle/>
          <a:p>
            <a:r>
              <a:rPr lang="en-US" dirty="0"/>
              <a:t>The Fourie transform is an approximation of general functions by the sum of simpler trigonometric functions. In the case of an EEG recording, it converts it from a time domain to a frequency domain. 
This is done using the Fast Fourier Transform (FFT) algorithm. After the FFT algorithm, we get information about the frequencies of the EEG signal and how much each of them contributes to the signal.</a:t>
            </a:r>
          </a:p>
        </p:txBody>
      </p:sp>
    </p:spTree>
    <p:extLst>
      <p:ext uri="{BB962C8B-B14F-4D97-AF65-F5344CB8AC3E}">
        <p14:creationId xmlns:p14="http://schemas.microsoft.com/office/powerpoint/2010/main" val="382715480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67AF9-A9A2-44AF-986C-E900617B860F}"/>
              </a:ext>
            </a:extLst>
          </p:cNvPr>
          <p:cNvSpPr>
            <a:spLocks noGrp="1"/>
          </p:cNvSpPr>
          <p:nvPr>
            <p:ph type="title"/>
          </p:nvPr>
        </p:nvSpPr>
        <p:spPr/>
        <p:txBody>
          <a:bodyPr/>
          <a:lstStyle/>
          <a:p>
            <a:r>
              <a:rPr lang="en-US" dirty="0"/>
              <a:t>Results of the </a:t>
            </a:r>
            <a:r>
              <a:rPr lang="en-US" dirty="0" err="1"/>
              <a:t>fft</a:t>
            </a:r>
            <a:r>
              <a:rPr lang="en-US" dirty="0"/>
              <a:t> algorithm</a:t>
            </a:r>
          </a:p>
        </p:txBody>
      </p:sp>
      <p:sp>
        <p:nvSpPr>
          <p:cNvPr id="6" name="Content Placeholder 2">
            <a:extLst>
              <a:ext uri="{FF2B5EF4-FFF2-40B4-BE49-F238E27FC236}">
                <a16:creationId xmlns:a16="http://schemas.microsoft.com/office/drawing/2014/main" id="{BE78C5C0-4A39-4774-9272-D6F859D5ADC6}"/>
              </a:ext>
            </a:extLst>
          </p:cNvPr>
          <p:cNvSpPr txBox="1">
            <a:spLocks/>
          </p:cNvSpPr>
          <p:nvPr/>
        </p:nvSpPr>
        <p:spPr>
          <a:xfrm>
            <a:off x="1371190" y="2401369"/>
            <a:ext cx="9467806" cy="132357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The results of the FFT algorithm are complex numbers. Each of the numbers represents the characteristics of one of the frequencies whose sum yields an approximation of the input signal.
The amplitude of the frequency was used for the classification, i.e.  The absolute value of the FFT algorithm.</a:t>
            </a:r>
          </a:p>
        </p:txBody>
      </p:sp>
      <p:pic>
        <p:nvPicPr>
          <p:cNvPr id="10" name="Picture 9">
            <a:extLst>
              <a:ext uri="{FF2B5EF4-FFF2-40B4-BE49-F238E27FC236}">
                <a16:creationId xmlns:a16="http://schemas.microsoft.com/office/drawing/2014/main" id="{762060F1-5CD5-4106-8137-F61140B80661}"/>
              </a:ext>
            </a:extLst>
          </p:cNvPr>
          <p:cNvPicPr>
            <a:picLocks noChangeAspect="1"/>
          </p:cNvPicPr>
          <p:nvPr/>
        </p:nvPicPr>
        <p:blipFill>
          <a:blip r:embed="rId2"/>
          <a:stretch>
            <a:fillRect/>
          </a:stretch>
        </p:blipFill>
        <p:spPr>
          <a:xfrm>
            <a:off x="1371190" y="3972902"/>
            <a:ext cx="9449619" cy="1920406"/>
          </a:xfrm>
          <a:prstGeom prst="rect">
            <a:avLst/>
          </a:prstGeom>
        </p:spPr>
      </p:pic>
    </p:spTree>
    <p:extLst>
      <p:ext uri="{BB962C8B-B14F-4D97-AF65-F5344CB8AC3E}">
        <p14:creationId xmlns:p14="http://schemas.microsoft.com/office/powerpoint/2010/main" val="16336849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51CFF-DCB4-4917-8609-DD43D295A810}"/>
              </a:ext>
            </a:extLst>
          </p:cNvPr>
          <p:cNvSpPr>
            <a:spLocks noGrp="1"/>
          </p:cNvSpPr>
          <p:nvPr>
            <p:ph type="title"/>
          </p:nvPr>
        </p:nvSpPr>
        <p:spPr/>
        <p:txBody>
          <a:bodyPr/>
          <a:lstStyle/>
          <a:p>
            <a:r>
              <a:rPr lang="sr-Latn-RS" dirty="0"/>
              <a:t>EEG</a:t>
            </a:r>
            <a:endParaRPr lang="en-US" dirty="0"/>
          </a:p>
        </p:txBody>
      </p:sp>
      <p:sp>
        <p:nvSpPr>
          <p:cNvPr id="3" name="Content Placeholder 2">
            <a:extLst>
              <a:ext uri="{FF2B5EF4-FFF2-40B4-BE49-F238E27FC236}">
                <a16:creationId xmlns:a16="http://schemas.microsoft.com/office/drawing/2014/main" id="{FA2816E5-7945-41C0-B2E6-2DCCAF48B27D}"/>
              </a:ext>
            </a:extLst>
          </p:cNvPr>
          <p:cNvSpPr>
            <a:spLocks noGrp="1"/>
          </p:cNvSpPr>
          <p:nvPr>
            <p:ph idx="1"/>
          </p:nvPr>
        </p:nvSpPr>
        <p:spPr>
          <a:xfrm>
            <a:off x="545771" y="2389093"/>
            <a:ext cx="5550229" cy="3635189"/>
          </a:xfrm>
        </p:spPr>
        <p:txBody>
          <a:bodyPr/>
          <a:lstStyle/>
          <a:p>
            <a:r>
              <a:rPr lang="en-US" dirty="0"/>
              <a:t>Electroencephalography is a special neurophysiological method that registers brain electrical activity through electrodes located on the crown of the head or </a:t>
            </a:r>
            <a:r>
              <a:rPr lang="en-US" dirty="0" err="1"/>
              <a:t>subdurally</a:t>
            </a:r>
            <a:r>
              <a:rPr lang="en-US" dirty="0"/>
              <a:t>,  inside brain tissue. The resulting diagram is known as an electroencephalogram (EEG). 
The diagram shows that the EEG at the time of an epileptic seizure differs significantly from a normal EEG.
The goal of this project is to create a model that will be able to recognize whether a given EEG time series was recorded during an epileptic seizure.</a:t>
            </a:r>
            <a:endParaRPr lang="sr-Latn-RS" dirty="0"/>
          </a:p>
        </p:txBody>
      </p:sp>
      <p:pic>
        <p:nvPicPr>
          <p:cNvPr id="1026" name="Picture 2">
            <a:extLst>
              <a:ext uri="{FF2B5EF4-FFF2-40B4-BE49-F238E27FC236}">
                <a16:creationId xmlns:a16="http://schemas.microsoft.com/office/drawing/2014/main" id="{D8353CB3-568A-4F70-ABF5-A9541CD2B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521418"/>
            <a:ext cx="5885245" cy="2837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27421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512E5-33A6-49B7-B479-44D372A0D1EA}"/>
              </a:ext>
            </a:extLst>
          </p:cNvPr>
          <p:cNvSpPr>
            <a:spLocks noGrp="1"/>
          </p:cNvSpPr>
          <p:nvPr>
            <p:ph type="title"/>
          </p:nvPr>
        </p:nvSpPr>
        <p:spPr/>
        <p:txBody>
          <a:bodyPr/>
          <a:lstStyle/>
          <a:p>
            <a:r>
              <a:rPr lang="sr-Latn-RS" dirty="0" err="1"/>
              <a:t>Selecting</a:t>
            </a:r>
            <a:r>
              <a:rPr lang="sr-Latn-RS" dirty="0"/>
              <a:t> </a:t>
            </a:r>
            <a:r>
              <a:rPr lang="sr-Latn-RS" dirty="0" err="1"/>
              <a:t>frequencies</a:t>
            </a:r>
            <a:endParaRPr lang="en-US" dirty="0"/>
          </a:p>
        </p:txBody>
      </p:sp>
      <p:sp>
        <p:nvSpPr>
          <p:cNvPr id="3" name="Content Placeholder 2">
            <a:extLst>
              <a:ext uri="{FF2B5EF4-FFF2-40B4-BE49-F238E27FC236}">
                <a16:creationId xmlns:a16="http://schemas.microsoft.com/office/drawing/2014/main" id="{78C043D9-7190-408F-A224-621701E13E46}"/>
              </a:ext>
            </a:extLst>
          </p:cNvPr>
          <p:cNvSpPr>
            <a:spLocks noGrp="1"/>
          </p:cNvSpPr>
          <p:nvPr>
            <p:ph idx="1"/>
          </p:nvPr>
        </p:nvSpPr>
        <p:spPr>
          <a:xfrm>
            <a:off x="1895683" y="2502971"/>
            <a:ext cx="4097946" cy="3101983"/>
          </a:xfrm>
        </p:spPr>
        <p:txBody>
          <a:bodyPr/>
          <a:lstStyle/>
          <a:p>
            <a:r>
              <a:rPr lang="en-US" dirty="0"/>
              <a:t>As you can see in the picture, not all frequencies have the same effect on the final signal. That is why we can ignore some of them.
For this, we will use the PCA algorithm.</a:t>
            </a:r>
          </a:p>
        </p:txBody>
      </p:sp>
      <p:pic>
        <p:nvPicPr>
          <p:cNvPr id="4" name="Picture 3">
            <a:extLst>
              <a:ext uri="{FF2B5EF4-FFF2-40B4-BE49-F238E27FC236}">
                <a16:creationId xmlns:a16="http://schemas.microsoft.com/office/drawing/2014/main" id="{74605FFA-A0C2-43C9-A657-8AE82A9F76FC}"/>
              </a:ext>
            </a:extLst>
          </p:cNvPr>
          <p:cNvPicPr>
            <a:picLocks noChangeAspect="1"/>
          </p:cNvPicPr>
          <p:nvPr/>
        </p:nvPicPr>
        <p:blipFill>
          <a:blip r:embed="rId2"/>
          <a:stretch>
            <a:fillRect/>
          </a:stretch>
        </p:blipFill>
        <p:spPr>
          <a:xfrm>
            <a:off x="6215226" y="2367899"/>
            <a:ext cx="5054486" cy="3372128"/>
          </a:xfrm>
          <a:prstGeom prst="rect">
            <a:avLst/>
          </a:prstGeom>
        </p:spPr>
      </p:pic>
    </p:spTree>
    <p:extLst>
      <p:ext uri="{BB962C8B-B14F-4D97-AF65-F5344CB8AC3E}">
        <p14:creationId xmlns:p14="http://schemas.microsoft.com/office/powerpoint/2010/main" val="236013810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C96A-F396-40CD-8365-04CF50C49A2E}"/>
              </a:ext>
            </a:extLst>
          </p:cNvPr>
          <p:cNvSpPr>
            <a:spLocks noGrp="1"/>
          </p:cNvSpPr>
          <p:nvPr>
            <p:ph type="title"/>
          </p:nvPr>
        </p:nvSpPr>
        <p:spPr/>
        <p:txBody>
          <a:bodyPr/>
          <a:lstStyle/>
          <a:p>
            <a:r>
              <a:rPr lang="sr-Latn-RS"/>
              <a:t>PCA algorithm</a:t>
            </a:r>
            <a:endParaRPr lang="en-US" dirty="0"/>
          </a:p>
        </p:txBody>
      </p:sp>
      <p:sp>
        <p:nvSpPr>
          <p:cNvPr id="3" name="Content Placeholder 2">
            <a:extLst>
              <a:ext uri="{FF2B5EF4-FFF2-40B4-BE49-F238E27FC236}">
                <a16:creationId xmlns:a16="http://schemas.microsoft.com/office/drawing/2014/main" id="{40AE92B2-A2EA-4DB8-94A6-2AEAB6D84942}"/>
              </a:ext>
            </a:extLst>
          </p:cNvPr>
          <p:cNvSpPr>
            <a:spLocks noGrp="1"/>
          </p:cNvSpPr>
          <p:nvPr>
            <p:ph idx="1"/>
          </p:nvPr>
        </p:nvSpPr>
        <p:spPr>
          <a:xfrm>
            <a:off x="2231136" y="2638044"/>
            <a:ext cx="7729728" cy="929909"/>
          </a:xfrm>
        </p:spPr>
        <p:txBody>
          <a:bodyPr/>
          <a:lstStyle/>
          <a:p>
            <a:r>
              <a:rPr lang="en-US" dirty="0"/>
              <a:t>First, you need to center and scale the data.
The </a:t>
            </a:r>
            <a:r>
              <a:rPr lang="en-US" dirty="0" err="1"/>
              <a:t>StandardScaler</a:t>
            </a:r>
            <a:r>
              <a:rPr lang="en-US" dirty="0"/>
              <a:t> class is used for this.</a:t>
            </a:r>
          </a:p>
        </p:txBody>
      </p:sp>
      <p:pic>
        <p:nvPicPr>
          <p:cNvPr id="5" name="Picture 4">
            <a:extLst>
              <a:ext uri="{FF2B5EF4-FFF2-40B4-BE49-F238E27FC236}">
                <a16:creationId xmlns:a16="http://schemas.microsoft.com/office/drawing/2014/main" id="{A7422B17-BA71-421F-A60D-773B5934F226}"/>
              </a:ext>
            </a:extLst>
          </p:cNvPr>
          <p:cNvPicPr>
            <a:picLocks noChangeAspect="1"/>
          </p:cNvPicPr>
          <p:nvPr/>
        </p:nvPicPr>
        <p:blipFill>
          <a:blip r:embed="rId2"/>
          <a:stretch>
            <a:fillRect/>
          </a:stretch>
        </p:blipFill>
        <p:spPr>
          <a:xfrm>
            <a:off x="1683637" y="3763437"/>
            <a:ext cx="8824725" cy="1882303"/>
          </a:xfrm>
          <a:prstGeom prst="rect">
            <a:avLst/>
          </a:prstGeom>
        </p:spPr>
      </p:pic>
    </p:spTree>
    <p:extLst>
      <p:ext uri="{BB962C8B-B14F-4D97-AF65-F5344CB8AC3E}">
        <p14:creationId xmlns:p14="http://schemas.microsoft.com/office/powerpoint/2010/main" val="197350592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62AEC-518D-46D6-9F11-AD0C922BE560}"/>
              </a:ext>
            </a:extLst>
          </p:cNvPr>
          <p:cNvSpPr>
            <a:spLocks noGrp="1"/>
          </p:cNvSpPr>
          <p:nvPr>
            <p:ph type="title"/>
          </p:nvPr>
        </p:nvSpPr>
        <p:spPr/>
        <p:txBody>
          <a:bodyPr/>
          <a:lstStyle/>
          <a:p>
            <a:r>
              <a:rPr lang="en-US" dirty="0"/>
              <a:t>Number of components of the </a:t>
            </a:r>
            <a:r>
              <a:rPr lang="en-US" dirty="0" err="1"/>
              <a:t>pca</a:t>
            </a:r>
            <a:r>
              <a:rPr lang="en-US" dirty="0"/>
              <a:t> algorithm</a:t>
            </a:r>
          </a:p>
        </p:txBody>
      </p:sp>
      <p:pic>
        <p:nvPicPr>
          <p:cNvPr id="5" name="Content Placeholder 4">
            <a:extLst>
              <a:ext uri="{FF2B5EF4-FFF2-40B4-BE49-F238E27FC236}">
                <a16:creationId xmlns:a16="http://schemas.microsoft.com/office/drawing/2014/main" id="{AE016355-B454-4F3D-BD09-C4CE15EB7CC7}"/>
              </a:ext>
            </a:extLst>
          </p:cNvPr>
          <p:cNvPicPr>
            <a:picLocks noGrp="1" noChangeAspect="1"/>
          </p:cNvPicPr>
          <p:nvPr>
            <p:ph idx="1"/>
          </p:nvPr>
        </p:nvPicPr>
        <p:blipFill>
          <a:blip r:embed="rId2"/>
          <a:stretch>
            <a:fillRect/>
          </a:stretch>
        </p:blipFill>
        <p:spPr>
          <a:xfrm>
            <a:off x="6096000" y="2501154"/>
            <a:ext cx="5100723" cy="3328894"/>
          </a:xfrm>
        </p:spPr>
      </p:pic>
      <p:sp>
        <p:nvSpPr>
          <p:cNvPr id="6" name="Content Placeholder 2">
            <a:extLst>
              <a:ext uri="{FF2B5EF4-FFF2-40B4-BE49-F238E27FC236}">
                <a16:creationId xmlns:a16="http://schemas.microsoft.com/office/drawing/2014/main" id="{C77DC2E3-8DD9-40E1-B175-2A9F956B4E3A}"/>
              </a:ext>
            </a:extLst>
          </p:cNvPr>
          <p:cNvSpPr txBox="1">
            <a:spLocks/>
          </p:cNvSpPr>
          <p:nvPr/>
        </p:nvSpPr>
        <p:spPr>
          <a:xfrm>
            <a:off x="1895683" y="2502971"/>
            <a:ext cx="4097946"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Initially, the PCA algorithm was developed with 20 components.
An overall variance of 86.8% was obtained.
On the graph you can see that all components after the 5th are not significant.</a:t>
            </a:r>
          </a:p>
        </p:txBody>
      </p:sp>
    </p:spTree>
    <p:extLst>
      <p:ext uri="{BB962C8B-B14F-4D97-AF65-F5344CB8AC3E}">
        <p14:creationId xmlns:p14="http://schemas.microsoft.com/office/powerpoint/2010/main" val="308839152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C26D-2150-4276-9F59-3AF6F4022CE9}"/>
              </a:ext>
            </a:extLst>
          </p:cNvPr>
          <p:cNvSpPr>
            <a:spLocks noGrp="1"/>
          </p:cNvSpPr>
          <p:nvPr>
            <p:ph type="title"/>
          </p:nvPr>
        </p:nvSpPr>
        <p:spPr/>
        <p:txBody>
          <a:bodyPr/>
          <a:lstStyle/>
          <a:p>
            <a:r>
              <a:rPr lang="en-US" dirty="0"/>
              <a:t>Number of components of the </a:t>
            </a:r>
            <a:r>
              <a:rPr lang="en-US" dirty="0" err="1"/>
              <a:t>pCA</a:t>
            </a:r>
            <a:r>
              <a:rPr lang="en-US" dirty="0"/>
              <a:t> algorithm</a:t>
            </a:r>
          </a:p>
        </p:txBody>
      </p:sp>
      <p:pic>
        <p:nvPicPr>
          <p:cNvPr id="5" name="Picture 4">
            <a:extLst>
              <a:ext uri="{FF2B5EF4-FFF2-40B4-BE49-F238E27FC236}">
                <a16:creationId xmlns:a16="http://schemas.microsoft.com/office/drawing/2014/main" id="{38B9FD69-5053-4BB8-8819-E0F138ADE69C}"/>
              </a:ext>
            </a:extLst>
          </p:cNvPr>
          <p:cNvPicPr>
            <a:picLocks noChangeAspect="1"/>
          </p:cNvPicPr>
          <p:nvPr/>
        </p:nvPicPr>
        <p:blipFill>
          <a:blip r:embed="rId2"/>
          <a:stretch>
            <a:fillRect/>
          </a:stretch>
        </p:blipFill>
        <p:spPr>
          <a:xfrm>
            <a:off x="6096000" y="2624045"/>
            <a:ext cx="5067739" cy="3269263"/>
          </a:xfrm>
          <a:prstGeom prst="rect">
            <a:avLst/>
          </a:prstGeom>
        </p:spPr>
      </p:pic>
      <p:sp>
        <p:nvSpPr>
          <p:cNvPr id="6" name="Content Placeholder 2">
            <a:extLst>
              <a:ext uri="{FF2B5EF4-FFF2-40B4-BE49-F238E27FC236}">
                <a16:creationId xmlns:a16="http://schemas.microsoft.com/office/drawing/2014/main" id="{717D5337-FBED-46B0-B25B-8A058CEEE76D}"/>
              </a:ext>
            </a:extLst>
          </p:cNvPr>
          <p:cNvSpPr txBox="1">
            <a:spLocks/>
          </p:cNvSpPr>
          <p:nvPr/>
        </p:nvSpPr>
        <p:spPr>
          <a:xfrm>
            <a:off x="1895683" y="2502971"/>
            <a:ext cx="4097946"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For a PCA algorithm with 5 components, a variance of 78.7% is obtained.
Perhaps not all 5 components are important to the SVC algorithm, so we will check its performance with a different number of components.</a:t>
            </a:r>
          </a:p>
        </p:txBody>
      </p:sp>
    </p:spTree>
    <p:extLst>
      <p:ext uri="{BB962C8B-B14F-4D97-AF65-F5344CB8AC3E}">
        <p14:creationId xmlns:p14="http://schemas.microsoft.com/office/powerpoint/2010/main" val="417526621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2B0F-BB49-4EAA-BCA4-290CB6636B03}"/>
              </a:ext>
            </a:extLst>
          </p:cNvPr>
          <p:cNvSpPr>
            <a:spLocks noGrp="1"/>
          </p:cNvSpPr>
          <p:nvPr>
            <p:ph type="title"/>
          </p:nvPr>
        </p:nvSpPr>
        <p:spPr/>
        <p:txBody>
          <a:bodyPr/>
          <a:lstStyle/>
          <a:p>
            <a:r>
              <a:rPr lang="en-US" dirty="0"/>
              <a:t>Number of components of the </a:t>
            </a:r>
            <a:r>
              <a:rPr lang="en-US" dirty="0" err="1"/>
              <a:t>pca</a:t>
            </a:r>
            <a:r>
              <a:rPr lang="en-US" dirty="0"/>
              <a:t> algorithm</a:t>
            </a:r>
          </a:p>
        </p:txBody>
      </p:sp>
      <p:graphicFrame>
        <p:nvGraphicFramePr>
          <p:cNvPr id="4" name="Table 4">
            <a:extLst>
              <a:ext uri="{FF2B5EF4-FFF2-40B4-BE49-F238E27FC236}">
                <a16:creationId xmlns:a16="http://schemas.microsoft.com/office/drawing/2014/main" id="{90BFDD7D-7C84-44B9-A5BE-F7829413191F}"/>
              </a:ext>
            </a:extLst>
          </p:cNvPr>
          <p:cNvGraphicFramePr>
            <a:graphicFrameLocks noGrp="1"/>
          </p:cNvGraphicFramePr>
          <p:nvPr>
            <p:ph idx="1"/>
            <p:extLst>
              <p:ext uri="{D42A27DB-BD31-4B8C-83A1-F6EECF244321}">
                <p14:modId xmlns:p14="http://schemas.microsoft.com/office/powerpoint/2010/main" val="2106812016"/>
              </p:ext>
            </p:extLst>
          </p:nvPr>
        </p:nvGraphicFramePr>
        <p:xfrm>
          <a:off x="2229740" y="2477060"/>
          <a:ext cx="7731124" cy="2494280"/>
        </p:xfrm>
        <a:graphic>
          <a:graphicData uri="http://schemas.openxmlformats.org/drawingml/2006/table">
            <a:tbl>
              <a:tblPr firstRow="1" bandRow="1">
                <a:tableStyleId>{073A0DAA-6AF3-43AB-8588-CEC1D06C72B9}</a:tableStyleId>
              </a:tblPr>
              <a:tblGrid>
                <a:gridCol w="3865562">
                  <a:extLst>
                    <a:ext uri="{9D8B030D-6E8A-4147-A177-3AD203B41FA5}">
                      <a16:colId xmlns:a16="http://schemas.microsoft.com/office/drawing/2014/main" val="2842185225"/>
                    </a:ext>
                  </a:extLst>
                </a:gridCol>
                <a:gridCol w="3865562">
                  <a:extLst>
                    <a:ext uri="{9D8B030D-6E8A-4147-A177-3AD203B41FA5}">
                      <a16:colId xmlns:a16="http://schemas.microsoft.com/office/drawing/2014/main" val="4230530705"/>
                    </a:ext>
                  </a:extLst>
                </a:gridCol>
              </a:tblGrid>
              <a:tr h="370840">
                <a:tc>
                  <a:txBody>
                    <a:bodyPr/>
                    <a:lstStyle/>
                    <a:p>
                      <a:r>
                        <a:rPr lang="sr-Latn-RS" dirty="0" err="1"/>
                        <a:t>Number</a:t>
                      </a:r>
                      <a:r>
                        <a:rPr lang="sr-Latn-RS" dirty="0"/>
                        <a:t> </a:t>
                      </a:r>
                      <a:r>
                        <a:rPr lang="sr-Latn-RS" dirty="0" err="1"/>
                        <a:t>of</a:t>
                      </a:r>
                      <a:r>
                        <a:rPr lang="sr-Latn-RS" dirty="0"/>
                        <a:t> </a:t>
                      </a:r>
                      <a:r>
                        <a:rPr lang="sr-Latn-RS" dirty="0" err="1"/>
                        <a:t>components</a:t>
                      </a:r>
                      <a:endParaRPr lang="en-US" dirty="0"/>
                    </a:p>
                  </a:txBody>
                  <a:tcPr/>
                </a:tc>
                <a:tc>
                  <a:txBody>
                    <a:bodyPr/>
                    <a:lstStyle/>
                    <a:p>
                      <a:r>
                        <a:rPr lang="en-US" dirty="0"/>
                        <a:t>F1 over test data with default parameters</a:t>
                      </a:r>
                    </a:p>
                  </a:txBody>
                  <a:tcPr/>
                </a:tc>
                <a:extLst>
                  <a:ext uri="{0D108BD9-81ED-4DB2-BD59-A6C34878D82A}">
                    <a16:rowId xmlns:a16="http://schemas.microsoft.com/office/drawing/2014/main" val="3968423858"/>
                  </a:ext>
                </a:extLst>
              </a:tr>
              <a:tr h="370840">
                <a:tc>
                  <a:txBody>
                    <a:bodyPr/>
                    <a:lstStyle/>
                    <a:p>
                      <a:r>
                        <a:rPr lang="sr-Latn-RS" dirty="0"/>
                        <a:t>1</a:t>
                      </a:r>
                      <a:endParaRPr lang="en-US" dirty="0"/>
                    </a:p>
                  </a:txBody>
                  <a:tcPr/>
                </a:tc>
                <a:tc>
                  <a:txBody>
                    <a:bodyPr/>
                    <a:lstStyle/>
                    <a:p>
                      <a:r>
                        <a:rPr lang="sr-Latn-RS" dirty="0"/>
                        <a:t>0,78</a:t>
                      </a:r>
                      <a:endParaRPr lang="en-US" dirty="0"/>
                    </a:p>
                  </a:txBody>
                  <a:tcPr/>
                </a:tc>
                <a:extLst>
                  <a:ext uri="{0D108BD9-81ED-4DB2-BD59-A6C34878D82A}">
                    <a16:rowId xmlns:a16="http://schemas.microsoft.com/office/drawing/2014/main" val="2679289489"/>
                  </a:ext>
                </a:extLst>
              </a:tr>
              <a:tr h="370840">
                <a:tc>
                  <a:txBody>
                    <a:bodyPr/>
                    <a:lstStyle/>
                    <a:p>
                      <a:r>
                        <a:rPr lang="sr-Latn-RS" dirty="0"/>
                        <a:t>2</a:t>
                      </a:r>
                      <a:endParaRPr lang="en-US" dirty="0"/>
                    </a:p>
                  </a:txBody>
                  <a:tcPr/>
                </a:tc>
                <a:tc>
                  <a:txBody>
                    <a:bodyPr/>
                    <a:lstStyle/>
                    <a:p>
                      <a:r>
                        <a:rPr lang="sr-Latn-RS" dirty="0"/>
                        <a:t>0,93</a:t>
                      </a:r>
                      <a:endParaRPr lang="en-US" dirty="0"/>
                    </a:p>
                  </a:txBody>
                  <a:tcPr/>
                </a:tc>
                <a:extLst>
                  <a:ext uri="{0D108BD9-81ED-4DB2-BD59-A6C34878D82A}">
                    <a16:rowId xmlns:a16="http://schemas.microsoft.com/office/drawing/2014/main" val="2270201161"/>
                  </a:ext>
                </a:extLst>
              </a:tr>
              <a:tr h="370840">
                <a:tc>
                  <a:txBody>
                    <a:bodyPr/>
                    <a:lstStyle/>
                    <a:p>
                      <a:r>
                        <a:rPr lang="sr-Latn-RS" dirty="0"/>
                        <a:t>3</a:t>
                      </a:r>
                      <a:endParaRPr lang="en-US" dirty="0"/>
                    </a:p>
                  </a:txBody>
                  <a:tcPr/>
                </a:tc>
                <a:tc>
                  <a:txBody>
                    <a:bodyPr/>
                    <a:lstStyle/>
                    <a:p>
                      <a:r>
                        <a:rPr lang="sr-Latn-RS" dirty="0"/>
                        <a:t>0,93</a:t>
                      </a:r>
                      <a:endParaRPr lang="en-US" dirty="0"/>
                    </a:p>
                  </a:txBody>
                  <a:tcPr/>
                </a:tc>
                <a:extLst>
                  <a:ext uri="{0D108BD9-81ED-4DB2-BD59-A6C34878D82A}">
                    <a16:rowId xmlns:a16="http://schemas.microsoft.com/office/drawing/2014/main" val="3138728576"/>
                  </a:ext>
                </a:extLst>
              </a:tr>
              <a:tr h="370840">
                <a:tc>
                  <a:txBody>
                    <a:bodyPr/>
                    <a:lstStyle/>
                    <a:p>
                      <a:r>
                        <a:rPr lang="sr-Latn-RS" dirty="0"/>
                        <a:t>4</a:t>
                      </a:r>
                      <a:endParaRPr lang="en-US" dirty="0"/>
                    </a:p>
                  </a:txBody>
                  <a:tcPr/>
                </a:tc>
                <a:tc>
                  <a:txBody>
                    <a:bodyPr/>
                    <a:lstStyle/>
                    <a:p>
                      <a:r>
                        <a:rPr lang="sr-Latn-RS" dirty="0"/>
                        <a:t>0,94</a:t>
                      </a:r>
                      <a:endParaRPr lang="en-US" dirty="0"/>
                    </a:p>
                  </a:txBody>
                  <a:tcPr/>
                </a:tc>
                <a:extLst>
                  <a:ext uri="{0D108BD9-81ED-4DB2-BD59-A6C34878D82A}">
                    <a16:rowId xmlns:a16="http://schemas.microsoft.com/office/drawing/2014/main" val="1083406859"/>
                  </a:ext>
                </a:extLst>
              </a:tr>
              <a:tr h="370840">
                <a:tc>
                  <a:txBody>
                    <a:bodyPr/>
                    <a:lstStyle/>
                    <a:p>
                      <a:r>
                        <a:rPr lang="sr-Latn-RS" dirty="0"/>
                        <a:t>5</a:t>
                      </a:r>
                      <a:endParaRPr lang="en-US" dirty="0"/>
                    </a:p>
                  </a:txBody>
                  <a:tcPr/>
                </a:tc>
                <a:tc>
                  <a:txBody>
                    <a:bodyPr/>
                    <a:lstStyle/>
                    <a:p>
                      <a:r>
                        <a:rPr lang="sr-Latn-RS" dirty="0"/>
                        <a:t>0,95</a:t>
                      </a:r>
                      <a:endParaRPr lang="en-US" dirty="0"/>
                    </a:p>
                  </a:txBody>
                  <a:tcPr/>
                </a:tc>
                <a:extLst>
                  <a:ext uri="{0D108BD9-81ED-4DB2-BD59-A6C34878D82A}">
                    <a16:rowId xmlns:a16="http://schemas.microsoft.com/office/drawing/2014/main" val="417126326"/>
                  </a:ext>
                </a:extLst>
              </a:tr>
            </a:tbl>
          </a:graphicData>
        </a:graphic>
      </p:graphicFrame>
      <p:sp>
        <p:nvSpPr>
          <p:cNvPr id="5" name="Content Placeholder 2">
            <a:extLst>
              <a:ext uri="{FF2B5EF4-FFF2-40B4-BE49-F238E27FC236}">
                <a16:creationId xmlns:a16="http://schemas.microsoft.com/office/drawing/2014/main" id="{B3F65514-EEA3-4E77-A9C8-653148C74927}"/>
              </a:ext>
            </a:extLst>
          </p:cNvPr>
          <p:cNvSpPr txBox="1">
            <a:spLocks/>
          </p:cNvSpPr>
          <p:nvPr/>
        </p:nvSpPr>
        <p:spPr>
          <a:xfrm>
            <a:off x="1895683" y="5082988"/>
            <a:ext cx="8628882" cy="142538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We can see that the performance after the 2nd component is similar, but due to the simplicity of the model, the search for the best parameters was also performed over 5 components.</a:t>
            </a:r>
            <a:endParaRPr lang="sr-Latn-RS" dirty="0"/>
          </a:p>
          <a:p>
            <a:endParaRPr lang="sr-Latn-RS" dirty="0"/>
          </a:p>
          <a:p>
            <a:endParaRPr lang="en-US" dirty="0"/>
          </a:p>
        </p:txBody>
      </p:sp>
    </p:spTree>
    <p:extLst>
      <p:ext uri="{BB962C8B-B14F-4D97-AF65-F5344CB8AC3E}">
        <p14:creationId xmlns:p14="http://schemas.microsoft.com/office/powerpoint/2010/main" val="415029893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3EF64-7E39-4577-B4ED-33BE78B19717}"/>
              </a:ext>
            </a:extLst>
          </p:cNvPr>
          <p:cNvSpPr>
            <a:spLocks noGrp="1"/>
          </p:cNvSpPr>
          <p:nvPr>
            <p:ph type="title"/>
          </p:nvPr>
        </p:nvSpPr>
        <p:spPr/>
        <p:txBody>
          <a:bodyPr/>
          <a:lstStyle/>
          <a:p>
            <a:r>
              <a:rPr lang="sr-Latn-RS" dirty="0"/>
              <a:t>Best </a:t>
            </a:r>
            <a:r>
              <a:rPr lang="sr-Latn-RS" dirty="0" err="1"/>
              <a:t>parameters</a:t>
            </a:r>
            <a:r>
              <a:rPr lang="sr-Latn-RS" dirty="0"/>
              <a:t> </a:t>
            </a:r>
            <a:r>
              <a:rPr lang="sr-Latn-RS" dirty="0" err="1"/>
              <a:t>and</a:t>
            </a:r>
            <a:r>
              <a:rPr lang="sr-Latn-RS" dirty="0"/>
              <a:t> </a:t>
            </a:r>
            <a:r>
              <a:rPr lang="sr-Latn-RS" dirty="0" err="1"/>
              <a:t>results</a:t>
            </a:r>
            <a:endParaRPr lang="en-US" dirty="0"/>
          </a:p>
        </p:txBody>
      </p:sp>
      <p:graphicFrame>
        <p:nvGraphicFramePr>
          <p:cNvPr id="4" name="Table 4">
            <a:extLst>
              <a:ext uri="{FF2B5EF4-FFF2-40B4-BE49-F238E27FC236}">
                <a16:creationId xmlns:a16="http://schemas.microsoft.com/office/drawing/2014/main" id="{2B7D3C9B-089B-4085-AFF4-57F3980421D5}"/>
              </a:ext>
            </a:extLst>
          </p:cNvPr>
          <p:cNvGraphicFramePr>
            <a:graphicFrameLocks noGrp="1"/>
          </p:cNvGraphicFramePr>
          <p:nvPr>
            <p:ph idx="1"/>
            <p:extLst>
              <p:ext uri="{D42A27DB-BD31-4B8C-83A1-F6EECF244321}">
                <p14:modId xmlns:p14="http://schemas.microsoft.com/office/powerpoint/2010/main" val="2976686207"/>
              </p:ext>
            </p:extLst>
          </p:nvPr>
        </p:nvGraphicFramePr>
        <p:xfrm>
          <a:off x="1030941" y="2638425"/>
          <a:ext cx="10542495" cy="3643464"/>
        </p:xfrm>
        <a:graphic>
          <a:graphicData uri="http://schemas.openxmlformats.org/drawingml/2006/table">
            <a:tbl>
              <a:tblPr firstRow="1" bandRow="1">
                <a:tableStyleId>{073A0DAA-6AF3-43AB-8588-CEC1D06C72B9}</a:tableStyleId>
              </a:tblPr>
              <a:tblGrid>
                <a:gridCol w="2108499">
                  <a:extLst>
                    <a:ext uri="{9D8B030D-6E8A-4147-A177-3AD203B41FA5}">
                      <a16:colId xmlns:a16="http://schemas.microsoft.com/office/drawing/2014/main" val="3935950794"/>
                    </a:ext>
                  </a:extLst>
                </a:gridCol>
                <a:gridCol w="2108499">
                  <a:extLst>
                    <a:ext uri="{9D8B030D-6E8A-4147-A177-3AD203B41FA5}">
                      <a16:colId xmlns:a16="http://schemas.microsoft.com/office/drawing/2014/main" val="4181227317"/>
                    </a:ext>
                  </a:extLst>
                </a:gridCol>
                <a:gridCol w="2108499">
                  <a:extLst>
                    <a:ext uri="{9D8B030D-6E8A-4147-A177-3AD203B41FA5}">
                      <a16:colId xmlns:a16="http://schemas.microsoft.com/office/drawing/2014/main" val="1998871897"/>
                    </a:ext>
                  </a:extLst>
                </a:gridCol>
                <a:gridCol w="2108499">
                  <a:extLst>
                    <a:ext uri="{9D8B030D-6E8A-4147-A177-3AD203B41FA5}">
                      <a16:colId xmlns:a16="http://schemas.microsoft.com/office/drawing/2014/main" val="833436083"/>
                    </a:ext>
                  </a:extLst>
                </a:gridCol>
                <a:gridCol w="2108499">
                  <a:extLst>
                    <a:ext uri="{9D8B030D-6E8A-4147-A177-3AD203B41FA5}">
                      <a16:colId xmlns:a16="http://schemas.microsoft.com/office/drawing/2014/main" val="3847105452"/>
                    </a:ext>
                  </a:extLst>
                </a:gridCol>
              </a:tblGrid>
              <a:tr h="529206">
                <a:tc>
                  <a:txBody>
                    <a:bodyPr/>
                    <a:lstStyle/>
                    <a:p>
                      <a:r>
                        <a:rPr lang="sr-Latn-RS" dirty="0"/>
                        <a:t>Osobine</a:t>
                      </a:r>
                      <a:endParaRPr lang="en-US" dirty="0"/>
                    </a:p>
                  </a:txBody>
                  <a:tcPr/>
                </a:tc>
                <a:tc>
                  <a:txBody>
                    <a:bodyPr/>
                    <a:lstStyle/>
                    <a:p>
                      <a:r>
                        <a:rPr lang="sr-Latn-RS" dirty="0"/>
                        <a:t>C</a:t>
                      </a:r>
                      <a:endParaRPr lang="en-US" dirty="0"/>
                    </a:p>
                  </a:txBody>
                  <a:tcPr/>
                </a:tc>
                <a:tc>
                  <a:txBody>
                    <a:bodyPr/>
                    <a:lstStyle/>
                    <a:p>
                      <a:r>
                        <a:rPr lang="sr-Latn-RS" dirty="0"/>
                        <a:t>Gamma</a:t>
                      </a:r>
                      <a:endParaRPr lang="en-US" dirty="0"/>
                    </a:p>
                  </a:txBody>
                  <a:tcPr/>
                </a:tc>
                <a:tc>
                  <a:txBody>
                    <a:bodyPr/>
                    <a:lstStyle/>
                    <a:p>
                      <a:r>
                        <a:rPr lang="sr-Latn-RS" dirty="0"/>
                        <a:t>Kernel</a:t>
                      </a:r>
                      <a:endParaRPr lang="en-US" dirty="0"/>
                    </a:p>
                  </a:txBody>
                  <a:tcPr/>
                </a:tc>
                <a:tc>
                  <a:txBody>
                    <a:bodyPr/>
                    <a:lstStyle/>
                    <a:p>
                      <a:r>
                        <a:rPr lang="sr-Latn-RS" dirty="0"/>
                        <a:t>F1</a:t>
                      </a:r>
                      <a:endParaRPr lang="en-US" dirty="0"/>
                    </a:p>
                  </a:txBody>
                  <a:tcPr/>
                </a:tc>
                <a:extLst>
                  <a:ext uri="{0D108BD9-81ED-4DB2-BD59-A6C34878D82A}">
                    <a16:rowId xmlns:a16="http://schemas.microsoft.com/office/drawing/2014/main" val="2781122779"/>
                  </a:ext>
                </a:extLst>
              </a:tr>
              <a:tr h="529206">
                <a:tc>
                  <a:txBody>
                    <a:bodyPr/>
                    <a:lstStyle/>
                    <a:p>
                      <a:r>
                        <a:rPr lang="sr-Latn-RS" dirty="0" err="1"/>
                        <a:t>Statistical</a:t>
                      </a:r>
                      <a:r>
                        <a:rPr lang="sr-Latn-RS" dirty="0"/>
                        <a:t> </a:t>
                      </a:r>
                      <a:r>
                        <a:rPr lang="sr-Latn-RS" dirty="0" err="1"/>
                        <a:t>characteristics</a:t>
                      </a:r>
                      <a:endParaRPr lang="en-US" dirty="0"/>
                    </a:p>
                  </a:txBody>
                  <a:tcPr/>
                </a:tc>
                <a:tc>
                  <a:txBody>
                    <a:bodyPr/>
                    <a:lstStyle/>
                    <a:p>
                      <a:r>
                        <a:rPr lang="sr-Latn-RS" dirty="0"/>
                        <a:t>100</a:t>
                      </a:r>
                      <a:endParaRPr lang="en-US" dirty="0"/>
                    </a:p>
                  </a:txBody>
                  <a:tcPr/>
                </a:tc>
                <a:tc>
                  <a:txBody>
                    <a:bodyPr/>
                    <a:lstStyle/>
                    <a:p>
                      <a:r>
                        <a:rPr lang="sr-Latn-RS" dirty="0"/>
                        <a:t>0,1</a:t>
                      </a:r>
                      <a:endParaRPr lang="en-US" dirty="0"/>
                    </a:p>
                  </a:txBody>
                  <a:tcPr/>
                </a:tc>
                <a:tc>
                  <a:txBody>
                    <a:bodyPr/>
                    <a:lstStyle/>
                    <a:p>
                      <a:r>
                        <a:rPr lang="sr-Latn-RS" dirty="0"/>
                        <a:t>Rbf</a:t>
                      </a:r>
                      <a:endParaRPr lang="en-US" dirty="0"/>
                    </a:p>
                  </a:txBody>
                  <a:tcPr/>
                </a:tc>
                <a:tc>
                  <a:txBody>
                    <a:bodyPr/>
                    <a:lstStyle/>
                    <a:p>
                      <a:r>
                        <a:rPr lang="sr-Latn-RS" dirty="0"/>
                        <a:t>0,953</a:t>
                      </a:r>
                      <a:endParaRPr lang="en-US" dirty="0"/>
                    </a:p>
                  </a:txBody>
                  <a:tcPr/>
                </a:tc>
                <a:extLst>
                  <a:ext uri="{0D108BD9-81ED-4DB2-BD59-A6C34878D82A}">
                    <a16:rowId xmlns:a16="http://schemas.microsoft.com/office/drawing/2014/main" val="2801887359"/>
                  </a:ext>
                </a:extLst>
              </a:tr>
              <a:tr h="529206">
                <a:tc>
                  <a:txBody>
                    <a:bodyPr/>
                    <a:lstStyle/>
                    <a:p>
                      <a:r>
                        <a:rPr lang="en-US" dirty="0"/>
                        <a:t>AR model</a:t>
                      </a:r>
                    </a:p>
                  </a:txBody>
                  <a:tcPr/>
                </a:tc>
                <a:tc>
                  <a:txBody>
                    <a:bodyPr/>
                    <a:lstStyle/>
                    <a:p>
                      <a:r>
                        <a:rPr lang="sr-Latn-RS" dirty="0"/>
                        <a:t>90</a:t>
                      </a:r>
                      <a:endParaRPr lang="en-US" dirty="0"/>
                    </a:p>
                  </a:txBody>
                  <a:tcPr/>
                </a:tc>
                <a:tc>
                  <a:txBody>
                    <a:bodyPr/>
                    <a:lstStyle/>
                    <a:p>
                      <a:r>
                        <a:rPr lang="sr-Latn-RS" dirty="0"/>
                        <a:t>0,1</a:t>
                      </a:r>
                      <a:endParaRPr lang="en-US" dirty="0"/>
                    </a:p>
                  </a:txBody>
                  <a:tcPr/>
                </a:tc>
                <a:tc>
                  <a:txBody>
                    <a:bodyPr/>
                    <a:lstStyle/>
                    <a:p>
                      <a:r>
                        <a:rPr lang="sr-Latn-RS" dirty="0"/>
                        <a:t>Rbf</a:t>
                      </a:r>
                      <a:endParaRPr lang="en-US" dirty="0"/>
                    </a:p>
                  </a:txBody>
                  <a:tcPr/>
                </a:tc>
                <a:tc>
                  <a:txBody>
                    <a:bodyPr/>
                    <a:lstStyle/>
                    <a:p>
                      <a:r>
                        <a:rPr lang="sr-Latn-RS" dirty="0"/>
                        <a:t>0,949</a:t>
                      </a:r>
                      <a:endParaRPr lang="en-US" dirty="0"/>
                    </a:p>
                  </a:txBody>
                  <a:tcPr/>
                </a:tc>
                <a:extLst>
                  <a:ext uri="{0D108BD9-81ED-4DB2-BD59-A6C34878D82A}">
                    <a16:rowId xmlns:a16="http://schemas.microsoft.com/office/drawing/2014/main" val="2655060945"/>
                  </a:ext>
                </a:extLst>
              </a:tr>
              <a:tr h="1304892">
                <a:tc>
                  <a:txBody>
                    <a:bodyPr/>
                    <a:lstStyle/>
                    <a:p>
                      <a:r>
                        <a:rPr lang="sr-Latn-RS" dirty="0" err="1"/>
                        <a:t>The</a:t>
                      </a:r>
                      <a:r>
                        <a:rPr lang="sr-Latn-RS" dirty="0"/>
                        <a:t> </a:t>
                      </a:r>
                      <a:r>
                        <a:rPr lang="sr-Latn-RS" dirty="0" err="1"/>
                        <a:t>Furie</a:t>
                      </a:r>
                      <a:r>
                        <a:rPr lang="sr-Latn-RS" dirty="0"/>
                        <a:t> </a:t>
                      </a:r>
                      <a:r>
                        <a:rPr lang="sr-Latn-RS" dirty="0" err="1"/>
                        <a:t>Transform</a:t>
                      </a:r>
                      <a:r>
                        <a:rPr lang="sr-Latn-RS" dirty="0"/>
                        <a:t> 
(2 </a:t>
                      </a:r>
                      <a:r>
                        <a:rPr lang="sr-Latn-RS" dirty="0" err="1"/>
                        <a:t>components</a:t>
                      </a:r>
                      <a:r>
                        <a:rPr lang="sr-Latn-RS" dirty="0"/>
                        <a:t>)</a:t>
                      </a:r>
                      <a:endParaRPr lang="en-US" dirty="0"/>
                    </a:p>
                  </a:txBody>
                  <a:tcPr/>
                </a:tc>
                <a:tc>
                  <a:txBody>
                    <a:bodyPr/>
                    <a:lstStyle/>
                    <a:p>
                      <a:r>
                        <a:rPr lang="sr-Latn-RS" dirty="0"/>
                        <a:t>110</a:t>
                      </a:r>
                      <a:endParaRPr lang="en-US" dirty="0"/>
                    </a:p>
                  </a:txBody>
                  <a:tcPr/>
                </a:tc>
                <a:tc>
                  <a:txBody>
                    <a:bodyPr/>
                    <a:lstStyle/>
                    <a:p>
                      <a:r>
                        <a:rPr lang="sr-Latn-RS" dirty="0"/>
                        <a:t>0,1</a:t>
                      </a:r>
                      <a:endParaRPr lang="en-US" dirty="0"/>
                    </a:p>
                  </a:txBody>
                  <a:tcPr/>
                </a:tc>
                <a:tc>
                  <a:txBody>
                    <a:bodyPr/>
                    <a:lstStyle/>
                    <a:p>
                      <a:r>
                        <a:rPr lang="sr-Latn-RS" dirty="0"/>
                        <a:t>Rbf</a:t>
                      </a:r>
                      <a:endParaRPr lang="en-US" dirty="0"/>
                    </a:p>
                  </a:txBody>
                  <a:tcPr/>
                </a:tc>
                <a:tc>
                  <a:txBody>
                    <a:bodyPr/>
                    <a:lstStyle/>
                    <a:p>
                      <a:r>
                        <a:rPr lang="sr-Latn-RS" dirty="0"/>
                        <a:t>0,935</a:t>
                      </a:r>
                      <a:endParaRPr lang="en-US" dirty="0"/>
                    </a:p>
                  </a:txBody>
                  <a:tcPr/>
                </a:tc>
                <a:extLst>
                  <a:ext uri="{0D108BD9-81ED-4DB2-BD59-A6C34878D82A}">
                    <a16:rowId xmlns:a16="http://schemas.microsoft.com/office/drawing/2014/main" val="1847423158"/>
                  </a:ext>
                </a:extLst>
              </a:tr>
              <a:tr h="529206">
                <a:tc>
                  <a:txBody>
                    <a:bodyPr/>
                    <a:lstStyle/>
                    <a:p>
                      <a:r>
                        <a:rPr lang="sr-Latn-RS" dirty="0" err="1"/>
                        <a:t>The</a:t>
                      </a:r>
                      <a:r>
                        <a:rPr lang="sr-Latn-RS" dirty="0"/>
                        <a:t> </a:t>
                      </a:r>
                      <a:r>
                        <a:rPr lang="sr-Latn-RS" dirty="0" err="1"/>
                        <a:t>Furie</a:t>
                      </a:r>
                      <a:r>
                        <a:rPr lang="sr-Latn-RS" dirty="0"/>
                        <a:t> </a:t>
                      </a:r>
                      <a:r>
                        <a:rPr lang="sr-Latn-RS" dirty="0" err="1"/>
                        <a:t>Transform</a:t>
                      </a:r>
                      <a:r>
                        <a:rPr lang="sr-Latn-RS" dirty="0"/>
                        <a:t> 
(5 </a:t>
                      </a:r>
                      <a:r>
                        <a:rPr lang="sr-Latn-RS" dirty="0" err="1"/>
                        <a:t>components</a:t>
                      </a:r>
                      <a:r>
                        <a:rPr lang="sr-Latn-RS" dirty="0"/>
                        <a:t>)</a:t>
                      </a:r>
                      <a:endParaRPr lang="en-US" dirty="0"/>
                    </a:p>
                  </a:txBody>
                  <a:tcPr/>
                </a:tc>
                <a:tc>
                  <a:txBody>
                    <a:bodyPr/>
                    <a:lstStyle/>
                    <a:p>
                      <a:r>
                        <a:rPr lang="sr-Latn-RS" dirty="0"/>
                        <a:t>110</a:t>
                      </a:r>
                      <a:endParaRPr lang="en-US" dirty="0"/>
                    </a:p>
                  </a:txBody>
                  <a:tcPr/>
                </a:tc>
                <a:tc>
                  <a:txBody>
                    <a:bodyPr/>
                    <a:lstStyle/>
                    <a:p>
                      <a:r>
                        <a:rPr lang="sr-Latn-RS" dirty="0"/>
                        <a:t>0,1</a:t>
                      </a:r>
                      <a:endParaRPr lang="en-US" dirty="0"/>
                    </a:p>
                  </a:txBody>
                  <a:tcPr/>
                </a:tc>
                <a:tc>
                  <a:txBody>
                    <a:bodyPr/>
                    <a:lstStyle/>
                    <a:p>
                      <a:r>
                        <a:rPr lang="sr-Latn-RS" dirty="0"/>
                        <a:t>Rbf</a:t>
                      </a:r>
                      <a:endParaRPr lang="en-US" dirty="0"/>
                    </a:p>
                  </a:txBody>
                  <a:tcPr/>
                </a:tc>
                <a:tc>
                  <a:txBody>
                    <a:bodyPr/>
                    <a:lstStyle/>
                    <a:p>
                      <a:r>
                        <a:rPr lang="sr-Latn-RS" dirty="0"/>
                        <a:t>0,962</a:t>
                      </a:r>
                      <a:endParaRPr lang="en-US" dirty="0"/>
                    </a:p>
                  </a:txBody>
                  <a:tcPr/>
                </a:tc>
                <a:extLst>
                  <a:ext uri="{0D108BD9-81ED-4DB2-BD59-A6C34878D82A}">
                    <a16:rowId xmlns:a16="http://schemas.microsoft.com/office/drawing/2014/main" val="1075538978"/>
                  </a:ext>
                </a:extLst>
              </a:tr>
            </a:tbl>
          </a:graphicData>
        </a:graphic>
      </p:graphicFrame>
    </p:spTree>
    <p:extLst>
      <p:ext uri="{BB962C8B-B14F-4D97-AF65-F5344CB8AC3E}">
        <p14:creationId xmlns:p14="http://schemas.microsoft.com/office/powerpoint/2010/main" val="417544081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83EC9-5BC4-410F-967F-6EEAB0D986B4}"/>
              </a:ext>
            </a:extLst>
          </p:cNvPr>
          <p:cNvSpPr>
            <a:spLocks noGrp="1"/>
          </p:cNvSpPr>
          <p:nvPr>
            <p:ph type="title"/>
          </p:nvPr>
        </p:nvSpPr>
        <p:spPr/>
        <p:txBody>
          <a:bodyPr/>
          <a:lstStyle/>
          <a:p>
            <a:r>
              <a:rPr lang="sr-Latn-RS"/>
              <a:t>Conclusion</a:t>
            </a:r>
            <a:endParaRPr lang="en-US" dirty="0"/>
          </a:p>
        </p:txBody>
      </p:sp>
      <p:sp>
        <p:nvSpPr>
          <p:cNvPr id="3" name="Content Placeholder 2">
            <a:extLst>
              <a:ext uri="{FF2B5EF4-FFF2-40B4-BE49-F238E27FC236}">
                <a16:creationId xmlns:a16="http://schemas.microsoft.com/office/drawing/2014/main" id="{55613247-B6F9-48F8-B937-A36CB7A53F15}"/>
              </a:ext>
            </a:extLst>
          </p:cNvPr>
          <p:cNvSpPr>
            <a:spLocks noGrp="1"/>
          </p:cNvSpPr>
          <p:nvPr>
            <p:ph idx="1"/>
          </p:nvPr>
        </p:nvSpPr>
        <p:spPr/>
        <p:txBody>
          <a:bodyPr/>
          <a:lstStyle/>
          <a:p>
            <a:r>
              <a:rPr lang="en-US" dirty="0"/>
              <a:t>Each of the resulting models has satisfactory performance, so each of the feature extraction methods is suitable for detecting epileptic seizures in the EEG time series.
The best performance is </a:t>
            </a:r>
            <a:r>
              <a:rPr lang="en-US" dirty="0" err="1"/>
              <a:t>Furie's</a:t>
            </a:r>
            <a:r>
              <a:rPr lang="en-US" dirty="0"/>
              <a:t> transformation with 5 components, it is also a very simple model.
The model with the fewest features is the Fourie transform with 2 components, it has the lowest F1 score, but is very close to the performance of the other models.</a:t>
            </a:r>
          </a:p>
        </p:txBody>
      </p:sp>
    </p:spTree>
    <p:extLst>
      <p:ext uri="{BB962C8B-B14F-4D97-AF65-F5344CB8AC3E}">
        <p14:creationId xmlns:p14="http://schemas.microsoft.com/office/powerpoint/2010/main" val="13178078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E7B9F-BE1D-4A19-B8A2-EB4A481D1DBA}"/>
              </a:ext>
            </a:extLst>
          </p:cNvPr>
          <p:cNvSpPr>
            <a:spLocks noGrp="1"/>
          </p:cNvSpPr>
          <p:nvPr>
            <p:ph type="title"/>
          </p:nvPr>
        </p:nvSpPr>
        <p:spPr/>
        <p:txBody>
          <a:bodyPr/>
          <a:lstStyle/>
          <a:p>
            <a:r>
              <a:rPr lang="sr-Latn-RS" dirty="0" err="1"/>
              <a:t>Dataset</a:t>
            </a:r>
            <a:r>
              <a:rPr lang="sr-Latn-RS" dirty="0"/>
              <a:t> </a:t>
            </a:r>
            <a:r>
              <a:rPr lang="sr-Latn-RS" dirty="0" err="1"/>
              <a:t>and</a:t>
            </a:r>
            <a:r>
              <a:rPr lang="sr-Latn-RS" dirty="0"/>
              <a:t> </a:t>
            </a:r>
            <a:r>
              <a:rPr lang="sr-Latn-RS" dirty="0" err="1"/>
              <a:t>preprocessing</a:t>
            </a:r>
            <a:endParaRPr lang="en-US" dirty="0"/>
          </a:p>
        </p:txBody>
      </p:sp>
      <p:sp>
        <p:nvSpPr>
          <p:cNvPr id="3" name="Content Placeholder 2">
            <a:extLst>
              <a:ext uri="{FF2B5EF4-FFF2-40B4-BE49-F238E27FC236}">
                <a16:creationId xmlns:a16="http://schemas.microsoft.com/office/drawing/2014/main" id="{6CF1B4FC-9F27-43E8-9A8B-BB1741CAF59D}"/>
              </a:ext>
            </a:extLst>
          </p:cNvPr>
          <p:cNvSpPr>
            <a:spLocks noGrp="1"/>
          </p:cNvSpPr>
          <p:nvPr>
            <p:ph idx="1"/>
          </p:nvPr>
        </p:nvSpPr>
        <p:spPr>
          <a:xfrm>
            <a:off x="2151529" y="2548397"/>
            <a:ext cx="7809334" cy="3101983"/>
          </a:xfrm>
        </p:spPr>
        <p:txBody>
          <a:bodyPr>
            <a:normAutofit/>
          </a:bodyPr>
          <a:lstStyle/>
          <a:p>
            <a:r>
              <a:rPr lang="en-US" dirty="0"/>
              <a:t>The dataset used to train the model was taken from kaggle.com
The dataset contains an EEG time series of 500 people, each lasting 23.6 seconds.
Part of the pre-processing has already been done. The original dataset contained 500 files (one for each person), all the data was merged into one csv file.
Each row represents one second of the EEG time series, so the file has 500*23=11,500 lines</a:t>
            </a:r>
          </a:p>
        </p:txBody>
      </p:sp>
    </p:spTree>
    <p:extLst>
      <p:ext uri="{BB962C8B-B14F-4D97-AF65-F5344CB8AC3E}">
        <p14:creationId xmlns:p14="http://schemas.microsoft.com/office/powerpoint/2010/main" val="50107018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647B9-9E73-47CA-983B-F998ACFFBFA9}"/>
              </a:ext>
            </a:extLst>
          </p:cNvPr>
          <p:cNvSpPr>
            <a:spLocks noGrp="1"/>
          </p:cNvSpPr>
          <p:nvPr>
            <p:ph type="title"/>
          </p:nvPr>
        </p:nvSpPr>
        <p:spPr/>
        <p:txBody>
          <a:bodyPr/>
          <a:lstStyle/>
          <a:p>
            <a:r>
              <a:rPr lang="sr-Latn-RS"/>
              <a:t>Dataset and preprocessing</a:t>
            </a:r>
            <a:endParaRPr lang="sr-Latn-RS" dirty="0"/>
          </a:p>
        </p:txBody>
      </p:sp>
      <p:sp>
        <p:nvSpPr>
          <p:cNvPr id="3" name="Content Placeholder 2">
            <a:extLst>
              <a:ext uri="{FF2B5EF4-FFF2-40B4-BE49-F238E27FC236}">
                <a16:creationId xmlns:a16="http://schemas.microsoft.com/office/drawing/2014/main" id="{D5C62DDB-4CA9-48EC-86D9-741257765284}"/>
              </a:ext>
            </a:extLst>
          </p:cNvPr>
          <p:cNvSpPr>
            <a:spLocks noGrp="1"/>
          </p:cNvSpPr>
          <p:nvPr>
            <p:ph idx="1"/>
          </p:nvPr>
        </p:nvSpPr>
        <p:spPr>
          <a:xfrm>
            <a:off x="2231136" y="2638044"/>
            <a:ext cx="7729728" cy="3646215"/>
          </a:xfrm>
        </p:spPr>
        <p:txBody>
          <a:bodyPr>
            <a:normAutofit fontScale="85000" lnSpcReduction="10000"/>
          </a:bodyPr>
          <a:lstStyle/>
          <a:p>
            <a:r>
              <a:rPr lang="en-US" dirty="0"/>
              <a:t>The first column is a label that we can ignore.
The next 178 columns represent the values of the EEG signal.
The last column (y) represents the following category:
5 - the person's eyes are open
4 - the person's eyes are closed
3 - recording of EEG activity is performed on a healthy part of the brain
2 - Recording of EEG activity is performed in the part of the brain where there is a tumor
1 - The EEG is recorded during an epileptic seizure.
For the purposes of this project, it is necessary to consider two cases:
Imaging is performed during an epileptic seizure (y=1)
Imaging is not performed during an epileptic seizure (y=2,3,4,5)</a:t>
            </a:r>
            <a:endParaRPr lang="sr-Latn-RS" dirty="0"/>
          </a:p>
        </p:txBody>
      </p:sp>
    </p:spTree>
    <p:extLst>
      <p:ext uri="{BB962C8B-B14F-4D97-AF65-F5344CB8AC3E}">
        <p14:creationId xmlns:p14="http://schemas.microsoft.com/office/powerpoint/2010/main" val="14507611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D3AEC-E2AD-4512-B4CE-1A2C367B4040}"/>
              </a:ext>
            </a:extLst>
          </p:cNvPr>
          <p:cNvSpPr>
            <a:spLocks noGrp="1"/>
          </p:cNvSpPr>
          <p:nvPr>
            <p:ph type="title"/>
          </p:nvPr>
        </p:nvSpPr>
        <p:spPr/>
        <p:txBody>
          <a:bodyPr/>
          <a:lstStyle/>
          <a:p>
            <a:r>
              <a:rPr lang="en-US" dirty="0"/>
              <a:t>Dataset after pre-processing</a:t>
            </a:r>
          </a:p>
        </p:txBody>
      </p:sp>
      <p:pic>
        <p:nvPicPr>
          <p:cNvPr id="11" name="Content Placeholder 10">
            <a:extLst>
              <a:ext uri="{FF2B5EF4-FFF2-40B4-BE49-F238E27FC236}">
                <a16:creationId xmlns:a16="http://schemas.microsoft.com/office/drawing/2014/main" id="{8F9F3E69-C15F-4344-833E-04B48FC8C3E1}"/>
              </a:ext>
            </a:extLst>
          </p:cNvPr>
          <p:cNvPicPr>
            <a:picLocks noGrp="1" noChangeAspect="1"/>
          </p:cNvPicPr>
          <p:nvPr>
            <p:ph idx="1"/>
          </p:nvPr>
        </p:nvPicPr>
        <p:blipFill>
          <a:blip r:embed="rId2"/>
          <a:stretch>
            <a:fillRect/>
          </a:stretch>
        </p:blipFill>
        <p:spPr>
          <a:xfrm>
            <a:off x="1044019" y="2442332"/>
            <a:ext cx="10103962" cy="3450976"/>
          </a:xfrm>
        </p:spPr>
      </p:pic>
    </p:spTree>
    <p:extLst>
      <p:ext uri="{BB962C8B-B14F-4D97-AF65-F5344CB8AC3E}">
        <p14:creationId xmlns:p14="http://schemas.microsoft.com/office/powerpoint/2010/main" val="181788743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07C2A-44CA-40FF-8A6E-C5D1D43E550C}"/>
              </a:ext>
            </a:extLst>
          </p:cNvPr>
          <p:cNvSpPr>
            <a:spLocks noGrp="1"/>
          </p:cNvSpPr>
          <p:nvPr>
            <p:ph type="title"/>
          </p:nvPr>
        </p:nvSpPr>
        <p:spPr/>
        <p:txBody>
          <a:bodyPr/>
          <a:lstStyle/>
          <a:p>
            <a:r>
              <a:rPr lang="en-US" dirty="0"/>
              <a:t>Difference Between Categories in  </a:t>
            </a:r>
            <a:r>
              <a:rPr lang="en-US" dirty="0" err="1"/>
              <a:t>DataSet</a:t>
            </a:r>
            <a:endParaRPr lang="en-US" dirty="0"/>
          </a:p>
        </p:txBody>
      </p:sp>
      <p:pic>
        <p:nvPicPr>
          <p:cNvPr id="5" name="Content Placeholder 4">
            <a:extLst>
              <a:ext uri="{FF2B5EF4-FFF2-40B4-BE49-F238E27FC236}">
                <a16:creationId xmlns:a16="http://schemas.microsoft.com/office/drawing/2014/main" id="{D80816B9-F4B9-4548-A998-82099CDDADD7}"/>
              </a:ext>
            </a:extLst>
          </p:cNvPr>
          <p:cNvPicPr>
            <a:picLocks noGrp="1" noChangeAspect="1"/>
          </p:cNvPicPr>
          <p:nvPr>
            <p:ph idx="1"/>
          </p:nvPr>
        </p:nvPicPr>
        <p:blipFill>
          <a:blip r:embed="rId2"/>
          <a:stretch>
            <a:fillRect/>
          </a:stretch>
        </p:blipFill>
        <p:spPr>
          <a:xfrm>
            <a:off x="566832" y="2405343"/>
            <a:ext cx="5248666" cy="3986792"/>
          </a:xfrm>
        </p:spPr>
      </p:pic>
      <p:pic>
        <p:nvPicPr>
          <p:cNvPr id="7" name="Picture 6">
            <a:extLst>
              <a:ext uri="{FF2B5EF4-FFF2-40B4-BE49-F238E27FC236}">
                <a16:creationId xmlns:a16="http://schemas.microsoft.com/office/drawing/2014/main" id="{B3A1C3D5-6110-42E4-9B1E-D190F4E10BEF}"/>
              </a:ext>
            </a:extLst>
          </p:cNvPr>
          <p:cNvPicPr>
            <a:picLocks noChangeAspect="1"/>
          </p:cNvPicPr>
          <p:nvPr/>
        </p:nvPicPr>
        <p:blipFill>
          <a:blip r:embed="rId3"/>
          <a:stretch>
            <a:fillRect/>
          </a:stretch>
        </p:blipFill>
        <p:spPr>
          <a:xfrm>
            <a:off x="6376503" y="2405343"/>
            <a:ext cx="5230378" cy="3986792"/>
          </a:xfrm>
          <a:prstGeom prst="rect">
            <a:avLst/>
          </a:prstGeom>
        </p:spPr>
      </p:pic>
    </p:spTree>
    <p:extLst>
      <p:ext uri="{BB962C8B-B14F-4D97-AF65-F5344CB8AC3E}">
        <p14:creationId xmlns:p14="http://schemas.microsoft.com/office/powerpoint/2010/main" val="126628262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51B32-7739-4293-A6D7-E770189884AA}"/>
              </a:ext>
            </a:extLst>
          </p:cNvPr>
          <p:cNvSpPr>
            <a:spLocks noGrp="1"/>
          </p:cNvSpPr>
          <p:nvPr>
            <p:ph type="title"/>
          </p:nvPr>
        </p:nvSpPr>
        <p:spPr/>
        <p:txBody>
          <a:bodyPr/>
          <a:lstStyle/>
          <a:p>
            <a:r>
              <a:rPr lang="en-US" dirty="0"/>
              <a:t>Feature extraction</a:t>
            </a:r>
          </a:p>
        </p:txBody>
      </p:sp>
      <p:sp>
        <p:nvSpPr>
          <p:cNvPr id="3" name="Content Placeholder 2">
            <a:extLst>
              <a:ext uri="{FF2B5EF4-FFF2-40B4-BE49-F238E27FC236}">
                <a16:creationId xmlns:a16="http://schemas.microsoft.com/office/drawing/2014/main" id="{FF56FFC6-A6D7-48C4-B022-99C19FCE345B}"/>
              </a:ext>
            </a:extLst>
          </p:cNvPr>
          <p:cNvSpPr>
            <a:spLocks noGrp="1"/>
          </p:cNvSpPr>
          <p:nvPr>
            <p:ph idx="1"/>
          </p:nvPr>
        </p:nvSpPr>
        <p:spPr/>
        <p:txBody>
          <a:bodyPr/>
          <a:lstStyle/>
          <a:p>
            <a:r>
              <a:rPr lang="en-US" dirty="0"/>
              <a:t>There are many algorithms for feature extraction, in this project will be used:
Statistical features, 
Autoregressive modeling and 
The Fourier transform.</a:t>
            </a:r>
            <a:endParaRPr lang="sr-Latn-RS" dirty="0"/>
          </a:p>
        </p:txBody>
      </p:sp>
    </p:spTree>
    <p:extLst>
      <p:ext uri="{BB962C8B-B14F-4D97-AF65-F5344CB8AC3E}">
        <p14:creationId xmlns:p14="http://schemas.microsoft.com/office/powerpoint/2010/main" val="114889008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4B88-17C7-4A3A-8239-BD04A82B1949}"/>
              </a:ext>
            </a:extLst>
          </p:cNvPr>
          <p:cNvSpPr>
            <a:spLocks noGrp="1"/>
          </p:cNvSpPr>
          <p:nvPr>
            <p:ph type="title"/>
          </p:nvPr>
        </p:nvSpPr>
        <p:spPr/>
        <p:txBody>
          <a:bodyPr/>
          <a:lstStyle/>
          <a:p>
            <a:r>
              <a:rPr lang="sr-Latn-RS" dirty="0" err="1"/>
              <a:t>Classification</a:t>
            </a:r>
            <a:r>
              <a:rPr lang="sr-Latn-RS" dirty="0"/>
              <a:t> model</a:t>
            </a:r>
          </a:p>
        </p:txBody>
      </p:sp>
      <p:sp>
        <p:nvSpPr>
          <p:cNvPr id="3" name="Content Placeholder 2">
            <a:extLst>
              <a:ext uri="{FF2B5EF4-FFF2-40B4-BE49-F238E27FC236}">
                <a16:creationId xmlns:a16="http://schemas.microsoft.com/office/drawing/2014/main" id="{3A647961-5890-4E86-BEE1-C5C4C359AEEF}"/>
              </a:ext>
            </a:extLst>
          </p:cNvPr>
          <p:cNvSpPr>
            <a:spLocks noGrp="1"/>
          </p:cNvSpPr>
          <p:nvPr>
            <p:ph idx="1"/>
          </p:nvPr>
        </p:nvSpPr>
        <p:spPr>
          <a:xfrm>
            <a:off x="2231136" y="2638044"/>
            <a:ext cx="7729728" cy="3601391"/>
          </a:xfrm>
        </p:spPr>
        <p:txBody>
          <a:bodyPr>
            <a:normAutofit fontScale="85000" lnSpcReduction="20000"/>
          </a:bodyPr>
          <a:lstStyle/>
          <a:p>
            <a:r>
              <a:rPr lang="en-US" dirty="0"/>
              <a:t>The Support Vector Machine (SVM) will be used for classification. SVM finds the hyperplane that best separates the dots in space that represent the data by creating two classes of points - in this case, those EEG images that were recorded during an epileptic seizure and those that were not.
Specifically, the SVC (Support Vectors Classifier) from the scikit-learn library was used. To get the best model, it is necessary to select the appropriate parameter values:
Kernel - Specifies the type of hyperplane to be used (linear hyperplane, </a:t>
            </a:r>
            <a:r>
              <a:rPr lang="en-US" dirty="0" err="1"/>
              <a:t>rbf</a:t>
            </a:r>
            <a:r>
              <a:rPr lang="en-US" dirty="0"/>
              <a:t>, poly - nonlinear hyperplane)
Gamma - it is needed when using nonlinear hyperplanes, the higher its value, the model tries to fit better into the training data set, which can lead to overfitting.
c - penalty parameter for incorrect classification of a point in the training dataset, controls the relationship between the smooth boundary for class decision and the correct classification of training data
degree - used when the kernel is set to poly, specifies the degree of the polynomial used to find the hyperplane</a:t>
            </a:r>
            <a:endParaRPr lang="sr-Latn-RS" dirty="0"/>
          </a:p>
        </p:txBody>
      </p:sp>
    </p:spTree>
    <p:extLst>
      <p:ext uri="{BB962C8B-B14F-4D97-AF65-F5344CB8AC3E}">
        <p14:creationId xmlns:p14="http://schemas.microsoft.com/office/powerpoint/2010/main" val="47037031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2266E-AEE2-4762-85A6-A1A489022027}"/>
              </a:ext>
            </a:extLst>
          </p:cNvPr>
          <p:cNvSpPr>
            <a:spLocks noGrp="1"/>
          </p:cNvSpPr>
          <p:nvPr>
            <p:ph type="title"/>
          </p:nvPr>
        </p:nvSpPr>
        <p:spPr/>
        <p:txBody>
          <a:bodyPr/>
          <a:lstStyle/>
          <a:p>
            <a:r>
              <a:rPr lang="sr-Latn-RS" dirty="0"/>
              <a:t>Model </a:t>
            </a:r>
            <a:r>
              <a:rPr lang="sr-Latn-RS" dirty="0" err="1"/>
              <a:t>Evaluation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F41A9E-C7DC-4B2F-93FC-69D9E8682326}"/>
                  </a:ext>
                </a:extLst>
              </p:cNvPr>
              <p:cNvSpPr>
                <a:spLocks noGrp="1"/>
              </p:cNvSpPr>
              <p:nvPr>
                <p:ph idx="1"/>
              </p:nvPr>
            </p:nvSpPr>
            <p:spPr>
              <a:xfrm>
                <a:off x="1219200" y="2537938"/>
                <a:ext cx="6158753" cy="3979403"/>
              </a:xfrm>
            </p:spPr>
            <p:txBody>
              <a:bodyPr>
                <a:normAutofit lnSpcReduction="10000"/>
              </a:bodyPr>
              <a:lstStyle/>
              <a:p>
                <a:r>
                  <a:rPr lang="en-US" dirty="0"/>
                  <a:t>The F1 score was used to evaluate the model.
The F1 score is calculated based on the value of the confusion matrix.
First, you need to calculate the precision and recall.
Precision – how many positive classifications are actually positive
</a:t>
                </a:r>
                <a:r>
                  <a:rPr lang="en-US" dirty="0" err="1"/>
                  <a:t>precisioin</a:t>
                </a:r>
                <a:r>
                  <a:rPr lang="en-US" dirty="0"/>
                  <a:t>=TP/(TP+FP)
Recall – how many true positive values are well classified
recall =TP/(TP+FN)
The F1 score takes into account both parameters:
F1 =2∙(precision ∙ recall)/(</a:t>
                </a:r>
                <a:r>
                  <a:rPr lang="en-US" dirty="0" err="1"/>
                  <a:t>precision+recall</a:t>
                </a:r>
                <a:r>
                  <a:rPr lang="en-US" dirty="0"/>
                  <a:t>)</a:t>
                </a:r>
                <a:endParaRPr lang="en-US" b="0" dirty="0">
                  <a:solidFill>
                    <a:srgbClr val="080A13"/>
                  </a:solidFill>
                </a:endParaRPr>
              </a:p>
              <a:p>
                <a:pPr lvl="2"/>
                <a:endParaRPr lang="en-US" b="0" dirty="0">
                  <a:solidFill>
                    <a:srgbClr val="080A13"/>
                  </a:solidFill>
                </a:endParaRPr>
              </a:p>
              <a:p>
                <a:pPr lvl="2"/>
                <a:endParaRPr lang="en-US" dirty="0"/>
              </a:p>
            </p:txBody>
          </p:sp>
        </mc:Choice>
        <mc:Fallback xmlns="">
          <p:sp>
            <p:nvSpPr>
              <p:cNvPr id="3" name="Content Placeholder 2">
                <a:extLst>
                  <a:ext uri="{FF2B5EF4-FFF2-40B4-BE49-F238E27FC236}">
                    <a16:creationId xmlns:a16="http://schemas.microsoft.com/office/drawing/2014/main" id="{CAF41A9E-C7DC-4B2F-93FC-69D9E8682326}"/>
                  </a:ext>
                </a:extLst>
              </p:cNvPr>
              <p:cNvSpPr>
                <a:spLocks noGrp="1" noRot="1" noChangeAspect="1" noMove="1" noResize="1" noEditPoints="1" noAdjustHandles="1" noChangeArrowheads="1" noChangeShapeType="1" noTextEdit="1"/>
              </p:cNvSpPr>
              <p:nvPr>
                <p:ph idx="1"/>
              </p:nvPr>
            </p:nvSpPr>
            <p:spPr>
              <a:xfrm>
                <a:off x="1219200" y="2537938"/>
                <a:ext cx="6158753" cy="3979403"/>
              </a:xfrm>
              <a:blipFill>
                <a:blip r:embed="rId2"/>
                <a:stretch>
                  <a:fillRect l="-594" t="-1378" r="-396"/>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338E24FD-92E1-494A-BC7F-684E5EADD3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8651" y="2791325"/>
            <a:ext cx="4338281" cy="3101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342519"/>
      </p:ext>
    </p:extLst>
  </p:cSld>
  <p:clrMapOvr>
    <a:masterClrMapping/>
  </p:clrMapOvr>
  <p:transition spd="slow">
    <p:push dir="u"/>
  </p:transition>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4817</TotalTime>
  <Words>1644</Words>
  <Application>Microsoft Office PowerPoint</Application>
  <PresentationFormat>Widescreen</PresentationFormat>
  <Paragraphs>106</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Gill Sans MT</vt:lpstr>
      <vt:lpstr>Parcel</vt:lpstr>
      <vt:lpstr>Detection of epileptic seizures using the eeg time series</vt:lpstr>
      <vt:lpstr>EEG</vt:lpstr>
      <vt:lpstr>Dataset and preprocessing</vt:lpstr>
      <vt:lpstr>Dataset and preprocessing</vt:lpstr>
      <vt:lpstr>Dataset after pre-processing</vt:lpstr>
      <vt:lpstr>Difference Between Categories in  DataSet</vt:lpstr>
      <vt:lpstr>Feature extraction</vt:lpstr>
      <vt:lpstr>Classification model</vt:lpstr>
      <vt:lpstr>Model Evaluation</vt:lpstr>
      <vt:lpstr>Parameter selection</vt:lpstr>
      <vt:lpstr>Data scaling</vt:lpstr>
      <vt:lpstr>Division into training and test dataset</vt:lpstr>
      <vt:lpstr>Statistical characteristics</vt:lpstr>
      <vt:lpstr>Statistical characteristics</vt:lpstr>
      <vt:lpstr>Autoregression model</vt:lpstr>
      <vt:lpstr>Determining the degree of autoregression model</vt:lpstr>
      <vt:lpstr>Features obtained by the AR model of the 9th degree</vt:lpstr>
      <vt:lpstr>The Fourie transform</vt:lpstr>
      <vt:lpstr>Results of the fft algorithm</vt:lpstr>
      <vt:lpstr>Selecting frequencies</vt:lpstr>
      <vt:lpstr>PCA algorithm</vt:lpstr>
      <vt:lpstr>Number of components of the pca algorithm</vt:lpstr>
      <vt:lpstr>Number of components of the pCA algorithm</vt:lpstr>
      <vt:lpstr>Number of components of the pca algorithm</vt:lpstr>
      <vt:lpstr>Best parameters and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Detekcija epileptičnih napada pomoću eeg vremenske serije</dc:title>
  <dc:creator>SV 41/2022 - Krivokapić Mijat</dc:creator>
  <cp:lastModifiedBy>SV 41/2022 - Krivokapić Mijat</cp:lastModifiedBy>
  <cp:revision>30</cp:revision>
  <dcterms:created xsi:type="dcterms:W3CDTF">2024-01-24T10:28:36Z</dcterms:created>
  <dcterms:modified xsi:type="dcterms:W3CDTF">2024-10-30T20:10:57Z</dcterms:modified>
</cp:coreProperties>
</file>