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74" r:id="rId16"/>
    <p:sldId id="271" r:id="rId17"/>
    <p:sldId id="273" r:id="rId18"/>
    <p:sldId id="275" r:id="rId19"/>
    <p:sldId id="276" r:id="rId20"/>
    <p:sldId id="277" r:id="rId21"/>
    <p:sldId id="280" r:id="rId22"/>
    <p:sldId id="281" r:id="rId23"/>
    <p:sldId id="285" r:id="rId24"/>
    <p:sldId id="284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8B323"/>
    <a:srgbClr val="FFDA44"/>
    <a:srgbClr val="B8E08C"/>
    <a:srgbClr val="302201"/>
    <a:srgbClr val="2B1902"/>
    <a:srgbClr val="FF2F2F"/>
    <a:srgbClr val="53330D"/>
    <a:srgbClr val="221100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847D9-D343-4C64-B7CA-7B8D0E2D932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FEC4B5C-5B2A-4332-89CB-5F8646840B7A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개발</a:t>
          </a:r>
          <a:r>
            <a:rPr lang="en-US" altLang="ko-KR" b="1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OS</a:t>
          </a:r>
          <a:endParaRPr lang="ko-KR" altLang="en-US" b="1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9C8C0DBF-4C85-4FEC-AD45-6C32B473D00F}" type="parTrans" cxnId="{F5AF8365-7774-407A-A893-BFAB58D8AB86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7853D061-36BE-4258-8AF7-EE5451D75980}" type="sibTrans" cxnId="{F5AF8365-7774-407A-A893-BFAB58D8AB86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B5668BB9-D4E2-42E3-A917-D0BA6FD1ECFF}">
      <dgm:prSet phldrT="[텍스트]" custT="1"/>
      <dgm:spPr/>
      <dgm:t>
        <a:bodyPr/>
        <a:lstStyle/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Windows10 64bit</a:t>
          </a:r>
          <a:endParaRPr lang="ko-KR" altLang="en-US" sz="26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DBB43F53-A8AD-440D-9D66-C599DEC75D97}" type="parTrans" cxnId="{E52D0821-B973-4C84-AEA4-C924C4AC1E1C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045AE982-BD00-4E83-8485-ACD41BFBEE34}" type="sibTrans" cxnId="{E52D0821-B973-4C84-AEA4-C924C4AC1E1C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50DAE9A4-584B-4E78-9961-659B63FF1D2B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개발 </a:t>
          </a:r>
          <a:r>
            <a:rPr lang="en-US" altLang="ko-KR" b="1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IDE</a:t>
          </a:r>
          <a:endParaRPr lang="ko-KR" altLang="en-US" b="1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05FD65C1-E0E5-472E-B37B-A96279E952E1}" type="parTrans" cxnId="{31B068D3-1C71-4999-BB7A-432D7D01CD6E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AF705E06-3F5B-4B7F-85B3-3198D6EFE4F2}" type="sibTrans" cxnId="{31B068D3-1C71-4999-BB7A-432D7D01CD6E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FC8F7955-6F2C-494C-B80D-AAC08F2D92E3}">
      <dgm:prSet phldrT="[텍스트]" custT="1"/>
      <dgm:spPr/>
      <dgm:t>
        <a:bodyPr/>
        <a:lstStyle/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Eclipse for java Neon2</a:t>
          </a:r>
          <a:endParaRPr lang="ko-KR" altLang="en-US" sz="26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05C6AA86-AD60-4C77-A5ED-A390184AAEEE}" type="parTrans" cxnId="{FCB19AE8-90AF-4D49-90C2-4A598C201FD8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A98BBE68-0835-4612-A770-672222A0AD26}" type="sibTrans" cxnId="{FCB19AE8-90AF-4D49-90C2-4A598C201FD8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28596120-1280-4786-B7F8-45B3C57F046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개발언어</a:t>
          </a:r>
          <a:endParaRPr lang="ko-KR" altLang="en-US" b="1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E58D4920-BCFC-441E-94AB-1B365FF4FD0A}" type="parTrans" cxnId="{8CB6D2D6-E6C0-4C15-B664-BBEB22060B26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25F40F32-C68E-409B-9EE5-A36F903EC7B1}" type="sibTrans" cxnId="{8CB6D2D6-E6C0-4C15-B664-BBEB22060B26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19C3710A-E213-48C7-A5E8-437A3050D641}">
      <dgm:prSet phldrT="[텍스트]" custT="1"/>
      <dgm:spPr/>
      <dgm:t>
        <a:bodyPr/>
        <a:lstStyle/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java 8</a:t>
          </a:r>
          <a:endParaRPr lang="ko-KR" altLang="en-US" sz="26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8FFD23A4-19D3-4292-B248-AAB03DCEBE8C}" type="parTrans" cxnId="{6962D4C0-926C-427D-870E-138538DC9D49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7AC4BDC1-A309-4A43-A0E3-D48FD8A51C78}" type="sibTrans" cxnId="{6962D4C0-926C-427D-870E-138538DC9D49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26E8A42D-93CB-47E7-9061-7988C4610405}">
      <dgm:prSet phldrT="[텍스트]" custT="1"/>
      <dgm:spPr/>
      <dgm:t>
        <a:bodyPr/>
        <a:lstStyle/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JavaFX 2.4.0</a:t>
          </a:r>
        </a:p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(included in JDK)</a:t>
          </a:r>
          <a:endParaRPr lang="ko-KR" altLang="en-US" sz="26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8BD6FA06-5ABA-4D97-A1CA-94C68B68DB38}" type="parTrans" cxnId="{4647AD15-A397-4115-A2B4-7F1FB473D750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252AB9FC-6E2D-48B1-8E6B-6FF90FF6FE41}" type="sibTrans" cxnId="{4647AD15-A397-4115-A2B4-7F1FB473D750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75C4E9C3-A2DE-40BE-A0F9-4C12B6683324}" type="pres">
      <dgm:prSet presAssocID="{9A8847D9-D343-4C64-B7CA-7B8D0E2D932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9C67D0-836A-4653-9F32-70C5DA6ED054}" type="pres">
      <dgm:prSet presAssocID="{FFEC4B5C-5B2A-4332-89CB-5F8646840B7A}" presName="composite" presStyleCnt="0"/>
      <dgm:spPr/>
    </dgm:pt>
    <dgm:pt modelId="{D3F75FBD-8508-4C0D-911A-92958CD53DF3}" type="pres">
      <dgm:prSet presAssocID="{FFEC4B5C-5B2A-4332-89CB-5F8646840B7A}" presName="BackAccent" presStyleLbl="bgShp" presStyleIdx="0" presStyleCnt="3"/>
      <dgm:spPr/>
    </dgm:pt>
    <dgm:pt modelId="{9B4C30F3-2E0A-4FC6-8907-7B61883B2D70}" type="pres">
      <dgm:prSet presAssocID="{FFEC4B5C-5B2A-4332-89CB-5F8646840B7A}" presName="Accent" presStyleLbl="alignNode1" presStyleIdx="0" presStyleCnt="3"/>
      <dgm:spPr/>
    </dgm:pt>
    <dgm:pt modelId="{5ECCCDEE-B465-43F7-BD31-86B35227586D}" type="pres">
      <dgm:prSet presAssocID="{FFEC4B5C-5B2A-4332-89CB-5F8646840B7A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7D2D1-04EA-4FC9-A8FE-B7F7573AB743}" type="pres">
      <dgm:prSet presAssocID="{FFEC4B5C-5B2A-4332-89CB-5F8646840B7A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F16170-FFE1-4D0C-B1FF-8AFB042ABA46}" type="pres">
      <dgm:prSet presAssocID="{7853D061-36BE-4258-8AF7-EE5451D75980}" presName="sibTrans" presStyleCnt="0"/>
      <dgm:spPr/>
    </dgm:pt>
    <dgm:pt modelId="{CDBE1C19-594B-4FCC-A546-4FB55238DC7E}" type="pres">
      <dgm:prSet presAssocID="{50DAE9A4-584B-4E78-9961-659B63FF1D2B}" presName="composite" presStyleCnt="0"/>
      <dgm:spPr/>
    </dgm:pt>
    <dgm:pt modelId="{B4975344-33F6-4B5F-B391-32AFAF5E2650}" type="pres">
      <dgm:prSet presAssocID="{50DAE9A4-584B-4E78-9961-659B63FF1D2B}" presName="BackAccent" presStyleLbl="bgShp" presStyleIdx="1" presStyleCnt="3"/>
      <dgm:spPr/>
    </dgm:pt>
    <dgm:pt modelId="{E0A7AC31-AFD0-4463-9462-3FBED23A8E13}" type="pres">
      <dgm:prSet presAssocID="{50DAE9A4-584B-4E78-9961-659B63FF1D2B}" presName="Accent" presStyleLbl="alignNode1" presStyleIdx="1" presStyleCnt="3"/>
      <dgm:spPr/>
    </dgm:pt>
    <dgm:pt modelId="{78B6E542-E2D6-4260-BAE3-23C65AB32176}" type="pres">
      <dgm:prSet presAssocID="{50DAE9A4-584B-4E78-9961-659B63FF1D2B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51F989-EF5D-494B-807D-B817D4DD8B2E}" type="pres">
      <dgm:prSet presAssocID="{50DAE9A4-584B-4E78-9961-659B63FF1D2B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93CD20-937D-413D-B518-AB43F7BEBE99}" type="pres">
      <dgm:prSet presAssocID="{AF705E06-3F5B-4B7F-85B3-3198D6EFE4F2}" presName="sibTrans" presStyleCnt="0"/>
      <dgm:spPr/>
    </dgm:pt>
    <dgm:pt modelId="{2219FA4D-A3C1-43EA-A7F5-E45940FCF0F6}" type="pres">
      <dgm:prSet presAssocID="{28596120-1280-4786-B7F8-45B3C57F046E}" presName="composite" presStyleCnt="0"/>
      <dgm:spPr/>
    </dgm:pt>
    <dgm:pt modelId="{A8F47ACA-5780-4B91-B40D-B5E2D6A2D732}" type="pres">
      <dgm:prSet presAssocID="{28596120-1280-4786-B7F8-45B3C57F046E}" presName="BackAccent" presStyleLbl="bgShp" presStyleIdx="2" presStyleCnt="3"/>
      <dgm:spPr/>
    </dgm:pt>
    <dgm:pt modelId="{3BBDBCD6-5107-48AE-95B1-CE679F35C3D9}" type="pres">
      <dgm:prSet presAssocID="{28596120-1280-4786-B7F8-45B3C57F046E}" presName="Accent" presStyleLbl="alignNode1" presStyleIdx="2" presStyleCnt="3"/>
      <dgm:spPr/>
    </dgm:pt>
    <dgm:pt modelId="{01438598-EDFC-4E1F-A1C7-F5A984B4D1DD}" type="pres">
      <dgm:prSet presAssocID="{28596120-1280-4786-B7F8-45B3C57F046E}" presName="Child" presStyleLbl="revTx" presStyleIdx="4" presStyleCnt="6" custScaleX="132904" custLinFactNeighborX="19171" custLinFactNeighborY="12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3C5AD6-BF29-48FE-9C1E-B34E990C1E2C}" type="pres">
      <dgm:prSet presAssocID="{28596120-1280-4786-B7F8-45B3C57F046E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647AD15-A397-4115-A2B4-7F1FB473D750}" srcId="{28596120-1280-4786-B7F8-45B3C57F046E}" destId="{26E8A42D-93CB-47E7-9061-7988C4610405}" srcOrd="1" destOrd="0" parTransId="{8BD6FA06-5ABA-4D97-A1CA-94C68B68DB38}" sibTransId="{252AB9FC-6E2D-48B1-8E6B-6FF90FF6FE41}"/>
    <dgm:cxn modelId="{8CB6D2D6-E6C0-4C15-B664-BBEB22060B26}" srcId="{9A8847D9-D343-4C64-B7CA-7B8D0E2D9322}" destId="{28596120-1280-4786-B7F8-45B3C57F046E}" srcOrd="2" destOrd="0" parTransId="{E58D4920-BCFC-441E-94AB-1B365FF4FD0A}" sibTransId="{25F40F32-C68E-409B-9EE5-A36F903EC7B1}"/>
    <dgm:cxn modelId="{60F3217D-A2EA-4646-99C6-28CAF062F04D}" type="presOf" srcId="{B5668BB9-D4E2-42E3-A917-D0BA6FD1ECFF}" destId="{5ECCCDEE-B465-43F7-BD31-86B35227586D}" srcOrd="0" destOrd="0" presId="urn:microsoft.com/office/officeart/2008/layout/IncreasingCircleProcess"/>
    <dgm:cxn modelId="{C352E972-EB18-4B26-B61A-134B635BBFFA}" type="presOf" srcId="{19C3710A-E213-48C7-A5E8-437A3050D641}" destId="{01438598-EDFC-4E1F-A1C7-F5A984B4D1DD}" srcOrd="0" destOrd="0" presId="urn:microsoft.com/office/officeart/2008/layout/IncreasingCircleProcess"/>
    <dgm:cxn modelId="{6962D4C0-926C-427D-870E-138538DC9D49}" srcId="{28596120-1280-4786-B7F8-45B3C57F046E}" destId="{19C3710A-E213-48C7-A5E8-437A3050D641}" srcOrd="0" destOrd="0" parTransId="{8FFD23A4-19D3-4292-B248-AAB03DCEBE8C}" sibTransId="{7AC4BDC1-A309-4A43-A0E3-D48FD8A51C78}"/>
    <dgm:cxn modelId="{5707CF66-FE11-408B-B39B-1E7DB70FD3F1}" type="presOf" srcId="{28596120-1280-4786-B7F8-45B3C57F046E}" destId="{D93C5AD6-BF29-48FE-9C1E-B34E990C1E2C}" srcOrd="0" destOrd="0" presId="urn:microsoft.com/office/officeart/2008/layout/IncreasingCircleProcess"/>
    <dgm:cxn modelId="{31B068D3-1C71-4999-BB7A-432D7D01CD6E}" srcId="{9A8847D9-D343-4C64-B7CA-7B8D0E2D9322}" destId="{50DAE9A4-584B-4E78-9961-659B63FF1D2B}" srcOrd="1" destOrd="0" parTransId="{05FD65C1-E0E5-472E-B37B-A96279E952E1}" sibTransId="{AF705E06-3F5B-4B7F-85B3-3198D6EFE4F2}"/>
    <dgm:cxn modelId="{F4F234FB-FCFB-4117-9972-BD62D8276222}" type="presOf" srcId="{FC8F7955-6F2C-494C-B80D-AAC08F2D92E3}" destId="{78B6E542-E2D6-4260-BAE3-23C65AB32176}" srcOrd="0" destOrd="0" presId="urn:microsoft.com/office/officeart/2008/layout/IncreasingCircleProcess"/>
    <dgm:cxn modelId="{2C950C6B-3D1A-4350-9415-D1E2458257E1}" type="presOf" srcId="{50DAE9A4-584B-4E78-9961-659B63FF1D2B}" destId="{F551F989-EF5D-494B-807D-B817D4DD8B2E}" srcOrd="0" destOrd="0" presId="urn:microsoft.com/office/officeart/2008/layout/IncreasingCircleProcess"/>
    <dgm:cxn modelId="{AA36420E-C865-4E6D-B0D5-6DDAF53E2070}" type="presOf" srcId="{FFEC4B5C-5B2A-4332-89CB-5F8646840B7A}" destId="{B7C7D2D1-04EA-4FC9-A8FE-B7F7573AB743}" srcOrd="0" destOrd="0" presId="urn:microsoft.com/office/officeart/2008/layout/IncreasingCircleProcess"/>
    <dgm:cxn modelId="{C6E0E9F1-6AD8-4957-BE0B-DA49F65A73F9}" type="presOf" srcId="{26E8A42D-93CB-47E7-9061-7988C4610405}" destId="{01438598-EDFC-4E1F-A1C7-F5A984B4D1DD}" srcOrd="0" destOrd="1" presId="urn:microsoft.com/office/officeart/2008/layout/IncreasingCircleProcess"/>
    <dgm:cxn modelId="{FCB19AE8-90AF-4D49-90C2-4A598C201FD8}" srcId="{50DAE9A4-584B-4E78-9961-659B63FF1D2B}" destId="{FC8F7955-6F2C-494C-B80D-AAC08F2D92E3}" srcOrd="0" destOrd="0" parTransId="{05C6AA86-AD60-4C77-A5ED-A390184AAEEE}" sibTransId="{A98BBE68-0835-4612-A770-672222A0AD26}"/>
    <dgm:cxn modelId="{DB0A2B49-DDA0-4818-BEF7-FCD4F80E4354}" type="presOf" srcId="{9A8847D9-D343-4C64-B7CA-7B8D0E2D9322}" destId="{75C4E9C3-A2DE-40BE-A0F9-4C12B6683324}" srcOrd="0" destOrd="0" presId="urn:microsoft.com/office/officeart/2008/layout/IncreasingCircleProcess"/>
    <dgm:cxn modelId="{F5AF8365-7774-407A-A893-BFAB58D8AB86}" srcId="{9A8847D9-D343-4C64-B7CA-7B8D0E2D9322}" destId="{FFEC4B5C-5B2A-4332-89CB-5F8646840B7A}" srcOrd="0" destOrd="0" parTransId="{9C8C0DBF-4C85-4FEC-AD45-6C32B473D00F}" sibTransId="{7853D061-36BE-4258-8AF7-EE5451D75980}"/>
    <dgm:cxn modelId="{E52D0821-B973-4C84-AEA4-C924C4AC1E1C}" srcId="{FFEC4B5C-5B2A-4332-89CB-5F8646840B7A}" destId="{B5668BB9-D4E2-42E3-A917-D0BA6FD1ECFF}" srcOrd="0" destOrd="0" parTransId="{DBB43F53-A8AD-440D-9D66-C599DEC75D97}" sibTransId="{045AE982-BD00-4E83-8485-ACD41BFBEE34}"/>
    <dgm:cxn modelId="{7375DFF3-6C7C-45C3-B214-29496E5FC2C6}" type="presParOf" srcId="{75C4E9C3-A2DE-40BE-A0F9-4C12B6683324}" destId="{DE9C67D0-836A-4653-9F32-70C5DA6ED054}" srcOrd="0" destOrd="0" presId="urn:microsoft.com/office/officeart/2008/layout/IncreasingCircleProcess"/>
    <dgm:cxn modelId="{F5E59684-560C-4C41-BF69-89505F756CCF}" type="presParOf" srcId="{DE9C67D0-836A-4653-9F32-70C5DA6ED054}" destId="{D3F75FBD-8508-4C0D-911A-92958CD53DF3}" srcOrd="0" destOrd="0" presId="urn:microsoft.com/office/officeart/2008/layout/IncreasingCircleProcess"/>
    <dgm:cxn modelId="{D712355D-3D5D-4232-A586-30EA6B1DD190}" type="presParOf" srcId="{DE9C67D0-836A-4653-9F32-70C5DA6ED054}" destId="{9B4C30F3-2E0A-4FC6-8907-7B61883B2D70}" srcOrd="1" destOrd="0" presId="urn:microsoft.com/office/officeart/2008/layout/IncreasingCircleProcess"/>
    <dgm:cxn modelId="{13C49DEB-28D1-4E58-BA6F-5BC0D6C83F5A}" type="presParOf" srcId="{DE9C67D0-836A-4653-9F32-70C5DA6ED054}" destId="{5ECCCDEE-B465-43F7-BD31-86B35227586D}" srcOrd="2" destOrd="0" presId="urn:microsoft.com/office/officeart/2008/layout/IncreasingCircleProcess"/>
    <dgm:cxn modelId="{77560EC2-8497-4629-9CE6-656ECE382B3C}" type="presParOf" srcId="{DE9C67D0-836A-4653-9F32-70C5DA6ED054}" destId="{B7C7D2D1-04EA-4FC9-A8FE-B7F7573AB743}" srcOrd="3" destOrd="0" presId="urn:microsoft.com/office/officeart/2008/layout/IncreasingCircleProcess"/>
    <dgm:cxn modelId="{DFE361A7-44C0-48F8-BB51-D21F05BD4116}" type="presParOf" srcId="{75C4E9C3-A2DE-40BE-A0F9-4C12B6683324}" destId="{5EF16170-FFE1-4D0C-B1FF-8AFB042ABA46}" srcOrd="1" destOrd="0" presId="urn:microsoft.com/office/officeart/2008/layout/IncreasingCircleProcess"/>
    <dgm:cxn modelId="{A76B2744-22B4-4FEC-B3BB-32678D52BE29}" type="presParOf" srcId="{75C4E9C3-A2DE-40BE-A0F9-4C12B6683324}" destId="{CDBE1C19-594B-4FCC-A546-4FB55238DC7E}" srcOrd="2" destOrd="0" presId="urn:microsoft.com/office/officeart/2008/layout/IncreasingCircleProcess"/>
    <dgm:cxn modelId="{D4401A10-E52A-443E-A8E7-A960A589B320}" type="presParOf" srcId="{CDBE1C19-594B-4FCC-A546-4FB55238DC7E}" destId="{B4975344-33F6-4B5F-B391-32AFAF5E2650}" srcOrd="0" destOrd="0" presId="urn:microsoft.com/office/officeart/2008/layout/IncreasingCircleProcess"/>
    <dgm:cxn modelId="{6F49CD69-4BA0-447B-B8E2-C1A85ED30478}" type="presParOf" srcId="{CDBE1C19-594B-4FCC-A546-4FB55238DC7E}" destId="{E0A7AC31-AFD0-4463-9462-3FBED23A8E13}" srcOrd="1" destOrd="0" presId="urn:microsoft.com/office/officeart/2008/layout/IncreasingCircleProcess"/>
    <dgm:cxn modelId="{4778584B-B27D-4847-907A-4DFFB325FD58}" type="presParOf" srcId="{CDBE1C19-594B-4FCC-A546-4FB55238DC7E}" destId="{78B6E542-E2D6-4260-BAE3-23C65AB32176}" srcOrd="2" destOrd="0" presId="urn:microsoft.com/office/officeart/2008/layout/IncreasingCircleProcess"/>
    <dgm:cxn modelId="{D714387B-86CD-4F57-ABA6-264C622F7232}" type="presParOf" srcId="{CDBE1C19-594B-4FCC-A546-4FB55238DC7E}" destId="{F551F989-EF5D-494B-807D-B817D4DD8B2E}" srcOrd="3" destOrd="0" presId="urn:microsoft.com/office/officeart/2008/layout/IncreasingCircleProcess"/>
    <dgm:cxn modelId="{C50346D1-2CCF-4CA0-8B70-0297A40D9BF3}" type="presParOf" srcId="{75C4E9C3-A2DE-40BE-A0F9-4C12B6683324}" destId="{D093CD20-937D-413D-B518-AB43F7BEBE99}" srcOrd="3" destOrd="0" presId="urn:microsoft.com/office/officeart/2008/layout/IncreasingCircleProcess"/>
    <dgm:cxn modelId="{1A9EB2DB-BE38-4B67-B4E7-E69D9E28BE33}" type="presParOf" srcId="{75C4E9C3-A2DE-40BE-A0F9-4C12B6683324}" destId="{2219FA4D-A3C1-43EA-A7F5-E45940FCF0F6}" srcOrd="4" destOrd="0" presId="urn:microsoft.com/office/officeart/2008/layout/IncreasingCircleProcess"/>
    <dgm:cxn modelId="{877F90BA-E21D-424E-A186-83836D4EB6F6}" type="presParOf" srcId="{2219FA4D-A3C1-43EA-A7F5-E45940FCF0F6}" destId="{A8F47ACA-5780-4B91-B40D-B5E2D6A2D732}" srcOrd="0" destOrd="0" presId="urn:microsoft.com/office/officeart/2008/layout/IncreasingCircleProcess"/>
    <dgm:cxn modelId="{B629E5F6-F33A-456D-98AD-503949667DDB}" type="presParOf" srcId="{2219FA4D-A3C1-43EA-A7F5-E45940FCF0F6}" destId="{3BBDBCD6-5107-48AE-95B1-CE679F35C3D9}" srcOrd="1" destOrd="0" presId="urn:microsoft.com/office/officeart/2008/layout/IncreasingCircleProcess"/>
    <dgm:cxn modelId="{7E125D7E-1191-4925-88B6-D699440006F7}" type="presParOf" srcId="{2219FA4D-A3C1-43EA-A7F5-E45940FCF0F6}" destId="{01438598-EDFC-4E1F-A1C7-F5A984B4D1DD}" srcOrd="2" destOrd="0" presId="urn:microsoft.com/office/officeart/2008/layout/IncreasingCircleProcess"/>
    <dgm:cxn modelId="{AC8D79E1-9102-4E07-BAE4-CA59786A069C}" type="presParOf" srcId="{2219FA4D-A3C1-43EA-A7F5-E45940FCF0F6}" destId="{D93C5AD6-BF29-48FE-9C1E-B34E990C1E2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847D9-D343-4C64-B7CA-7B8D0E2D932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FEC4B5C-5B2A-4332-89CB-5F8646840B7A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DB</a:t>
          </a:r>
          <a:endParaRPr lang="ko-KR" altLang="en-US" b="1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9C8C0DBF-4C85-4FEC-AD45-6C32B473D00F}" type="parTrans" cxnId="{F5AF8365-7774-407A-A893-BFAB58D8AB86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7853D061-36BE-4258-8AF7-EE5451D75980}" type="sibTrans" cxnId="{F5AF8365-7774-407A-A893-BFAB58D8AB86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B5668BB9-D4E2-42E3-A917-D0BA6FD1ECFF}">
      <dgm:prSet phldrT="[텍스트]" custT="1"/>
      <dgm:spPr/>
      <dgm:t>
        <a:bodyPr/>
        <a:lstStyle/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Oracle 11g</a:t>
          </a:r>
        </a:p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Oracle SQL Developer -4.15.21.78</a:t>
          </a:r>
        </a:p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ERWin Data</a:t>
          </a:r>
        </a:p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Modeler r7.3</a:t>
          </a:r>
          <a:endParaRPr lang="ko-KR" altLang="en-US" sz="26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DBB43F53-A8AD-440D-9D66-C599DEC75D97}" type="parTrans" cxnId="{E52D0821-B973-4C84-AEA4-C924C4AC1E1C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045AE982-BD00-4E83-8485-ACD41BFBEE34}" type="sibTrans" cxnId="{E52D0821-B973-4C84-AEA4-C924C4AC1E1C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50DAE9A4-584B-4E78-9961-659B63FF1D2B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그 외</a:t>
          </a:r>
          <a:endParaRPr lang="ko-KR" altLang="en-US" b="1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05FD65C1-E0E5-472E-B37B-A96279E952E1}" type="parTrans" cxnId="{31B068D3-1C71-4999-BB7A-432D7D01CD6E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AF705E06-3F5B-4B7F-85B3-3198D6EFE4F2}" type="sibTrans" cxnId="{31B068D3-1C71-4999-BB7A-432D7D01CD6E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FC8F7955-6F2C-494C-B80D-AAC08F2D92E3}">
      <dgm:prSet phldrT="[텍스트]" custT="1"/>
      <dgm:spPr/>
      <dgm:t>
        <a:bodyPr/>
        <a:lstStyle/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Excel 2013</a:t>
          </a:r>
        </a:p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PowerPoint</a:t>
          </a:r>
        </a:p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2016</a:t>
          </a:r>
        </a:p>
      </dgm:t>
    </dgm:pt>
    <dgm:pt modelId="{05C6AA86-AD60-4C77-A5ED-A390184AAEEE}" type="parTrans" cxnId="{FCB19AE8-90AF-4D49-90C2-4A598C201FD8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A98BBE68-0835-4612-A770-672222A0AD26}" type="sibTrans" cxnId="{FCB19AE8-90AF-4D49-90C2-4A598C201FD8}">
      <dgm:prSet/>
      <dgm:spPr/>
      <dgm:t>
        <a:bodyPr/>
        <a:lstStyle/>
        <a:p>
          <a:pPr latinLnBrk="1"/>
          <a:endParaRPr lang="ko-KR" altLang="en-US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02E9B47F-53C2-41CF-BFC3-BA30169135A7}">
      <dgm:prSet phldrT="[텍스트]" custT="1"/>
      <dgm:spPr/>
      <dgm:t>
        <a:bodyPr/>
        <a:lstStyle/>
        <a:p>
          <a:pPr latinLnBrk="1"/>
          <a:r>
            <a:rPr lang="en-US" altLang="ko-KR" sz="26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StarUML</a:t>
          </a:r>
        </a:p>
        <a:p>
          <a:pPr latinLnBrk="1"/>
          <a:endParaRPr lang="en-US" altLang="ko-KR" sz="2600" dirty="0" smtClean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gm:t>
    </dgm:pt>
    <dgm:pt modelId="{3BA4DBC5-961B-4913-96D2-A8042CB8B767}" type="parTrans" cxnId="{0148C2FB-E378-4424-9BFB-5722C231636B}">
      <dgm:prSet/>
      <dgm:spPr/>
      <dgm:t>
        <a:bodyPr/>
        <a:lstStyle/>
        <a:p>
          <a:pPr latinLnBrk="1"/>
          <a:endParaRPr lang="ko-KR" altLang="en-US"/>
        </a:p>
      </dgm:t>
    </dgm:pt>
    <dgm:pt modelId="{6762AD13-1698-48EB-B7AC-08115B870DF4}" type="sibTrans" cxnId="{0148C2FB-E378-4424-9BFB-5722C231636B}">
      <dgm:prSet/>
      <dgm:spPr/>
      <dgm:t>
        <a:bodyPr/>
        <a:lstStyle/>
        <a:p>
          <a:pPr latinLnBrk="1"/>
          <a:endParaRPr lang="ko-KR" altLang="en-US"/>
        </a:p>
      </dgm:t>
    </dgm:pt>
    <dgm:pt modelId="{75C4E9C3-A2DE-40BE-A0F9-4C12B6683324}" type="pres">
      <dgm:prSet presAssocID="{9A8847D9-D343-4C64-B7CA-7B8D0E2D932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9C67D0-836A-4653-9F32-70C5DA6ED054}" type="pres">
      <dgm:prSet presAssocID="{FFEC4B5C-5B2A-4332-89CB-5F8646840B7A}" presName="composite" presStyleCnt="0"/>
      <dgm:spPr/>
    </dgm:pt>
    <dgm:pt modelId="{D3F75FBD-8508-4C0D-911A-92958CD53DF3}" type="pres">
      <dgm:prSet presAssocID="{FFEC4B5C-5B2A-4332-89CB-5F8646840B7A}" presName="BackAccent" presStyleLbl="bgShp" presStyleIdx="0" presStyleCnt="2"/>
      <dgm:spPr/>
    </dgm:pt>
    <dgm:pt modelId="{9B4C30F3-2E0A-4FC6-8907-7B61883B2D70}" type="pres">
      <dgm:prSet presAssocID="{FFEC4B5C-5B2A-4332-89CB-5F8646840B7A}" presName="Accent" presStyleLbl="alignNode1" presStyleIdx="0" presStyleCnt="2"/>
      <dgm:spPr/>
    </dgm:pt>
    <dgm:pt modelId="{5ECCCDEE-B465-43F7-BD31-86B35227586D}" type="pres">
      <dgm:prSet presAssocID="{FFEC4B5C-5B2A-4332-89CB-5F8646840B7A}" presName="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7D2D1-04EA-4FC9-A8FE-B7F7573AB743}" type="pres">
      <dgm:prSet presAssocID="{FFEC4B5C-5B2A-4332-89CB-5F8646840B7A}" presName="Parent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F16170-FFE1-4D0C-B1FF-8AFB042ABA46}" type="pres">
      <dgm:prSet presAssocID="{7853D061-36BE-4258-8AF7-EE5451D75980}" presName="sibTrans" presStyleCnt="0"/>
      <dgm:spPr/>
    </dgm:pt>
    <dgm:pt modelId="{CDBE1C19-594B-4FCC-A546-4FB55238DC7E}" type="pres">
      <dgm:prSet presAssocID="{50DAE9A4-584B-4E78-9961-659B63FF1D2B}" presName="composite" presStyleCnt="0"/>
      <dgm:spPr/>
    </dgm:pt>
    <dgm:pt modelId="{B4975344-33F6-4B5F-B391-32AFAF5E2650}" type="pres">
      <dgm:prSet presAssocID="{50DAE9A4-584B-4E78-9961-659B63FF1D2B}" presName="BackAccent" presStyleLbl="bgShp" presStyleIdx="1" presStyleCnt="2"/>
      <dgm:spPr/>
    </dgm:pt>
    <dgm:pt modelId="{E0A7AC31-AFD0-4463-9462-3FBED23A8E13}" type="pres">
      <dgm:prSet presAssocID="{50DAE9A4-584B-4E78-9961-659B63FF1D2B}" presName="Accent" presStyleLbl="alignNode1" presStyleIdx="1" presStyleCnt="2"/>
      <dgm:spPr/>
    </dgm:pt>
    <dgm:pt modelId="{78B6E542-E2D6-4260-BAE3-23C65AB32176}" type="pres">
      <dgm:prSet presAssocID="{50DAE9A4-584B-4E78-9961-659B63FF1D2B}" presName="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51F989-EF5D-494B-807D-B817D4DD8B2E}" type="pres">
      <dgm:prSet presAssocID="{50DAE9A4-584B-4E78-9961-659B63FF1D2B}" presName="Parent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3B5B9F-26B5-4820-88A1-4E7733F9EDD9}" type="presOf" srcId="{B5668BB9-D4E2-42E3-A917-D0BA6FD1ECFF}" destId="{5ECCCDEE-B465-43F7-BD31-86B35227586D}" srcOrd="0" destOrd="0" presId="urn:microsoft.com/office/officeart/2008/layout/IncreasingCircleProcess"/>
    <dgm:cxn modelId="{31B068D3-1C71-4999-BB7A-432D7D01CD6E}" srcId="{9A8847D9-D343-4C64-B7CA-7B8D0E2D9322}" destId="{50DAE9A4-584B-4E78-9961-659B63FF1D2B}" srcOrd="1" destOrd="0" parTransId="{05FD65C1-E0E5-472E-B37B-A96279E952E1}" sibTransId="{AF705E06-3F5B-4B7F-85B3-3198D6EFE4F2}"/>
    <dgm:cxn modelId="{0148C2FB-E378-4424-9BFB-5722C231636B}" srcId="{50DAE9A4-584B-4E78-9961-659B63FF1D2B}" destId="{02E9B47F-53C2-41CF-BFC3-BA30169135A7}" srcOrd="1" destOrd="0" parTransId="{3BA4DBC5-961B-4913-96D2-A8042CB8B767}" sibTransId="{6762AD13-1698-48EB-B7AC-08115B870DF4}"/>
    <dgm:cxn modelId="{B4C7642D-07BB-47D5-B1D8-CEB7B1694E41}" type="presOf" srcId="{FFEC4B5C-5B2A-4332-89CB-5F8646840B7A}" destId="{B7C7D2D1-04EA-4FC9-A8FE-B7F7573AB743}" srcOrd="0" destOrd="0" presId="urn:microsoft.com/office/officeart/2008/layout/IncreasingCircleProcess"/>
    <dgm:cxn modelId="{367A033B-C736-4305-B7DF-E57B086D763D}" type="presOf" srcId="{9A8847D9-D343-4C64-B7CA-7B8D0E2D9322}" destId="{75C4E9C3-A2DE-40BE-A0F9-4C12B6683324}" srcOrd="0" destOrd="0" presId="urn:microsoft.com/office/officeart/2008/layout/IncreasingCircleProcess"/>
    <dgm:cxn modelId="{8A135EAD-0207-438D-AAF5-4DF5CA14AA2F}" type="presOf" srcId="{50DAE9A4-584B-4E78-9961-659B63FF1D2B}" destId="{F551F989-EF5D-494B-807D-B817D4DD8B2E}" srcOrd="0" destOrd="0" presId="urn:microsoft.com/office/officeart/2008/layout/IncreasingCircleProcess"/>
    <dgm:cxn modelId="{C6EBCDBA-BA69-45D0-886B-E2C3AEE26CFD}" type="presOf" srcId="{FC8F7955-6F2C-494C-B80D-AAC08F2D92E3}" destId="{78B6E542-E2D6-4260-BAE3-23C65AB32176}" srcOrd="0" destOrd="0" presId="urn:microsoft.com/office/officeart/2008/layout/IncreasingCircleProcess"/>
    <dgm:cxn modelId="{FCB19AE8-90AF-4D49-90C2-4A598C201FD8}" srcId="{50DAE9A4-584B-4E78-9961-659B63FF1D2B}" destId="{FC8F7955-6F2C-494C-B80D-AAC08F2D92E3}" srcOrd="0" destOrd="0" parTransId="{05C6AA86-AD60-4C77-A5ED-A390184AAEEE}" sibTransId="{A98BBE68-0835-4612-A770-672222A0AD26}"/>
    <dgm:cxn modelId="{B6B5B439-A755-417A-BEDE-806F7B17E53E}" type="presOf" srcId="{02E9B47F-53C2-41CF-BFC3-BA30169135A7}" destId="{78B6E542-E2D6-4260-BAE3-23C65AB32176}" srcOrd="0" destOrd="1" presId="urn:microsoft.com/office/officeart/2008/layout/IncreasingCircleProcess"/>
    <dgm:cxn modelId="{F5AF8365-7774-407A-A893-BFAB58D8AB86}" srcId="{9A8847D9-D343-4C64-B7CA-7B8D0E2D9322}" destId="{FFEC4B5C-5B2A-4332-89CB-5F8646840B7A}" srcOrd="0" destOrd="0" parTransId="{9C8C0DBF-4C85-4FEC-AD45-6C32B473D00F}" sibTransId="{7853D061-36BE-4258-8AF7-EE5451D75980}"/>
    <dgm:cxn modelId="{E52D0821-B973-4C84-AEA4-C924C4AC1E1C}" srcId="{FFEC4B5C-5B2A-4332-89CB-5F8646840B7A}" destId="{B5668BB9-D4E2-42E3-A917-D0BA6FD1ECFF}" srcOrd="0" destOrd="0" parTransId="{DBB43F53-A8AD-440D-9D66-C599DEC75D97}" sibTransId="{045AE982-BD00-4E83-8485-ACD41BFBEE34}"/>
    <dgm:cxn modelId="{35463324-B0C7-48EE-9204-3B19E7FD1A9E}" type="presParOf" srcId="{75C4E9C3-A2DE-40BE-A0F9-4C12B6683324}" destId="{DE9C67D0-836A-4653-9F32-70C5DA6ED054}" srcOrd="0" destOrd="0" presId="urn:microsoft.com/office/officeart/2008/layout/IncreasingCircleProcess"/>
    <dgm:cxn modelId="{EA3B3EEE-7A61-4834-A3EE-976B1E9553CC}" type="presParOf" srcId="{DE9C67D0-836A-4653-9F32-70C5DA6ED054}" destId="{D3F75FBD-8508-4C0D-911A-92958CD53DF3}" srcOrd="0" destOrd="0" presId="urn:microsoft.com/office/officeart/2008/layout/IncreasingCircleProcess"/>
    <dgm:cxn modelId="{EB17CBAB-0A8B-4F61-B550-C7077FB2E145}" type="presParOf" srcId="{DE9C67D0-836A-4653-9F32-70C5DA6ED054}" destId="{9B4C30F3-2E0A-4FC6-8907-7B61883B2D70}" srcOrd="1" destOrd="0" presId="urn:microsoft.com/office/officeart/2008/layout/IncreasingCircleProcess"/>
    <dgm:cxn modelId="{AD50FB8C-C269-40D1-A141-B94870FF4113}" type="presParOf" srcId="{DE9C67D0-836A-4653-9F32-70C5DA6ED054}" destId="{5ECCCDEE-B465-43F7-BD31-86B35227586D}" srcOrd="2" destOrd="0" presId="urn:microsoft.com/office/officeart/2008/layout/IncreasingCircleProcess"/>
    <dgm:cxn modelId="{F9E8F870-5DF1-4C12-872E-51A0E8BA12D2}" type="presParOf" srcId="{DE9C67D0-836A-4653-9F32-70C5DA6ED054}" destId="{B7C7D2D1-04EA-4FC9-A8FE-B7F7573AB743}" srcOrd="3" destOrd="0" presId="urn:microsoft.com/office/officeart/2008/layout/IncreasingCircleProcess"/>
    <dgm:cxn modelId="{0D51243E-CAE7-4C82-9257-B7C8971E3B7C}" type="presParOf" srcId="{75C4E9C3-A2DE-40BE-A0F9-4C12B6683324}" destId="{5EF16170-FFE1-4D0C-B1FF-8AFB042ABA46}" srcOrd="1" destOrd="0" presId="urn:microsoft.com/office/officeart/2008/layout/IncreasingCircleProcess"/>
    <dgm:cxn modelId="{AFF049B8-C147-4C16-A736-7EA673DB9687}" type="presParOf" srcId="{75C4E9C3-A2DE-40BE-A0F9-4C12B6683324}" destId="{CDBE1C19-594B-4FCC-A546-4FB55238DC7E}" srcOrd="2" destOrd="0" presId="urn:microsoft.com/office/officeart/2008/layout/IncreasingCircleProcess"/>
    <dgm:cxn modelId="{A9F05972-C707-47BA-9E09-F9702A5A2F5F}" type="presParOf" srcId="{CDBE1C19-594B-4FCC-A546-4FB55238DC7E}" destId="{B4975344-33F6-4B5F-B391-32AFAF5E2650}" srcOrd="0" destOrd="0" presId="urn:microsoft.com/office/officeart/2008/layout/IncreasingCircleProcess"/>
    <dgm:cxn modelId="{9E3218BB-9EEE-4EBB-BB2E-5A8CCAB37D40}" type="presParOf" srcId="{CDBE1C19-594B-4FCC-A546-4FB55238DC7E}" destId="{E0A7AC31-AFD0-4463-9462-3FBED23A8E13}" srcOrd="1" destOrd="0" presId="urn:microsoft.com/office/officeart/2008/layout/IncreasingCircleProcess"/>
    <dgm:cxn modelId="{5713DE71-52BF-47AF-90F3-CA8F21571BDE}" type="presParOf" srcId="{CDBE1C19-594B-4FCC-A546-4FB55238DC7E}" destId="{78B6E542-E2D6-4260-BAE3-23C65AB32176}" srcOrd="2" destOrd="0" presId="urn:microsoft.com/office/officeart/2008/layout/IncreasingCircleProcess"/>
    <dgm:cxn modelId="{54BD82B7-E12E-4577-8984-A6FCC956D22F}" type="presParOf" srcId="{CDBE1C19-594B-4FCC-A546-4FB55238DC7E}" destId="{F551F989-EF5D-494B-807D-B817D4DD8B2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75FBD-8508-4C0D-911A-92958CD53DF3}">
      <dsp:nvSpPr>
        <dsp:cNvPr id="0" name=""/>
        <dsp:cNvSpPr/>
      </dsp:nvSpPr>
      <dsp:spPr>
        <a:xfrm>
          <a:off x="35463" y="0"/>
          <a:ext cx="654454" cy="6544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C30F3-2E0A-4FC6-8907-7B61883B2D70}">
      <dsp:nvSpPr>
        <dsp:cNvPr id="0" name=""/>
        <dsp:cNvSpPr/>
      </dsp:nvSpPr>
      <dsp:spPr>
        <a:xfrm>
          <a:off x="100908" y="65445"/>
          <a:ext cx="523563" cy="52356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CDEE-B465-43F7-BD31-86B35227586D}">
      <dsp:nvSpPr>
        <dsp:cNvPr id="0" name=""/>
        <dsp:cNvSpPr/>
      </dsp:nvSpPr>
      <dsp:spPr>
        <a:xfrm>
          <a:off x="826262" y="654454"/>
          <a:ext cx="1936095" cy="275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Windows10 64bit</a:t>
          </a:r>
          <a:endParaRPr lang="ko-KR" altLang="en-US" sz="2600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826262" y="654454"/>
        <a:ext cx="1936095" cy="2754164"/>
      </dsp:txXfrm>
    </dsp:sp>
    <dsp:sp modelId="{B7C7D2D1-04EA-4FC9-A8FE-B7F7573AB743}">
      <dsp:nvSpPr>
        <dsp:cNvPr id="0" name=""/>
        <dsp:cNvSpPr/>
      </dsp:nvSpPr>
      <dsp:spPr>
        <a:xfrm>
          <a:off x="826262" y="0"/>
          <a:ext cx="1936095" cy="654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개발</a:t>
          </a:r>
          <a:r>
            <a:rPr lang="en-US" altLang="ko-KR" sz="3200" b="1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OS</a:t>
          </a:r>
          <a:endParaRPr lang="ko-KR" altLang="en-US" sz="3200" b="1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826262" y="0"/>
        <a:ext cx="1936095" cy="654454"/>
      </dsp:txXfrm>
    </dsp:sp>
    <dsp:sp modelId="{B4975344-33F6-4B5F-B391-32AFAF5E2650}">
      <dsp:nvSpPr>
        <dsp:cNvPr id="0" name=""/>
        <dsp:cNvSpPr/>
      </dsp:nvSpPr>
      <dsp:spPr>
        <a:xfrm>
          <a:off x="2898703" y="0"/>
          <a:ext cx="654454" cy="6544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7AC31-AFD0-4463-9462-3FBED23A8E13}">
      <dsp:nvSpPr>
        <dsp:cNvPr id="0" name=""/>
        <dsp:cNvSpPr/>
      </dsp:nvSpPr>
      <dsp:spPr>
        <a:xfrm>
          <a:off x="2964148" y="65445"/>
          <a:ext cx="523563" cy="52356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6E542-E2D6-4260-BAE3-23C65AB32176}">
      <dsp:nvSpPr>
        <dsp:cNvPr id="0" name=""/>
        <dsp:cNvSpPr/>
      </dsp:nvSpPr>
      <dsp:spPr>
        <a:xfrm>
          <a:off x="3689502" y="654454"/>
          <a:ext cx="1936095" cy="275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Eclipse for java Neon2</a:t>
          </a:r>
          <a:endParaRPr lang="ko-KR" altLang="en-US" sz="2600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3689502" y="654454"/>
        <a:ext cx="1936095" cy="2754164"/>
      </dsp:txXfrm>
    </dsp:sp>
    <dsp:sp modelId="{F551F989-EF5D-494B-807D-B817D4DD8B2E}">
      <dsp:nvSpPr>
        <dsp:cNvPr id="0" name=""/>
        <dsp:cNvSpPr/>
      </dsp:nvSpPr>
      <dsp:spPr>
        <a:xfrm>
          <a:off x="3689502" y="0"/>
          <a:ext cx="1936095" cy="654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개발 </a:t>
          </a:r>
          <a:r>
            <a:rPr lang="en-US" altLang="ko-KR" sz="3200" b="1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IDE</a:t>
          </a:r>
          <a:endParaRPr lang="ko-KR" altLang="en-US" sz="3200" b="1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3689502" y="0"/>
        <a:ext cx="1936095" cy="654454"/>
      </dsp:txXfrm>
    </dsp:sp>
    <dsp:sp modelId="{A8F47ACA-5780-4B91-B40D-B5E2D6A2D732}">
      <dsp:nvSpPr>
        <dsp:cNvPr id="0" name=""/>
        <dsp:cNvSpPr/>
      </dsp:nvSpPr>
      <dsp:spPr>
        <a:xfrm>
          <a:off x="5761943" y="0"/>
          <a:ext cx="654454" cy="6544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DBCD6-5107-48AE-95B1-CE679F35C3D9}">
      <dsp:nvSpPr>
        <dsp:cNvPr id="0" name=""/>
        <dsp:cNvSpPr/>
      </dsp:nvSpPr>
      <dsp:spPr>
        <a:xfrm>
          <a:off x="5827388" y="65445"/>
          <a:ext cx="523563" cy="52356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38598-EDFC-4E1F-A1C7-F5A984B4D1DD}">
      <dsp:nvSpPr>
        <dsp:cNvPr id="0" name=""/>
        <dsp:cNvSpPr/>
      </dsp:nvSpPr>
      <dsp:spPr>
        <a:xfrm>
          <a:off x="6269679" y="654454"/>
          <a:ext cx="2573148" cy="275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java 8</a:t>
          </a:r>
          <a:endParaRPr lang="ko-KR" altLang="en-US" sz="2600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JavaFX 2.4.0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(included in JDK)</a:t>
          </a:r>
          <a:endParaRPr lang="ko-KR" altLang="en-US" sz="2600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6269679" y="654454"/>
        <a:ext cx="2573148" cy="2754164"/>
      </dsp:txXfrm>
    </dsp:sp>
    <dsp:sp modelId="{D93C5AD6-BF29-48FE-9C1E-B34E990C1E2C}">
      <dsp:nvSpPr>
        <dsp:cNvPr id="0" name=""/>
        <dsp:cNvSpPr/>
      </dsp:nvSpPr>
      <dsp:spPr>
        <a:xfrm>
          <a:off x="6552742" y="0"/>
          <a:ext cx="1936095" cy="654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개발언어</a:t>
          </a:r>
          <a:endParaRPr lang="ko-KR" altLang="en-US" sz="3200" b="1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6552742" y="0"/>
        <a:ext cx="1936095" cy="654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75FBD-8508-4C0D-911A-92958CD53DF3}">
      <dsp:nvSpPr>
        <dsp:cNvPr id="0" name=""/>
        <dsp:cNvSpPr/>
      </dsp:nvSpPr>
      <dsp:spPr>
        <a:xfrm>
          <a:off x="1629075" y="0"/>
          <a:ext cx="653815" cy="6538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C30F3-2E0A-4FC6-8907-7B61883B2D70}">
      <dsp:nvSpPr>
        <dsp:cNvPr id="0" name=""/>
        <dsp:cNvSpPr/>
      </dsp:nvSpPr>
      <dsp:spPr>
        <a:xfrm>
          <a:off x="1694457" y="65381"/>
          <a:ext cx="523052" cy="523052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CDEE-B465-43F7-BD31-86B35227586D}">
      <dsp:nvSpPr>
        <dsp:cNvPr id="0" name=""/>
        <dsp:cNvSpPr/>
      </dsp:nvSpPr>
      <dsp:spPr>
        <a:xfrm>
          <a:off x="2419103" y="653815"/>
          <a:ext cx="1934204" cy="275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Oracle 11g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Oracle SQL Developer -4.15.21.78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ERWin Data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Modeler r7.3</a:t>
          </a:r>
          <a:endParaRPr lang="ko-KR" altLang="en-US" sz="2600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2419103" y="653815"/>
        <a:ext cx="1934204" cy="2751474"/>
      </dsp:txXfrm>
    </dsp:sp>
    <dsp:sp modelId="{B7C7D2D1-04EA-4FC9-A8FE-B7F7573AB743}">
      <dsp:nvSpPr>
        <dsp:cNvPr id="0" name=""/>
        <dsp:cNvSpPr/>
      </dsp:nvSpPr>
      <dsp:spPr>
        <a:xfrm>
          <a:off x="2419103" y="0"/>
          <a:ext cx="1934204" cy="653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b="1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DB</a:t>
          </a:r>
          <a:endParaRPr lang="ko-KR" altLang="en-US" sz="3200" b="1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2419103" y="0"/>
        <a:ext cx="1934204" cy="653815"/>
      </dsp:txXfrm>
    </dsp:sp>
    <dsp:sp modelId="{B4975344-33F6-4B5F-B391-32AFAF5E2650}">
      <dsp:nvSpPr>
        <dsp:cNvPr id="0" name=""/>
        <dsp:cNvSpPr/>
      </dsp:nvSpPr>
      <dsp:spPr>
        <a:xfrm>
          <a:off x="4489519" y="0"/>
          <a:ext cx="653815" cy="6538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7AC31-AFD0-4463-9462-3FBED23A8E13}">
      <dsp:nvSpPr>
        <dsp:cNvPr id="0" name=""/>
        <dsp:cNvSpPr/>
      </dsp:nvSpPr>
      <dsp:spPr>
        <a:xfrm>
          <a:off x="4554901" y="65381"/>
          <a:ext cx="523052" cy="52305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6E542-E2D6-4260-BAE3-23C65AB32176}">
      <dsp:nvSpPr>
        <dsp:cNvPr id="0" name=""/>
        <dsp:cNvSpPr/>
      </dsp:nvSpPr>
      <dsp:spPr>
        <a:xfrm>
          <a:off x="5279547" y="653815"/>
          <a:ext cx="1934204" cy="275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t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Excel 2013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PowerPoint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2016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StarUML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600" kern="1200" dirty="0" smtClean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5279547" y="653815"/>
        <a:ext cx="1934204" cy="2751474"/>
      </dsp:txXfrm>
    </dsp:sp>
    <dsp:sp modelId="{F551F989-EF5D-494B-807D-B817D4DD8B2E}">
      <dsp:nvSpPr>
        <dsp:cNvPr id="0" name=""/>
        <dsp:cNvSpPr/>
      </dsp:nvSpPr>
      <dsp:spPr>
        <a:xfrm>
          <a:off x="5279547" y="0"/>
          <a:ext cx="1934204" cy="653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rPr>
            <a:t>그 외</a:t>
          </a:r>
          <a:endParaRPr lang="ko-KR" altLang="en-US" sz="3200" b="1" kern="1200" dirty="0">
            <a:solidFill>
              <a:srgbClr val="F8B323"/>
            </a:solidFill>
            <a:latin typeface="HY강M" panose="02030600000101010101" pitchFamily="18" charset="-127"/>
            <a:ea typeface="HY강M" panose="02030600000101010101" pitchFamily="18" charset="-127"/>
          </a:endParaRPr>
        </a:p>
      </dsp:txBody>
      <dsp:txXfrm>
        <a:off x="5279547" y="0"/>
        <a:ext cx="1934204" cy="653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1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1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862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368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81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4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0709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4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452CD-B845-4A64-8EC6-9B97C0FA0037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8E5401-0C76-4BF4-897C-C0118E24AF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24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image" Target="../media/image12.png"/><Relationship Id="rId3" Type="http://schemas.openxmlformats.org/officeDocument/2006/relationships/image" Target="../media/image7.png"/><Relationship Id="rId21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2195" y="1065732"/>
            <a:ext cx="10318418" cy="4394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떡잎</a:t>
            </a:r>
            <a:r>
              <a:rPr lang="en-US" altLang="ko-KR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/>
            </a:r>
            <a:br>
              <a:rPr lang="en-US" altLang="ko-KR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</a:br>
            <a:r>
              <a:rPr lang="ko-KR" altLang="en-US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유치원 관리</a:t>
            </a:r>
            <a:r>
              <a:rPr lang="en-US" altLang="ko-KR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/>
            </a:r>
            <a:br>
              <a:rPr lang="en-US" altLang="ko-KR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</a:br>
            <a:r>
              <a:rPr lang="ko-KR" altLang="en-US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프로그램</a:t>
            </a:r>
            <a:endParaRPr lang="ko-KR" altLang="en-US" sz="4000" b="1" dirty="0">
              <a:solidFill>
                <a:srgbClr val="2A1A00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김미진</a:t>
            </a:r>
            <a:endParaRPr lang="ko-KR" altLang="en-US" sz="3600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921000" y="6201447"/>
            <a:ext cx="2221613" cy="520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2017-11-21</a:t>
            </a:r>
            <a:endParaRPr lang="ko-KR" altLang="en-US" sz="2800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연결선 100"/>
          <p:cNvCxnSpPr/>
          <p:nvPr/>
        </p:nvCxnSpPr>
        <p:spPr>
          <a:xfrm flipH="1" flipV="1">
            <a:off x="5454550" y="6004411"/>
            <a:ext cx="76373" cy="304607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475786" y="5881110"/>
            <a:ext cx="587485" cy="46297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5423565" y="4618333"/>
            <a:ext cx="1351275" cy="119228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원호 94"/>
          <p:cNvSpPr/>
          <p:nvPr/>
        </p:nvSpPr>
        <p:spPr>
          <a:xfrm rot="7392511" flipH="1" flipV="1">
            <a:off x="5265178" y="620927"/>
            <a:ext cx="5862269" cy="8065430"/>
          </a:xfrm>
          <a:prstGeom prst="arc">
            <a:avLst>
              <a:gd name="adj1" fmla="val 16773485"/>
              <a:gd name="adj2" fmla="val 20561301"/>
            </a:avLst>
          </a:prstGeom>
          <a:noFill/>
          <a:ln w="38100">
            <a:solidFill>
              <a:srgbClr val="FFDA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2203" y="2455904"/>
            <a:ext cx="1300593" cy="1669925"/>
            <a:chOff x="302203" y="2455904"/>
            <a:chExt cx="1300593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03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3497" y="3756497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DB</a:t>
              </a:r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구조</a:t>
              </a:r>
              <a:endParaRPr lang="ko-KR" altLang="en-US" b="1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214871" y="315254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ERD</a:t>
            </a:r>
            <a:r>
              <a:rPr lang="en-US" altLang="ko-KR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개체관계설정</a:t>
            </a:r>
            <a:endParaRPr lang="ko-KR" altLang="en-US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64686" y="294456"/>
            <a:ext cx="8196228" cy="6923965"/>
            <a:chOff x="3064686" y="294456"/>
            <a:chExt cx="8196228" cy="6923965"/>
          </a:xfrm>
        </p:grpSpPr>
        <p:grpSp>
          <p:nvGrpSpPr>
            <p:cNvPr id="2" name="그룹 1"/>
            <p:cNvGrpSpPr/>
            <p:nvPr/>
          </p:nvGrpSpPr>
          <p:grpSpPr>
            <a:xfrm>
              <a:off x="3064686" y="294456"/>
              <a:ext cx="8196228" cy="6923965"/>
              <a:chOff x="3064686" y="294456"/>
              <a:chExt cx="8196228" cy="6923965"/>
            </a:xfrm>
          </p:grpSpPr>
          <p:sp>
            <p:nvSpPr>
              <p:cNvPr id="17" name="원호 16"/>
              <p:cNvSpPr/>
              <p:nvPr/>
            </p:nvSpPr>
            <p:spPr>
              <a:xfrm rot="6749746" flipH="1">
                <a:off x="5398077" y="-973914"/>
                <a:ext cx="3045031" cy="7711813"/>
              </a:xfrm>
              <a:prstGeom prst="arc">
                <a:avLst>
                  <a:gd name="adj1" fmla="val 16200000"/>
                  <a:gd name="adj2" fmla="val 346691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7237668" y="3445407"/>
                <a:ext cx="778727" cy="412361"/>
              </a:xfrm>
              <a:prstGeom prst="line">
                <a:avLst/>
              </a:prstGeom>
              <a:ln w="38100">
                <a:solidFill>
                  <a:srgbClr val="F8B3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H="1" flipV="1">
                <a:off x="7109211" y="652636"/>
                <a:ext cx="16955" cy="598007"/>
              </a:xfrm>
              <a:prstGeom prst="line">
                <a:avLst/>
              </a:prstGeom>
              <a:ln w="38100">
                <a:solidFill>
                  <a:srgbClr val="FFDA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원호 79"/>
              <p:cNvSpPr/>
              <p:nvPr/>
            </p:nvSpPr>
            <p:spPr>
              <a:xfrm rot="8645473">
                <a:off x="4119613" y="3018980"/>
                <a:ext cx="3824312" cy="1332685"/>
              </a:xfrm>
              <a:prstGeom prst="arc">
                <a:avLst>
                  <a:gd name="adj1" fmla="val 11965496"/>
                  <a:gd name="adj2" fmla="val 128524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7642608" y="4537796"/>
                <a:ext cx="2012683" cy="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구부러진 연결선 73"/>
              <p:cNvCxnSpPr/>
              <p:nvPr/>
            </p:nvCxnSpPr>
            <p:spPr>
              <a:xfrm rot="16200000" flipV="1">
                <a:off x="8363411" y="3246140"/>
                <a:ext cx="1646021" cy="119715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원호 71"/>
              <p:cNvSpPr/>
              <p:nvPr/>
            </p:nvSpPr>
            <p:spPr>
              <a:xfrm>
                <a:off x="4174371" y="1908327"/>
                <a:ext cx="6149594" cy="5310094"/>
              </a:xfrm>
              <a:prstGeom prst="arc">
                <a:avLst>
                  <a:gd name="adj1" fmla="val 18052000"/>
                  <a:gd name="adj2" fmla="val 0"/>
                </a:avLst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 flipV="1">
                <a:off x="5482413" y="1967087"/>
                <a:ext cx="1359494" cy="9053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4555160" y="2306368"/>
                <a:ext cx="3148082" cy="234727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4101072" y="2769423"/>
                <a:ext cx="1441733" cy="161325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원호 15"/>
              <p:cNvSpPr/>
              <p:nvPr/>
            </p:nvSpPr>
            <p:spPr>
              <a:xfrm rot="14850254">
                <a:off x="5882492" y="-973914"/>
                <a:ext cx="3045031" cy="7711813"/>
              </a:xfrm>
              <a:prstGeom prst="arc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447927" y="4333689"/>
                <a:ext cx="1175657" cy="4082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유치원생</a:t>
                </a:r>
                <a:endParaRPr lang="en-US" altLang="ko-KR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636267" y="4333690"/>
                <a:ext cx="1045029" cy="40821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유치원</a:t>
                </a:r>
                <a:endParaRPr lang="en-US" altLang="ko-KR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655291" y="4333689"/>
                <a:ext cx="1045029" cy="40821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교사</a:t>
                </a:r>
                <a:endParaRPr lang="en-US" altLang="ko-KR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" name="다이아몬드 9"/>
              <p:cNvSpPr/>
              <p:nvPr/>
            </p:nvSpPr>
            <p:spPr>
              <a:xfrm>
                <a:off x="6512504" y="1143001"/>
                <a:ext cx="1292554" cy="489858"/>
              </a:xfrm>
              <a:prstGeom prst="diamond">
                <a:avLst/>
              </a:prstGeom>
              <a:solidFill>
                <a:srgbClr val="FFDA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근무</a:t>
                </a:r>
                <a:endParaRPr lang="ko-KR" altLang="en-US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cxnSp>
            <p:nvCxnSpPr>
              <p:cNvPr id="12" name="직선 연결선 11"/>
              <p:cNvCxnSpPr>
                <a:stCxn id="7" idx="3"/>
                <a:endCxn id="8" idx="1"/>
              </p:cNvCxnSpPr>
              <p:nvPr/>
            </p:nvCxnSpPr>
            <p:spPr>
              <a:xfrm>
                <a:off x="4623584" y="4537796"/>
                <a:ext cx="2012683" cy="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 rot="19994342">
                <a:off x="7118846" y="5842686"/>
                <a:ext cx="1168792" cy="4044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층 수</a:t>
                </a:r>
                <a:endParaRPr lang="en-US" altLang="ko-KR" dirty="0" smtClean="0"/>
              </a:p>
            </p:txBody>
          </p:sp>
          <p:sp>
            <p:nvSpPr>
              <p:cNvPr id="19" name="타원 18"/>
              <p:cNvSpPr/>
              <p:nvPr/>
            </p:nvSpPr>
            <p:spPr>
              <a:xfrm rot="2248611">
                <a:off x="6116899" y="5407106"/>
                <a:ext cx="1168792" cy="4044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반이름</a:t>
                </a:r>
                <a:endParaRPr lang="en-US" altLang="ko-KR" dirty="0" smtClean="0"/>
              </a:p>
            </p:txBody>
          </p:sp>
          <p:sp>
            <p:nvSpPr>
              <p:cNvPr id="20" name="타원 19"/>
              <p:cNvSpPr/>
              <p:nvPr/>
            </p:nvSpPr>
            <p:spPr>
              <a:xfrm rot="19246878">
                <a:off x="7058401" y="4978115"/>
                <a:ext cx="1187717" cy="4529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B8E0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인원수</a:t>
                </a:r>
                <a:endParaRPr lang="en-US" altLang="ko-KR" dirty="0" smtClean="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558547" y="3205409"/>
                <a:ext cx="1168792" cy="4044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혈액형</a:t>
                </a:r>
                <a:endParaRPr lang="en-US" altLang="ko-KR" dirty="0" smtClean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158654" y="3685323"/>
                <a:ext cx="1168792" cy="4044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질병</a:t>
                </a:r>
                <a:endParaRPr lang="en-US" altLang="ko-KR" dirty="0" smtClean="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652623" y="4158931"/>
                <a:ext cx="1168792" cy="4044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반이름</a:t>
                </a:r>
                <a:endParaRPr lang="en-US" altLang="ko-KR" dirty="0" smtClean="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994212" y="2763230"/>
                <a:ext cx="1168792" cy="4044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en-US" altLang="ko-KR" dirty="0" smtClean="0"/>
              </a:p>
            </p:txBody>
          </p:sp>
          <p:cxnSp>
            <p:nvCxnSpPr>
              <p:cNvPr id="29" name="직선 연결선 28"/>
              <p:cNvCxnSpPr>
                <a:stCxn id="8" idx="2"/>
              </p:cNvCxnSpPr>
              <p:nvPr/>
            </p:nvCxnSpPr>
            <p:spPr>
              <a:xfrm flipH="1">
                <a:off x="7158781" y="4741905"/>
                <a:ext cx="1" cy="1887496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/>
              <p:cNvSpPr/>
              <p:nvPr/>
            </p:nvSpPr>
            <p:spPr>
              <a:xfrm>
                <a:off x="4440745" y="3129373"/>
                <a:ext cx="1304280" cy="250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전화번호</a:t>
                </a:r>
                <a:endParaRPr lang="en-US" altLang="ko-KR" dirty="0" smtClean="0"/>
              </a:p>
            </p:txBody>
          </p:sp>
          <p:sp>
            <p:nvSpPr>
              <p:cNvPr id="44" name="타원 43"/>
              <p:cNvSpPr/>
              <p:nvPr/>
            </p:nvSpPr>
            <p:spPr>
              <a:xfrm rot="21376879">
                <a:off x="5744241" y="4030550"/>
                <a:ext cx="1528963" cy="314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학부모성별</a:t>
                </a:r>
                <a:endParaRPr lang="en-US" altLang="ko-KR" dirty="0" smtClean="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7102118" y="3832421"/>
                <a:ext cx="1525554" cy="2745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학부모이름</a:t>
                </a:r>
                <a:endParaRPr lang="en-US" altLang="ko-KR" dirty="0" smtClean="0"/>
              </a:p>
            </p:txBody>
          </p:sp>
          <p:sp>
            <p:nvSpPr>
              <p:cNvPr id="46" name="타원 45"/>
              <p:cNvSpPr/>
              <p:nvPr/>
            </p:nvSpPr>
            <p:spPr>
              <a:xfrm rot="541553">
                <a:off x="6642096" y="2414581"/>
                <a:ext cx="1299899" cy="3580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주민번호</a:t>
                </a:r>
                <a:endParaRPr lang="en-US" altLang="ko-KR" dirty="0" smtClean="0"/>
              </a:p>
            </p:txBody>
          </p:sp>
          <p:sp>
            <p:nvSpPr>
              <p:cNvPr id="47" name="타원 46"/>
              <p:cNvSpPr/>
              <p:nvPr/>
            </p:nvSpPr>
            <p:spPr>
              <a:xfrm rot="21294144">
                <a:off x="6489545" y="3591023"/>
                <a:ext cx="1304562" cy="304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전화번호</a:t>
                </a:r>
                <a:endParaRPr lang="en-US" altLang="ko-KR" dirty="0" smtClean="0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988873">
                <a:off x="5662551" y="1753883"/>
                <a:ext cx="864416" cy="276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직업</a:t>
                </a:r>
                <a:endParaRPr lang="en-US" altLang="ko-KR" dirty="0" smtClean="0"/>
              </a:p>
            </p:txBody>
          </p:sp>
          <p:sp>
            <p:nvSpPr>
              <p:cNvPr id="49" name="타원 48"/>
              <p:cNvSpPr/>
              <p:nvPr/>
            </p:nvSpPr>
            <p:spPr>
              <a:xfrm rot="21312510">
                <a:off x="6813891" y="3047760"/>
                <a:ext cx="1259875" cy="2934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근무시간</a:t>
                </a:r>
                <a:endParaRPr lang="en-US" altLang="ko-KR" dirty="0" smtClean="0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461683" y="1656085"/>
                <a:ext cx="1507063" cy="482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형제자매여부</a:t>
                </a:r>
                <a:endParaRPr lang="en-US" altLang="ko-KR" dirty="0" smtClean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9716598" y="3789766"/>
                <a:ext cx="1255287" cy="38306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en-US" altLang="ko-KR" dirty="0" smtClean="0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566869" y="3303341"/>
                <a:ext cx="1255287" cy="38306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주민번호</a:t>
                </a:r>
                <a:endParaRPr lang="en-US" altLang="ko-KR" dirty="0" smtClean="0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36515" y="2830175"/>
                <a:ext cx="1255287" cy="38306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사번</a:t>
                </a:r>
                <a:endParaRPr lang="en-US" altLang="ko-KR" dirty="0" smtClean="0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774245" y="2406985"/>
                <a:ext cx="1255287" cy="38306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성별</a:t>
                </a:r>
                <a:endParaRPr lang="en-US" altLang="ko-KR" dirty="0" smtClean="0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196313" y="1947678"/>
                <a:ext cx="1255287" cy="38306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직급</a:t>
                </a:r>
                <a:endParaRPr lang="en-US" altLang="ko-KR" dirty="0" smtClean="0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8487909" y="3957126"/>
                <a:ext cx="1255287" cy="38306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은행명</a:t>
                </a:r>
                <a:endParaRPr lang="en-US" altLang="ko-KR" dirty="0" smtClean="0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306287" y="3522953"/>
                <a:ext cx="1396902" cy="37846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계좌번호</a:t>
                </a:r>
                <a:endParaRPr lang="en-US" altLang="ko-KR" dirty="0" smtClean="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8019157" y="3149372"/>
                <a:ext cx="1453827" cy="34240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입사일자</a:t>
                </a:r>
                <a:endParaRPr lang="en-US" altLang="ko-KR" dirty="0" smtClean="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7632123" y="4331927"/>
                <a:ext cx="1255287" cy="383067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출신고교</a:t>
                </a:r>
                <a:endParaRPr lang="en-US" altLang="ko-KR" dirty="0" smtClean="0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7770128" y="2714710"/>
                <a:ext cx="1386789" cy="37092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출신대학</a:t>
                </a:r>
                <a:endParaRPr lang="en-US" altLang="ko-KR" dirty="0" smtClean="0"/>
              </a:p>
            </p:txBody>
          </p:sp>
          <p:sp>
            <p:nvSpPr>
              <p:cNvPr id="75" name="원호 74"/>
              <p:cNvSpPr/>
              <p:nvPr/>
            </p:nvSpPr>
            <p:spPr>
              <a:xfrm rot="8854076">
                <a:off x="7539102" y="2312260"/>
                <a:ext cx="2438298" cy="2627469"/>
              </a:xfrm>
              <a:prstGeom prst="arc">
                <a:avLst>
                  <a:gd name="adj1" fmla="val 15474282"/>
                  <a:gd name="adj2" fmla="val 20123477"/>
                </a:avLst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6334462" y="294456"/>
                <a:ext cx="1470596" cy="641209"/>
              </a:xfrm>
              <a:prstGeom prst="ellipse">
                <a:avLst/>
              </a:prstGeom>
              <a:solidFill>
                <a:srgbClr val="FFDA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담당학생정보</a:t>
                </a:r>
                <a:endParaRPr lang="en-US" altLang="ko-KR" dirty="0" smtClean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689444" y="2671750"/>
                <a:ext cx="1255287" cy="383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주민번호</a:t>
                </a:r>
                <a:endParaRPr lang="en-US" altLang="ko-KR" dirty="0" smtClean="0"/>
              </a:p>
            </p:txBody>
          </p:sp>
          <p:sp>
            <p:nvSpPr>
              <p:cNvPr id="50" name="타원 49"/>
              <p:cNvSpPr/>
              <p:nvPr/>
            </p:nvSpPr>
            <p:spPr>
              <a:xfrm rot="637246">
                <a:off x="7279997" y="2255636"/>
                <a:ext cx="1459003" cy="278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기본수업료</a:t>
                </a:r>
                <a:endParaRPr lang="en-US" altLang="ko-KR" dirty="0" smtClean="0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134022" y="3391150"/>
                <a:ext cx="1168792" cy="4044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성별</a:t>
                </a:r>
                <a:endParaRPr lang="en-US" altLang="ko-KR" dirty="0" smtClean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90292" y="3825296"/>
                <a:ext cx="1168792" cy="4044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en-US" altLang="ko-KR" dirty="0" smtClean="0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5350289" y="2111965"/>
                <a:ext cx="1442974" cy="6171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국가지원감면</a:t>
                </a:r>
                <a:endParaRPr lang="en-US" altLang="ko-KR" dirty="0" smtClean="0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31028" y="1982270"/>
                <a:ext cx="347209" cy="1566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타원 90"/>
              <p:cNvSpPr/>
              <p:nvPr/>
            </p:nvSpPr>
            <p:spPr>
              <a:xfrm>
                <a:off x="5257120" y="1363596"/>
                <a:ext cx="1336515" cy="300657"/>
              </a:xfrm>
              <a:prstGeom prst="ellipse">
                <a:avLst/>
              </a:prstGeom>
              <a:solidFill>
                <a:srgbClr val="FFDA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차량번호</a:t>
                </a:r>
                <a:endParaRPr lang="en-US" altLang="ko-KR" dirty="0" smtClean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7770128" y="1354893"/>
                <a:ext cx="1006367" cy="312344"/>
              </a:xfrm>
              <a:prstGeom prst="ellipse">
                <a:avLst/>
              </a:prstGeom>
              <a:solidFill>
                <a:srgbClr val="FFDA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총급여</a:t>
                </a:r>
                <a:endParaRPr lang="en-US" altLang="ko-KR" dirty="0" smtClean="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8655609" y="1533821"/>
                <a:ext cx="1122870" cy="375049"/>
              </a:xfrm>
              <a:prstGeom prst="ellipse">
                <a:avLst/>
              </a:prstGeom>
              <a:solidFill>
                <a:srgbClr val="FFDA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평가표</a:t>
                </a:r>
                <a:endParaRPr lang="en-US" altLang="ko-KR" dirty="0" smtClean="0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4233933" y="1641720"/>
                <a:ext cx="1460790" cy="347035"/>
              </a:xfrm>
              <a:prstGeom prst="ellipse">
                <a:avLst/>
              </a:prstGeom>
              <a:solidFill>
                <a:srgbClr val="FFDA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상담사항</a:t>
                </a:r>
                <a:endParaRPr lang="en-US" altLang="ko-KR" dirty="0" smtClean="0"/>
              </a:p>
            </p:txBody>
          </p:sp>
        </p:grpSp>
        <p:sp>
          <p:nvSpPr>
            <p:cNvPr id="73" name="타원 72"/>
            <p:cNvSpPr/>
            <p:nvPr/>
          </p:nvSpPr>
          <p:spPr>
            <a:xfrm>
              <a:off x="8362067" y="4669516"/>
              <a:ext cx="1255287" cy="38306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반이름</a:t>
              </a:r>
              <a:endParaRPr lang="en-US" altLang="ko-KR" dirty="0" smtClean="0"/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4938648" y="4472482"/>
            <a:ext cx="58782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0030050" y="4107012"/>
            <a:ext cx="5878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380690" y="5508512"/>
            <a:ext cx="425890" cy="3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61163" y="4155079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FK</a:t>
            </a:r>
            <a:endParaRPr lang="ko-KR" altLang="en-US" sz="1100" b="1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440636" y="4728717"/>
            <a:ext cx="1255287" cy="38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일련번호</a:t>
            </a:r>
            <a:endParaRPr lang="en-US" altLang="ko-KR" dirty="0" smtClean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735888" y="5047206"/>
            <a:ext cx="6976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65392" y="4774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PK</a:t>
            </a:r>
            <a:endParaRPr lang="ko-KR" altLang="en-US" sz="1100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38917" y="5229425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PK</a:t>
            </a:r>
            <a:endParaRPr lang="ko-KR" altLang="en-US" sz="1100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98021" y="5614836"/>
            <a:ext cx="1309925" cy="4082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HY강M" panose="02030600000101010101" pitchFamily="18" charset="-127"/>
                <a:ea typeface="HY강M" panose="02030600000101010101" pitchFamily="18" charset="-127"/>
              </a:rPr>
              <a:t>유치원정보</a:t>
            </a:r>
            <a:endParaRPr lang="en-US" altLang="ko-KR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663237" y="6146584"/>
            <a:ext cx="1138777" cy="3830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반이름</a:t>
            </a:r>
            <a:endParaRPr lang="en-US" altLang="ko-KR" dirty="0" smtClean="0"/>
          </a:p>
        </p:txBody>
      </p:sp>
      <p:cxnSp>
        <p:nvCxnSpPr>
          <p:cNvPr id="96" name="직선 연결선 95"/>
          <p:cNvCxnSpPr/>
          <p:nvPr/>
        </p:nvCxnSpPr>
        <p:spPr>
          <a:xfrm>
            <a:off x="3940018" y="6453947"/>
            <a:ext cx="58782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488081" y="6168424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FK</a:t>
            </a:r>
            <a:endParaRPr lang="ko-KR" altLang="en-US" sz="1100" b="1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030787" y="6216845"/>
            <a:ext cx="1296659" cy="3830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일련번호</a:t>
            </a:r>
            <a:endParaRPr lang="en-US" altLang="ko-KR" dirty="0" smtClean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257120" y="6517146"/>
            <a:ext cx="828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986148" y="6215140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PK</a:t>
            </a:r>
            <a:endParaRPr lang="ko-KR" altLang="en-US" sz="1100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85143" y="3779582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PK</a:t>
            </a:r>
            <a:endParaRPr lang="ko-KR" altLang="en-US" sz="1100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8695795" y="4991272"/>
            <a:ext cx="58782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234604" y="4668352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FK</a:t>
            </a:r>
            <a:endParaRPr lang="ko-KR" altLang="en-US" sz="1100" b="1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2203" y="2455904"/>
            <a:ext cx="1300593" cy="1669925"/>
            <a:chOff x="302203" y="2455904"/>
            <a:chExt cx="1300593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03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3497" y="3756497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DB</a:t>
              </a:r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구조</a:t>
              </a:r>
              <a:endParaRPr lang="ko-KR" altLang="en-US" b="1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214871" y="315254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테이블설계</a:t>
            </a:r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(Logical)</a:t>
            </a:r>
            <a:endParaRPr lang="ko-KR" altLang="en-US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51" y="776920"/>
            <a:ext cx="7646535" cy="54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2203" y="2455904"/>
            <a:ext cx="1300593" cy="1669925"/>
            <a:chOff x="302203" y="2455904"/>
            <a:chExt cx="1300593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03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3497" y="3756497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DB</a:t>
              </a:r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구조</a:t>
              </a:r>
              <a:endParaRPr lang="ko-KR" altLang="en-US" b="1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214871" y="315254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테이블설계</a:t>
            </a:r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(Physical)</a:t>
            </a:r>
            <a:endParaRPr lang="ko-KR" altLang="en-US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3" y="776919"/>
            <a:ext cx="7576254" cy="54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203" y="2455904"/>
            <a:ext cx="1300593" cy="1669925"/>
            <a:chOff x="302203" y="2455904"/>
            <a:chExt cx="1300593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03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3497" y="3756497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DB</a:t>
              </a:r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구조</a:t>
              </a:r>
              <a:endParaRPr lang="ko-KR" altLang="en-US" b="1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182215" y="380567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스토리보드</a:t>
            </a:r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(Use Case Diagram)</a:t>
            </a:r>
            <a:endParaRPr lang="ko-KR" altLang="en-US" sz="2400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6" y="1287059"/>
            <a:ext cx="8026854" cy="49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60754" y="2455904"/>
            <a:ext cx="1616148" cy="1669925"/>
            <a:chOff x="160754" y="2455904"/>
            <a:chExt cx="1616148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32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0754" y="3756497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프로그램 구</a:t>
              </a:r>
              <a:r>
                <a:rPr lang="ko-KR" altLang="en-US" b="1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46039" y="330237"/>
            <a:ext cx="8305546" cy="5051437"/>
            <a:chOff x="3246039" y="330237"/>
            <a:chExt cx="8305546" cy="5051437"/>
          </a:xfrm>
        </p:grpSpPr>
        <p:grpSp>
          <p:nvGrpSpPr>
            <p:cNvPr id="12" name="그룹 11"/>
            <p:cNvGrpSpPr/>
            <p:nvPr/>
          </p:nvGrpSpPr>
          <p:grpSpPr>
            <a:xfrm>
              <a:off x="3246039" y="330237"/>
              <a:ext cx="2581275" cy="3557290"/>
              <a:chOff x="2959183" y="85785"/>
              <a:chExt cx="2581275" cy="355729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06303" y="85785"/>
                <a:ext cx="1159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Project </a:t>
                </a:r>
                <a:endParaRPr lang="ko-KR" altLang="en-US" sz="2400" b="1" dirty="0">
                  <a:solidFill>
                    <a:srgbClr val="F8B3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9183" y="547450"/>
                <a:ext cx="2581275" cy="3095625"/>
              </a:xfrm>
              <a:prstGeom prst="rect">
                <a:avLst/>
              </a:prstGeom>
            </p:spPr>
          </p:pic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60087" y="899336"/>
              <a:ext cx="2191498" cy="457356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6553065" y="2935052"/>
              <a:ext cx="2133600" cy="2437453"/>
              <a:chOff x="5779253" y="1857164"/>
              <a:chExt cx="2133600" cy="243745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81631" y="1857164"/>
                <a:ext cx="152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Controller </a:t>
                </a:r>
                <a:endParaRPr lang="ko-KR" altLang="en-US" sz="2400" b="1" dirty="0">
                  <a:solidFill>
                    <a:srgbClr val="F8B3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9253" y="2322942"/>
                <a:ext cx="2133600" cy="1971675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9799322" y="2230684"/>
              <a:ext cx="1409700" cy="3150990"/>
              <a:chOff x="10141885" y="2322002"/>
              <a:chExt cx="1409700" cy="315099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354712" y="2322002"/>
                <a:ext cx="10871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image </a:t>
                </a:r>
                <a:endParaRPr lang="ko-KR" altLang="en-US" sz="2400" b="1" dirty="0">
                  <a:solidFill>
                    <a:srgbClr val="F8B3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1885" y="2834567"/>
                <a:ext cx="1409700" cy="2638425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6628311" y="388243"/>
              <a:ext cx="2028825" cy="1842441"/>
              <a:chOff x="6240915" y="271649"/>
              <a:chExt cx="2028825" cy="18424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14153" y="271649"/>
                <a:ext cx="1082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Model </a:t>
                </a:r>
                <a:endParaRPr lang="ko-KR" altLang="en-US" sz="2400" b="1" dirty="0">
                  <a:solidFill>
                    <a:srgbClr val="F8B3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0915" y="837740"/>
                <a:ext cx="2028825" cy="1276350"/>
              </a:xfrm>
              <a:prstGeom prst="rect">
                <a:avLst/>
              </a:prstGeom>
            </p:spPr>
          </p:pic>
        </p:grpSp>
        <p:grpSp>
          <p:nvGrpSpPr>
            <p:cNvPr id="20" name="그룹 19"/>
            <p:cNvGrpSpPr/>
            <p:nvPr/>
          </p:nvGrpSpPr>
          <p:grpSpPr>
            <a:xfrm>
              <a:off x="3571975" y="4239806"/>
              <a:ext cx="1743075" cy="1132699"/>
              <a:chOff x="3154223" y="3756497"/>
              <a:chExt cx="1743075" cy="11326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46115" y="3756497"/>
                <a:ext cx="1159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Project </a:t>
                </a:r>
                <a:endParaRPr lang="ko-KR" altLang="en-US" sz="2400" b="1" dirty="0">
                  <a:solidFill>
                    <a:srgbClr val="F8B3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4223" y="4241496"/>
                <a:ext cx="1743075" cy="647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398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0754" y="2455904"/>
            <a:ext cx="1616148" cy="1669925"/>
            <a:chOff x="160754" y="2455904"/>
            <a:chExt cx="1616148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32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0754" y="3756497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프로그램 구</a:t>
              </a:r>
              <a:r>
                <a:rPr lang="ko-KR" altLang="en-US" b="1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4244" y="18462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Total</a:t>
            </a:r>
            <a:endParaRPr lang="ko-KR" altLang="en-US" sz="2400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51" y="184624"/>
            <a:ext cx="4141920" cy="64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754" y="2455904"/>
            <a:ext cx="1616148" cy="1669925"/>
            <a:chOff x="160754" y="2455904"/>
            <a:chExt cx="1616148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32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0754" y="3756497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프로그램 구</a:t>
              </a:r>
              <a:r>
                <a:rPr lang="ko-KR" altLang="en-US" b="1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4244" y="3315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Model </a:t>
            </a:r>
            <a:endParaRPr lang="ko-KR" altLang="en-US" sz="2400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1006"/>
          <a:stretch/>
        </p:blipFill>
        <p:spPr>
          <a:xfrm>
            <a:off x="8242547" y="322250"/>
            <a:ext cx="3368137" cy="5567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0866" t="2308" r="40587" b="36031"/>
          <a:stretch/>
        </p:blipFill>
        <p:spPr>
          <a:xfrm>
            <a:off x="4871964" y="1384367"/>
            <a:ext cx="3037115" cy="42286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4751" r="70975" b="66349"/>
          <a:stretch/>
        </p:blipFill>
        <p:spPr>
          <a:xfrm>
            <a:off x="3019939" y="3941163"/>
            <a:ext cx="1518557" cy="23077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86732" b="63201"/>
          <a:stretch/>
        </p:blipFill>
        <p:spPr>
          <a:xfrm>
            <a:off x="3016550" y="975014"/>
            <a:ext cx="1411543" cy="25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0754" y="2455904"/>
            <a:ext cx="1616148" cy="1669925"/>
            <a:chOff x="160754" y="2455904"/>
            <a:chExt cx="1616148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32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0754" y="3756497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프로그램 구</a:t>
              </a:r>
              <a:r>
                <a:rPr lang="ko-KR" altLang="en-US" b="1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4244" y="3315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Model </a:t>
            </a:r>
            <a:endParaRPr lang="ko-KR" altLang="en-US" sz="2400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592" y="1023938"/>
            <a:ext cx="3209925" cy="481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468" y="48987"/>
            <a:ext cx="4428426" cy="67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0754" y="2455904"/>
            <a:ext cx="1616148" cy="1669925"/>
            <a:chOff x="160754" y="2455904"/>
            <a:chExt cx="1616148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32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0754" y="3756497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프로그램 구</a:t>
              </a:r>
              <a:r>
                <a:rPr lang="ko-KR" altLang="en-US" b="1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4244" y="33158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controller(Main)</a:t>
            </a:r>
            <a:endParaRPr lang="ko-KR" altLang="en-US" sz="2400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" r="2113"/>
          <a:stretch/>
        </p:blipFill>
        <p:spPr>
          <a:xfrm>
            <a:off x="5443195" y="331580"/>
            <a:ext cx="2072796" cy="6248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6048"/>
          <a:stretch/>
        </p:blipFill>
        <p:spPr>
          <a:xfrm>
            <a:off x="7700337" y="331580"/>
            <a:ext cx="2088439" cy="6248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6521"/>
          <a:stretch/>
        </p:blipFill>
        <p:spPr>
          <a:xfrm>
            <a:off x="9933546" y="331580"/>
            <a:ext cx="2132537" cy="6248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302" y="1817963"/>
            <a:ext cx="2320547" cy="32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60754" y="2455904"/>
            <a:ext cx="1616148" cy="1669925"/>
            <a:chOff x="160754" y="2455904"/>
            <a:chExt cx="1616148" cy="166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32" y="2455904"/>
              <a:ext cx="1300593" cy="13005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0754" y="3756497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프로그램 구</a:t>
              </a:r>
              <a:r>
                <a:rPr lang="ko-KR" altLang="en-US" b="1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</a:t>
              </a:r>
              <a:endParaRPr lang="en-US" altLang="ko-KR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4244" y="331581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controller</a:t>
            </a:r>
            <a:endParaRPr lang="ko-KR" altLang="en-US" sz="2400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5016" b="6525"/>
          <a:stretch/>
        </p:blipFill>
        <p:spPr>
          <a:xfrm>
            <a:off x="8588828" y="1010185"/>
            <a:ext cx="2922815" cy="15044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58244"/>
          <a:stretch/>
        </p:blipFill>
        <p:spPr>
          <a:xfrm>
            <a:off x="5198016" y="4573597"/>
            <a:ext cx="3305399" cy="1526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1376" r="58305"/>
          <a:stretch/>
        </p:blipFill>
        <p:spPr>
          <a:xfrm>
            <a:off x="2938209" y="1517238"/>
            <a:ext cx="1770448" cy="4295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45548" t="1" b="65014"/>
          <a:stretch/>
        </p:blipFill>
        <p:spPr>
          <a:xfrm>
            <a:off x="9377374" y="4579539"/>
            <a:ext cx="2390999" cy="15201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21046" r="44712"/>
          <a:stretch/>
        </p:blipFill>
        <p:spPr>
          <a:xfrm>
            <a:off x="6462344" y="2810192"/>
            <a:ext cx="2710544" cy="15260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81298" b="24966"/>
          <a:stretch/>
        </p:blipFill>
        <p:spPr>
          <a:xfrm>
            <a:off x="4845272" y="2918574"/>
            <a:ext cx="1480456" cy="11450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38762" r="37199" b="6862"/>
          <a:stretch/>
        </p:blipFill>
        <p:spPr>
          <a:xfrm>
            <a:off x="9568665" y="2823734"/>
            <a:ext cx="2008415" cy="14989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3844"/>
          <a:stretch/>
        </p:blipFill>
        <p:spPr>
          <a:xfrm>
            <a:off x="5138350" y="793246"/>
            <a:ext cx="3020785" cy="1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108344" y="0"/>
            <a:ext cx="7017488" cy="6858000"/>
          </a:xfrm>
          <a:noFill/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FFDC45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콘텐츠 설정 및 개발 목적</a:t>
            </a:r>
            <a:endParaRPr lang="en-US" altLang="ko-KR" sz="3200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</a:t>
            </a:r>
            <a:endParaRPr lang="en-US" altLang="ko-KR" sz="3200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일정</a:t>
            </a:r>
            <a:endParaRPr lang="en-US" altLang="ko-KR" sz="3200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개발환경</a:t>
            </a:r>
            <a:endParaRPr lang="en-US" altLang="ko-KR" sz="3200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Db</a:t>
            </a: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구조</a:t>
            </a:r>
            <a:endParaRPr lang="en-US" altLang="ko-KR" sz="3200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 구조</a:t>
            </a:r>
            <a:endParaRPr lang="en-US" altLang="ko-KR" sz="3200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</a:t>
            </a: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설명</a:t>
            </a:r>
            <a:endParaRPr lang="en-US" altLang="ko-KR" sz="3200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57200" indent="-457200">
              <a:lnSpc>
                <a:spcPct val="160000"/>
              </a:lnSpc>
              <a:buClr>
                <a:srgbClr val="FFDA44"/>
              </a:buCl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후기</a:t>
            </a:r>
            <a:endParaRPr lang="ko-KR" altLang="en-US" sz="3200" dirty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724" y="2432956"/>
            <a:ext cx="800219" cy="14777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 </a:t>
            </a:r>
            <a:r>
              <a:rPr lang="en-US" altLang="ko-KR" sz="4000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4000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</a:t>
            </a:r>
            <a:endParaRPr lang="ko-KR" altLang="en-US" sz="4000" b="1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251755"/>
            <a:ext cx="10178322" cy="54834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설명 </a:t>
            </a: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반개설 탭</a:t>
            </a:r>
            <a:endParaRPr lang="ko-KR" altLang="en-US" sz="28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57988" y="186439"/>
            <a:ext cx="10702643" cy="6581024"/>
            <a:chOff x="857988" y="186439"/>
            <a:chExt cx="10702643" cy="658102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4693" y="186439"/>
              <a:ext cx="5785938" cy="650240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546" y="2272518"/>
              <a:ext cx="481569" cy="4815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327" y="2993608"/>
              <a:ext cx="497897" cy="49789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693" y="3932590"/>
              <a:ext cx="519668" cy="51966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93" y="941617"/>
              <a:ext cx="481569" cy="48156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248" y="1734139"/>
              <a:ext cx="497897" cy="4978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248" y="2769065"/>
              <a:ext cx="519668" cy="5196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65514" y="1023797"/>
              <a:ext cx="3108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창문을 누를 시 등록 창이 뜸</a:t>
              </a:r>
              <a:endParaRPr lang="ko-KR" altLang="en-US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5513" y="1787108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문을 누를 시 등록한 반의 정보가 뜸</a:t>
              </a:r>
              <a:endParaRPr lang="ko-KR" altLang="en-US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65513" y="2474034"/>
              <a:ext cx="3262432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번에 있는 이름과 같은 이름</a:t>
              </a:r>
              <a:endPara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검색 시 빨간 부분에 해당되는</a:t>
              </a:r>
              <a:endPara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정보가 자동입력 됨</a:t>
              </a:r>
              <a:endParaRPr lang="ko-KR" altLang="en-US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rcRect r="754"/>
            <a:stretch/>
          </p:blipFill>
          <p:spPr>
            <a:xfrm>
              <a:off x="1030248" y="4380609"/>
              <a:ext cx="2361205" cy="222959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88" y="4140412"/>
              <a:ext cx="344520" cy="34452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0061" y="4314951"/>
              <a:ext cx="2286023" cy="245251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303" y="4207548"/>
              <a:ext cx="345497" cy="34549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8"/>
            <a:srcRect r="41692" b="78206"/>
            <a:stretch/>
          </p:blipFill>
          <p:spPr>
            <a:xfrm>
              <a:off x="2722350" y="3805235"/>
              <a:ext cx="2936745" cy="409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0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251755"/>
            <a:ext cx="10178322" cy="54834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설명 </a:t>
            </a: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유치원생 탭</a:t>
            </a:r>
            <a:endParaRPr lang="ko-KR" altLang="en-US" sz="28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53095" y="0"/>
            <a:ext cx="10652306" cy="6858000"/>
            <a:chOff x="1053095" y="0"/>
            <a:chExt cx="10652306" cy="6858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51" y="0"/>
              <a:ext cx="6089650" cy="6858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8579" y="1303013"/>
              <a:ext cx="481569" cy="4815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459" y="2634793"/>
              <a:ext cx="497897" cy="49789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171" y="4534473"/>
              <a:ext cx="519668" cy="519668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1053095" y="1150535"/>
              <a:ext cx="4494853" cy="646331"/>
              <a:chOff x="1010893" y="897639"/>
              <a:chExt cx="4494853" cy="64633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93" y="941617"/>
                <a:ext cx="481569" cy="48156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622952" y="897639"/>
                <a:ext cx="38827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유치원생의 기본정보와 사진 입력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en-US" altLang="ko-KR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-</a:t>
                </a:r>
                <a:r>
                  <a:rPr lang="ko-KR" altLang="en-US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주민번호 앞자리로 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만</a:t>
                </a:r>
                <a:r>
                  <a:rPr lang="en-US" altLang="ko-KR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3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세</a:t>
                </a:r>
                <a:r>
                  <a:rPr lang="en-US" altLang="ko-KR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~6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세 조건</a:t>
                </a:r>
                <a:endParaRPr lang="ko-KR" altLang="en-US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053095" y="2505670"/>
              <a:ext cx="4520501" cy="923330"/>
              <a:chOff x="1030248" y="1542299"/>
              <a:chExt cx="4520501" cy="92333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248" y="1734139"/>
                <a:ext cx="497897" cy="497897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616659" y="1542299"/>
                <a:ext cx="39340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학부모의 기본정보와 사진 입력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en-US" altLang="ko-KR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-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주민번호 앞자리로 만</a:t>
                </a:r>
                <a:r>
                  <a:rPr lang="en-US" altLang="ko-KR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19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세이상 조건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en-US" altLang="ko-KR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-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근무시간으로 차량배치 조건</a:t>
                </a:r>
                <a:endParaRPr lang="ko-KR" altLang="en-US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053095" y="4185879"/>
              <a:ext cx="4107214" cy="923330"/>
              <a:chOff x="1030248" y="2622302"/>
              <a:chExt cx="4107214" cy="92333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248" y="2769065"/>
                <a:ext cx="519668" cy="519668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684273" y="2622302"/>
                <a:ext cx="34531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확인버튼을 누르면</a:t>
                </a:r>
                <a:r>
                  <a:rPr lang="en-US" altLang="ko-KR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en-US" altLang="ko-KR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DB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연동으로 해당되는 테이블에 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입력한 값 들어감</a:t>
                </a:r>
                <a:endParaRPr lang="ko-KR" altLang="en-US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778294" y="6208988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</a:t>
            </a:r>
            <a:r>
              <a:rPr lang="ko-KR" altLang="en-US" sz="2400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순서중요</a:t>
            </a:r>
            <a:endParaRPr lang="ko-KR" altLang="en-US" sz="2400" b="1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3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251755"/>
            <a:ext cx="10178322" cy="54834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설명 </a:t>
            </a: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유치원생 탭</a:t>
            </a:r>
            <a:endParaRPr lang="ko-KR" altLang="en-US" sz="28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53095" y="0"/>
            <a:ext cx="10712487" cy="6858000"/>
            <a:chOff x="1053095" y="0"/>
            <a:chExt cx="10712487" cy="6858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2282" y="0"/>
              <a:ext cx="6083300" cy="6858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948" y="1289047"/>
              <a:ext cx="481569" cy="4815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7436" y="2741133"/>
              <a:ext cx="497897" cy="49789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171" y="4589541"/>
              <a:ext cx="519668" cy="519668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1053095" y="1139270"/>
              <a:ext cx="4669557" cy="646331"/>
              <a:chOff x="1010893" y="886374"/>
              <a:chExt cx="4669557" cy="64633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93" y="941617"/>
                <a:ext cx="481569" cy="48156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571633" y="886374"/>
                <a:ext cx="41088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유치원선생님의 기본정보와 사진 입력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en-US" altLang="ko-KR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-</a:t>
                </a:r>
                <a:r>
                  <a:rPr lang="ko-KR" altLang="en-US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주민번호 앞자리로 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만</a:t>
                </a:r>
                <a:r>
                  <a:rPr lang="en-US" altLang="ko-KR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19</a:t>
                </a:r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세이상 조건</a:t>
                </a:r>
                <a:endParaRPr lang="ko-KR" altLang="en-US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053095" y="2528416"/>
              <a:ext cx="4049686" cy="923330"/>
              <a:chOff x="1030248" y="1565045"/>
              <a:chExt cx="4049686" cy="92333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248" y="1734139"/>
                <a:ext cx="497897" cy="497897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626745" y="1565045"/>
                <a:ext cx="34531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확인버튼을 누르면</a:t>
                </a:r>
                <a:r>
                  <a:rPr lang="en-US" altLang="ko-KR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</a:p>
              <a:p>
                <a:r>
                  <a:rPr lang="en-US" altLang="ko-KR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DB</a:t>
                </a:r>
                <a:r>
                  <a:rPr lang="ko-KR" altLang="en-US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연동으로 해당되는 테이블에 </a:t>
                </a:r>
                <a:endParaRPr lang="en-US" altLang="ko-KR" dirty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ko-KR" altLang="en-US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입력한 값 들어감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053095" y="4185879"/>
              <a:ext cx="4591321" cy="923330"/>
              <a:chOff x="1030248" y="2622302"/>
              <a:chExt cx="4591321" cy="92333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248" y="2769065"/>
                <a:ext cx="519668" cy="519668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684273" y="2622302"/>
                <a:ext cx="39372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선생님 정보테이블에서 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특정 선생님을 클릭 시 그 선생님의</a:t>
                </a:r>
                <a:endParaRPr lang="en-US" altLang="ko-KR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r>
                  <a:rPr lang="ko-KR" altLang="en-US" dirty="0" smtClean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담당학생들이 반이름과 연결되어 </a:t>
                </a:r>
                <a:r>
                  <a:rPr lang="ko-KR" altLang="en-US" dirty="0">
                    <a:solidFill>
                      <a:srgbClr val="2A1A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뜸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778294" y="6208988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</a:t>
            </a:r>
            <a:r>
              <a:rPr lang="ko-KR" altLang="en-US" sz="2400" b="1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순서중요</a:t>
            </a:r>
            <a:endParaRPr lang="ko-KR" altLang="en-US" sz="2400" b="1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02" y="0"/>
            <a:ext cx="6089650" cy="68580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251678" y="251755"/>
            <a:ext cx="10178322" cy="5483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설명 </a:t>
            </a: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근무 탭</a:t>
            </a:r>
            <a:endParaRPr lang="ko-KR" altLang="en-US" sz="28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25" y="618599"/>
            <a:ext cx="340050" cy="34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10" y="2232449"/>
            <a:ext cx="345829" cy="3458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56" y="4010627"/>
            <a:ext cx="348171" cy="3481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749" y="553506"/>
            <a:ext cx="348171" cy="3481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54" y="5015201"/>
            <a:ext cx="348171" cy="3481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3" y="1036910"/>
            <a:ext cx="340050" cy="340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73" y="2168621"/>
            <a:ext cx="345829" cy="3458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6" y="3306111"/>
            <a:ext cx="348171" cy="3481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30" y="4443601"/>
            <a:ext cx="348171" cy="3481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9" y="5581091"/>
            <a:ext cx="348171" cy="3481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633" y="901677"/>
            <a:ext cx="407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선생님을 검색해 담당</a:t>
            </a:r>
            <a:r>
              <a: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같은 반</a:t>
            </a:r>
            <a:r>
              <a: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 정보를 테이블에 띄움</a:t>
            </a:r>
            <a:endParaRPr lang="ko-KR" altLang="en-US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8156" y="198432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위에서 띄워진 테이블에서 특정학생을</a:t>
            </a:r>
            <a:endParaRPr lang="en-US" altLang="ko-KR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클릭하면 그 학생의 해당 차량이 선택</a:t>
            </a:r>
            <a:endParaRPr lang="en-US" altLang="ko-KR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그 차량에 배정받은 학생들 목록 뜸</a:t>
            </a:r>
            <a:endParaRPr lang="ko-KR" altLang="en-US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8156" y="3054117"/>
            <a:ext cx="4431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기본급여</a:t>
            </a:r>
            <a:r>
              <a: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(1,621,800</a:t>
            </a:r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</a:t>
            </a:r>
            <a:r>
              <a: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기준 추가급여</a:t>
            </a:r>
            <a:endParaRPr lang="en-US" altLang="ko-KR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감면급여로 총급여 결정 남</a:t>
            </a:r>
            <a:endParaRPr lang="en-US" altLang="ko-KR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정부지원금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연장근무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(10,348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원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),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호봉별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결석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지각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휴가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연차</a:t>
            </a:r>
            <a:endParaRPr lang="ko-KR" altLang="en-US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7181" y="4433020"/>
            <a:ext cx="407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종합결과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=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Sum/5)</a:t>
            </a:r>
            <a:endParaRPr lang="ko-KR" altLang="en-US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6206" y="5559930"/>
            <a:ext cx="407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라인차트</a:t>
            </a:r>
            <a:endParaRPr lang="ko-KR" altLang="en-US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53" y="828677"/>
            <a:ext cx="5734695" cy="585964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23040" y="139294"/>
            <a:ext cx="10178322" cy="548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UI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기능소개 </a:t>
            </a:r>
            <a:r>
              <a:rPr lang="en-US" altLang="ko-KR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28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반개설 창문클릭</a:t>
            </a:r>
            <a:endParaRPr lang="ko-KR" altLang="en-US" sz="28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0987" y="828677"/>
            <a:ext cx="42291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창문 </a:t>
            </a:r>
            <a:r>
              <a:rPr lang="en-US" altLang="ko-KR" sz="2400" dirty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400" dirty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번 클릭하지 않을 시 </a:t>
            </a:r>
            <a:r>
              <a:rPr lang="ko-KR" altLang="en-US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  </a:t>
            </a:r>
            <a:r>
              <a:rPr lang="en-US" altLang="ko-KR" sz="20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무슨 창을 누르던 같음</a:t>
            </a:r>
            <a:r>
              <a:rPr lang="en-US" altLang="ko-KR" sz="20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en-US" altLang="ko-KR" sz="20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View</a:t>
            </a:r>
            <a:r>
              <a:rPr lang="ko-KR" altLang="en-US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단에 있는 등록 창을 불러냄</a:t>
            </a:r>
            <a:endParaRPr lang="en-US" altLang="ko-KR" sz="24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Modal </a:t>
            </a:r>
            <a:r>
              <a:rPr lang="ko-KR" altLang="en-US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창을 새로 띄움 </a:t>
            </a:r>
            <a:endParaRPr lang="en-US" altLang="ko-KR" sz="24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OK</a:t>
            </a:r>
            <a:r>
              <a:rPr lang="ko-KR" altLang="en-US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버튼 누를 시 등록 창에 입력한 값을 불러옴</a:t>
            </a:r>
            <a:endParaRPr lang="en-US" altLang="ko-KR" sz="24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InfoDAO</a:t>
            </a:r>
            <a:r>
              <a:rPr lang="ko-KR" altLang="en-US" sz="2400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등록처리문 실</a:t>
            </a:r>
            <a:r>
              <a:rPr lang="ko-KR" altLang="en-US" sz="2400" dirty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</a:t>
            </a:r>
            <a:endParaRPr lang="en-US" altLang="ko-KR" sz="2400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92" y="1185866"/>
            <a:ext cx="340050" cy="340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86" y="1748968"/>
            <a:ext cx="345829" cy="3458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42" y="2334756"/>
            <a:ext cx="348171" cy="3481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83" y="4577894"/>
            <a:ext cx="348171" cy="348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54" y="4200071"/>
            <a:ext cx="1974310" cy="2539642"/>
          </a:xfrm>
          <a:prstGeom prst="rect">
            <a:avLst/>
          </a:prstGeom>
          <a:ln>
            <a:solidFill>
              <a:srgbClr val="F8B323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30" y="5777202"/>
            <a:ext cx="348171" cy="3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1678" y="173620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8B3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후기</a:t>
            </a:r>
            <a:endParaRPr lang="ko-KR" altLang="en-US" sz="4400" b="1" dirty="0">
              <a:solidFill>
                <a:srgbClr val="F8B3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678" y="1128256"/>
            <a:ext cx="106470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시간 분배를 확실히 하지 못한 점이 아쉽다</a:t>
            </a:r>
            <a:endParaRPr lang="en-US" altLang="ko-KR" sz="2800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구동되지 못하고 있는 이벤트들이 많아 계속 만들어 볼 것이다</a:t>
            </a:r>
            <a:endParaRPr lang="en-US" altLang="ko-KR" sz="2800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많은 분들이 어려운 부분을 도와주셔서 가능했던 프로젝트였다</a:t>
            </a:r>
            <a:endParaRPr lang="en-US" altLang="ko-KR" sz="2800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아직 해보면서도 모르는 부분이 너무 많고</a:t>
            </a:r>
            <a:r>
              <a:rPr lang="en-US" altLang="ko-KR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 열심히 해야겠다</a:t>
            </a:r>
            <a:endParaRPr lang="en-US" altLang="ko-KR" sz="2800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완성은 못했지만 처음 설계 그대로 잘 나왔다</a:t>
            </a:r>
            <a:endParaRPr lang="en-US" altLang="ko-KR" sz="2800" dirty="0" smtClean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800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처음 해본 프로젝트인 만큼 의미 있고 뿌듯하고 즐거웠다</a:t>
            </a:r>
            <a:r>
              <a:rPr lang="en-US" altLang="ko-KR" sz="2800" dirty="0" smtClean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!</a:t>
            </a:r>
            <a:endParaRPr lang="en-US" altLang="ko-KR" sz="2800" dirty="0">
              <a:solidFill>
                <a:srgbClr val="2A1A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2195" y="1065732"/>
            <a:ext cx="10318418" cy="4394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rgbClr val="2A1A00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감사합니다</a:t>
            </a:r>
            <a:endParaRPr lang="ko-KR" altLang="en-US" sz="4000" b="1" dirty="0">
              <a:solidFill>
                <a:srgbClr val="2A1A00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6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8754074" y="1349374"/>
            <a:ext cx="355908" cy="1265212"/>
            <a:chOff x="8035617" y="1346434"/>
            <a:chExt cx="355908" cy="1265212"/>
          </a:xfrm>
        </p:grpSpPr>
        <p:sp>
          <p:nvSpPr>
            <p:cNvPr id="18" name="오른쪽 대괄호 17"/>
            <p:cNvSpPr/>
            <p:nvPr/>
          </p:nvSpPr>
          <p:spPr>
            <a:xfrm>
              <a:off x="8035617" y="1346434"/>
              <a:ext cx="171450" cy="1265212"/>
            </a:xfrm>
            <a:prstGeom prst="rightBracket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18" idx="2"/>
            </p:cNvCxnSpPr>
            <p:nvPr/>
          </p:nvCxnSpPr>
          <p:spPr>
            <a:xfrm>
              <a:off x="8207067" y="1979040"/>
              <a:ext cx="184458" cy="25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9150802" y="1821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자료조사</a:t>
            </a:r>
            <a:endParaRPr lang="ko-KR" altLang="en-US" dirty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56734" y="1078059"/>
            <a:ext cx="8199788" cy="4537935"/>
            <a:chOff x="3156734" y="1078059"/>
            <a:chExt cx="8199788" cy="453793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734" y="1078059"/>
              <a:ext cx="1300593" cy="130059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734" y="3872340"/>
              <a:ext cx="1213755" cy="121375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56734" y="257149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DA44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콘텐츠설정</a:t>
              </a:r>
              <a:endParaRPr lang="ko-KR" altLang="en-US" dirty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9613" y="52466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DA44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개발목적</a:t>
              </a:r>
              <a:endParaRPr lang="ko-KR" altLang="en-US" dirty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10894" y="1078059"/>
              <a:ext cx="5845628" cy="165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b="1" dirty="0" smtClean="0">
                  <a:solidFill>
                    <a:srgbClr val="FFDA44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가장 잘 아는 것</a:t>
              </a:r>
              <a:endParaRPr lang="en-US" altLang="ko-KR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b="1" dirty="0" smtClean="0">
                  <a:solidFill>
                    <a:srgbClr val="FFDA44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좋아하는 것</a:t>
              </a:r>
              <a:endParaRPr lang="en-US" altLang="ko-KR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b="1" dirty="0" smtClean="0">
                  <a:solidFill>
                    <a:srgbClr val="FFDA44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하고 싶은 것</a:t>
              </a:r>
              <a:endParaRPr lang="ko-KR" altLang="en-US" b="1" dirty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02629" y="4479217"/>
              <a:ext cx="6287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DA44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원생의 정보를 효율적으로 찾고 전달하며 관리하는 프로그램</a:t>
              </a:r>
              <a:endParaRPr lang="ko-KR" altLang="en-US" b="1" dirty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9816" y="2330647"/>
            <a:ext cx="1354385" cy="1612203"/>
            <a:chOff x="279816" y="2330647"/>
            <a:chExt cx="1354385" cy="16122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16" y="2330647"/>
              <a:ext cx="1354385" cy="13543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3010" y="35735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53330D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요구사항</a:t>
              </a:r>
              <a:endParaRPr lang="ko-KR" altLang="en-US" sz="2400" b="1" dirty="0">
                <a:solidFill>
                  <a:srgbClr val="53330D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02736" y="316004"/>
            <a:ext cx="381546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등록</a:t>
            </a:r>
            <a:endParaRPr lang="en-US" altLang="ko-KR" sz="2000" b="1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 추가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(3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~6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등록가능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학부모추가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19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 이상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등록가능</a:t>
            </a:r>
            <a:endParaRPr lang="en-US" altLang="ko-KR" dirty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선생님추가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19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 이상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등록가능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2736" y="2624328"/>
            <a:ext cx="34339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유치원</a:t>
            </a:r>
            <a:endParaRPr lang="en-US" altLang="ko-KR" sz="2000" b="1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배치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나이별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),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차량배치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부모님 근무시간 별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),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선생님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시간 별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추가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개까지 가능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최대인원수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 2" panose="05020102010507070707" pitchFamily="18" charset="2"/>
              </a:rPr>
              <a:t>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 층당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반 개설가능 </a:t>
            </a:r>
            <a:endParaRPr lang="ko-KR" altLang="en-US" dirty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34492" y="521208"/>
            <a:ext cx="452247" cy="5925312"/>
            <a:chOff x="8101584" y="466344"/>
            <a:chExt cx="452247" cy="5925312"/>
          </a:xfrm>
        </p:grpSpPr>
        <p:sp>
          <p:nvSpPr>
            <p:cNvPr id="10" name="오른쪽 대괄호 9"/>
            <p:cNvSpPr/>
            <p:nvPr/>
          </p:nvSpPr>
          <p:spPr>
            <a:xfrm>
              <a:off x="8101584" y="466344"/>
              <a:ext cx="228600" cy="5925312"/>
            </a:xfrm>
            <a:prstGeom prst="rightBracket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321040" y="3429000"/>
              <a:ext cx="232791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645123" y="329919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유치원장 권한</a:t>
            </a:r>
            <a:endParaRPr lang="ko-KR" altLang="en-US" b="1" dirty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58315" y="1075672"/>
            <a:ext cx="430887" cy="4816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모든 추가 시 조건보다 많거나 적을 시 경고 창 띄움</a:t>
            </a:r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4637" y="833311"/>
            <a:ext cx="461665" cy="2606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 2" panose="05020102010507070707" pitchFamily="18" charset="2"/>
              </a:rPr>
              <a:t>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9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9816" y="2330647"/>
            <a:ext cx="1354385" cy="1612203"/>
            <a:chOff x="279816" y="2330647"/>
            <a:chExt cx="1354385" cy="16122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16" y="2330647"/>
              <a:ext cx="1354385" cy="13543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3010" y="35735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53330D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요구사항</a:t>
              </a:r>
              <a:endParaRPr lang="ko-KR" altLang="en-US" sz="2400" b="1" dirty="0">
                <a:solidFill>
                  <a:srgbClr val="53330D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02736" y="643506"/>
            <a:ext cx="8308685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유치원생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모든 학생 정보 한번에 확인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유치원생의 기본정보 입력과 삭제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생년월일로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~6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 등록 조건 줌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보호자정보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학부모 기본정보 입력과 삭제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학부모의 근무시간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평일</a:t>
            </a:r>
            <a:r>
              <a:rPr lang="en-US" altLang="ko-KR" dirty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일반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-6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 외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토요일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일요일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해당 없음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일반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 외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맞게 차량배치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생년월일로 만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19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 미만 조건 줌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교육료납입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기본수업료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형제자매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일반할인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국가할인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여부로 금액 차감 후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계산된 총 수업료 나타냄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4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9816" y="2330647"/>
            <a:ext cx="1354385" cy="1612203"/>
            <a:chOff x="279816" y="2330647"/>
            <a:chExt cx="1354385" cy="16122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16" y="2330647"/>
              <a:ext cx="1354385" cy="13543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3010" y="35735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53330D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요구사항</a:t>
              </a:r>
              <a:endParaRPr lang="ko-KR" altLang="en-US" sz="2400" b="1" dirty="0">
                <a:solidFill>
                  <a:srgbClr val="53330D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02736" y="1560836"/>
            <a:ext cx="8648521" cy="3512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r>
              <a:rPr lang="en-US" altLang="ko-KR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유치원선생님</a:t>
            </a:r>
            <a:endParaRPr lang="en-US" altLang="ko-KR" sz="2000" b="1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선생님 기본정보 입력 삭제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생년월일로 만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19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 미만 조건 줌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현재일자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입사일자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총 몇 년째 근무 중인지 파악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호봉 계산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선생님 정보테이블에서 특정 선생님을 누를 시 담당 학생이 바로 밑 테이블에 나열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동시에 특정선생님의 이름이 자동 입력되며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그 중 특정학생을 검색할 수 있음 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26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9816" y="2330647"/>
            <a:ext cx="1354385" cy="1612203"/>
            <a:chOff x="279816" y="2330647"/>
            <a:chExt cx="1354385" cy="16122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16" y="2330647"/>
              <a:ext cx="1354385" cy="13543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3010" y="35735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53330D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요구사항</a:t>
              </a:r>
              <a:endParaRPr lang="ko-KR" altLang="en-US" sz="2400" b="1" dirty="0">
                <a:solidFill>
                  <a:srgbClr val="53330D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43376" y="253323"/>
            <a:ext cx="806823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sz="2000" b="1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근무</a:t>
            </a:r>
            <a:endParaRPr lang="en-US" altLang="ko-KR" sz="2000" b="1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선생님 이름 검색 시 담당하는 학생들이 테이블에 뜨며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차량번호 조회해 각 호에 배치되는 학생정보 확인가능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학부모 근무시간 조건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월급은 호봉을 기본급여 기준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정부지원금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호봉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규정따름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연장 근무 시 해당되는 금액만큼 </a:t>
            </a:r>
            <a:r>
              <a:rPr lang="ko-KR" altLang="en-US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합산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되며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지각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결석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휴가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연차 시 기본급여에서 월급이 </a:t>
            </a:r>
            <a:r>
              <a:rPr lang="ko-KR" altLang="en-US" dirty="0" smtClean="0">
                <a:solidFill>
                  <a:srgbClr val="FF2F2F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감면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된다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모든 선생님은 유치원생 평가표를 작성하며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총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개 평가 완료 시 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각 점수 합산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평가개수</a:t>
            </a:r>
            <a:r>
              <a:rPr lang="en-US" altLang="ko-KR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가 적용되어 종합결과로 나타남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DA44"/>
                </a:solidFill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신체적 발달과 교육적 발달상황이 모든 정보 밑에 라인차트로 나타남 </a:t>
            </a:r>
            <a:endParaRPr lang="en-US" altLang="ko-KR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2000" b="1" dirty="0" smtClean="0">
              <a:solidFill>
                <a:srgbClr val="FFDA44"/>
              </a:solidFill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52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18" y="477300"/>
            <a:ext cx="9121813" cy="602147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4752" y="2374262"/>
            <a:ext cx="1540806" cy="1686253"/>
            <a:chOff x="214752" y="2374262"/>
            <a:chExt cx="1540806" cy="16862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8" y="2374262"/>
              <a:ext cx="1300593" cy="130059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14752" y="3691183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30220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개발세부일정</a:t>
              </a:r>
              <a:endParaRPr lang="ko-KR" altLang="en-US" sz="2400" b="1" dirty="0">
                <a:solidFill>
                  <a:srgbClr val="30220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3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16503" y="2325275"/>
            <a:ext cx="1300593" cy="1718912"/>
            <a:chOff x="416503" y="2325275"/>
            <a:chExt cx="1300593" cy="17189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03" y="2325275"/>
              <a:ext cx="1300593" cy="130059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2832" y="3674855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2A1A00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개발환경</a:t>
              </a:r>
              <a:endParaRPr lang="ko-KR" altLang="en-US" sz="2400" b="1" dirty="0">
                <a:solidFill>
                  <a:srgbClr val="2A1A00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860" y="140574"/>
            <a:ext cx="5722622" cy="1661784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755860" y="140574"/>
            <a:ext cx="9155945" cy="6450388"/>
            <a:chOff x="2649611" y="251693"/>
            <a:chExt cx="9155945" cy="6450388"/>
          </a:xfrm>
        </p:grpSpPr>
        <p:grpSp>
          <p:nvGrpSpPr>
            <p:cNvPr id="19" name="그룹 18"/>
            <p:cNvGrpSpPr/>
            <p:nvPr/>
          </p:nvGrpSpPr>
          <p:grpSpPr>
            <a:xfrm>
              <a:off x="2649611" y="251693"/>
              <a:ext cx="9155945" cy="6450388"/>
              <a:chOff x="2649611" y="251693"/>
              <a:chExt cx="9155945" cy="6450388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649611" y="251693"/>
                <a:ext cx="9155945" cy="6424625"/>
                <a:chOff x="2649611" y="251693"/>
                <a:chExt cx="9155945" cy="6424625"/>
              </a:xfrm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2649611" y="251693"/>
                  <a:ext cx="9155945" cy="6424625"/>
                  <a:chOff x="2649611" y="251693"/>
                  <a:chExt cx="9155945" cy="6424625"/>
                </a:xfrm>
              </p:grpSpPr>
              <p:graphicFrame>
                <p:nvGraphicFramePr>
                  <p:cNvPr id="8" name="다이어그램 7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98505357"/>
                      </p:ext>
                    </p:extLst>
                  </p:nvPr>
                </p:nvGraphicFramePr>
                <p:xfrm>
                  <a:off x="2962728" y="492089"/>
                  <a:ext cx="8842828" cy="3408619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aphicFrame>
                <p:nvGraphicFramePr>
                  <p:cNvPr id="9" name="다이어그램 8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104115533"/>
                      </p:ext>
                    </p:extLst>
                  </p:nvPr>
                </p:nvGraphicFramePr>
                <p:xfrm>
                  <a:off x="2649611" y="3267699"/>
                  <a:ext cx="8842828" cy="3408619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9" r:lo="rId10" r:qs="rId11" r:cs="rId12"/>
                  </a:graphicData>
                </a:graphic>
              </p:graphicFrame>
              <p:pic>
                <p:nvPicPr>
                  <p:cNvPr id="3" name="그림 2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848707" y="418592"/>
                    <a:ext cx="2814860" cy="1777806"/>
                  </a:xfrm>
                  <a:prstGeom prst="rect">
                    <a:avLst/>
                  </a:prstGeom>
                </p:spPr>
              </p:pic>
              <p:pic>
                <p:nvPicPr>
                  <p:cNvPr id="2" name="그림 1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606557" y="251693"/>
                    <a:ext cx="2928936" cy="205479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6098587" y="1481354"/>
                  <a:ext cx="2750023" cy="791364"/>
                  <a:chOff x="6098587" y="1481354"/>
                  <a:chExt cx="2750023" cy="791364"/>
                </a:xfrm>
              </p:grpSpPr>
              <p:pic>
                <p:nvPicPr>
                  <p:cNvPr id="11" name="그림 10"/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98587" y="1520243"/>
                    <a:ext cx="2714625" cy="752475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252707" y="1481354"/>
                    <a:ext cx="2595903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600" dirty="0" smtClean="0">
                        <a:solidFill>
                          <a:srgbClr val="F8B323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rPr>
                      <a:t>Oxygen Release </a:t>
                    </a:r>
                    <a:endParaRPr lang="ko-KR" altLang="en-US" sz="2600" dirty="0">
                      <a:solidFill>
                        <a:srgbClr val="F8B323"/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</a:endParaRPr>
                  </a:p>
                </p:txBody>
              </p:sp>
            </p:grpSp>
          </p:grp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10401" y="3096260"/>
                <a:ext cx="5429250" cy="359138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76334" y="2708018"/>
                <a:ext cx="3172276" cy="3994063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62386" y="2708018"/>
                <a:ext cx="2730053" cy="3831921"/>
              </a:xfrm>
              <a:prstGeom prst="rect">
                <a:avLst/>
              </a:prstGeom>
            </p:spPr>
          </p:pic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842505" y="2791113"/>
              <a:ext cx="851790" cy="834755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3681076" y="2895942"/>
              <a:ext cx="1936095" cy="654454"/>
              <a:chOff x="6552742" y="0"/>
              <a:chExt cx="1936095" cy="65445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6552742" y="0"/>
                <a:ext cx="1936095" cy="65445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직사각형 23"/>
              <p:cNvSpPr/>
              <p:nvPr/>
            </p:nvSpPr>
            <p:spPr>
              <a:xfrm>
                <a:off x="6552742" y="0"/>
                <a:ext cx="1936095" cy="654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1280" tIns="81280" rIns="81280" bIns="81280" numCol="1" spcCol="1270" anchor="b" anchorCtr="0">
                <a:noAutofit/>
              </a:bodyPr>
              <a:lstStyle/>
              <a:p>
                <a:pPr lvl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3200" b="1" kern="1200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UML</a:t>
                </a:r>
                <a:endParaRPr lang="ko-KR" altLang="en-US" sz="3200" b="1" kern="1200" dirty="0">
                  <a:solidFill>
                    <a:srgbClr val="F8B3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03631" y="3658024"/>
              <a:ext cx="2573148" cy="2949972"/>
              <a:chOff x="6269679" y="458646"/>
              <a:chExt cx="2573148" cy="294997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269679" y="654454"/>
                <a:ext cx="2573148" cy="275416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직사각형 26"/>
              <p:cNvSpPr/>
              <p:nvPr/>
            </p:nvSpPr>
            <p:spPr>
              <a:xfrm>
                <a:off x="6269679" y="458646"/>
                <a:ext cx="2573148" cy="27541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6040" tIns="66040" rIns="66040" bIns="66040" numCol="1" spcCol="1270" anchor="t" anchorCtr="0">
                <a:noAutofit/>
              </a:bodyPr>
              <a:lstStyle/>
              <a:p>
                <a:pPr lvl="0" algn="l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600" kern="1200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StarUML 2.8.0</a:t>
                </a:r>
              </a:p>
              <a:p>
                <a:pPr lvl="0" algn="l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600" dirty="0" smtClean="0">
                    <a:solidFill>
                      <a:srgbClr val="F8B3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ObjectAid UML 1.2.2</a:t>
                </a:r>
                <a:endParaRPr lang="ko-KR" altLang="en-US" sz="2600" kern="1200" dirty="0">
                  <a:solidFill>
                    <a:srgbClr val="F8B3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598814" y="5251748"/>
              <a:ext cx="1506770" cy="753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9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549</TotalTime>
  <Words>781</Words>
  <Application>Microsoft Office PowerPoint</Application>
  <PresentationFormat>와이드스크린</PresentationFormat>
  <Paragraphs>223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Gill Sans MT</vt:lpstr>
      <vt:lpstr>HY강M</vt:lpstr>
      <vt:lpstr>HY바다L</vt:lpstr>
      <vt:lpstr>맑은 고딕</vt:lpstr>
      <vt:lpstr>휴먼매직체</vt:lpstr>
      <vt:lpstr>Arial</vt:lpstr>
      <vt:lpstr>Impact</vt:lpstr>
      <vt:lpstr>Wingdings</vt:lpstr>
      <vt:lpstr>Wingdings 2</vt:lpstr>
      <vt:lpstr>Badge</vt:lpstr>
      <vt:lpstr>떡잎 유치원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UI 설명 – 반개설 탭</vt:lpstr>
      <vt:lpstr>UI 설명 – 유치원생 탭</vt:lpstr>
      <vt:lpstr>UI 설명 – 유치원생 탭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떡잎 유치원 관리 프로그램</dc:title>
  <dc:creator>김미진</dc:creator>
  <cp:lastModifiedBy>김미옥</cp:lastModifiedBy>
  <cp:revision>74</cp:revision>
  <dcterms:created xsi:type="dcterms:W3CDTF">2017-11-19T13:32:44Z</dcterms:created>
  <dcterms:modified xsi:type="dcterms:W3CDTF">2018-03-01T12:29:41Z</dcterms:modified>
</cp:coreProperties>
</file>