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msung.com/us/business/computing/monitors/flat/24--led-monitor-with-borderless-design-lf24t350fhnxza/?utm_source=chatgpt.com" TargetMode="External"/><Relationship Id="rId3" Type="http://schemas.openxmlformats.org/officeDocument/2006/relationships/hyperlink" Target="https://prod.danawa.com/info/?pcode=17308214&amp;utm_source=chatgpt.com" TargetMode="External"/><Relationship Id="rId7" Type="http://schemas.openxmlformats.org/officeDocument/2006/relationships/hyperlink" Target="https://prod.danawa.com/info/?pcode=29861807&amp;utm_source=chatgpt.com" TargetMode="External"/><Relationship Id="rId2" Type="http://schemas.openxmlformats.org/officeDocument/2006/relationships/hyperlink" Target="https://prod.danawa.com/info/?pcode=1581153&amp;utm_source=chatgpt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rod.danawa.com/info/?pcode=19505813&amp;utm_source=chatgpt.com" TargetMode="External"/><Relationship Id="rId5" Type="http://schemas.openxmlformats.org/officeDocument/2006/relationships/hyperlink" Target="https://prod.danawa.com/info/?pcode=4554311&amp;utm_source=chatgpt.com" TargetMode="External"/><Relationship Id="rId10" Type="http://schemas.openxmlformats.org/officeDocument/2006/relationships/hyperlink" Target="https://prod.danawa.com/info/?pcode=17340704&amp;utm_source=chatgpt.com" TargetMode="External"/><Relationship Id="rId4" Type="http://schemas.openxmlformats.org/officeDocument/2006/relationships/hyperlink" Target="https://prod.danawa.com/info/?pcode=4538199&amp;utm_source=chatgpt.com" TargetMode="External"/><Relationship Id="rId9" Type="http://schemas.openxmlformats.org/officeDocument/2006/relationships/hyperlink" Target="https://shop.danawa.com/pc/?controller=estimateDeal&amp;methods=productInformation&amp;productSeq=14965907&amp;type=mobile&amp;utm_source=chatgpt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CA1C685-AB8F-5AD5-6BF8-D1757DA9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 dirty="0">
                <a:latin typeface="+mn-ea"/>
                <a:ea typeface="+mn-ea"/>
              </a:rPr>
              <a:t>2021563060 </a:t>
            </a:r>
            <a:r>
              <a:rPr lang="ko-KR" altLang="en-US" sz="2400" dirty="0" err="1">
                <a:latin typeface="+mn-ea"/>
                <a:ea typeface="+mn-ea"/>
              </a:rPr>
              <a:t>정미주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8DFD8-593F-725B-4C8F-6176FBBA0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9888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075"/>
            <a:ext cx="8229600" cy="1143000"/>
          </a:xfrm>
        </p:spPr>
        <p:txBody>
          <a:bodyPr/>
          <a:lstStyle/>
          <a:p>
            <a:r>
              <a:rPr dirty="0" err="1">
                <a:latin typeface="+mj-ea"/>
              </a:rPr>
              <a:t>메인보드</a:t>
            </a:r>
            <a:r>
              <a:rPr dirty="0">
                <a:latin typeface="+mj-ea"/>
              </a:rPr>
              <a:t> (Mainboard)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0187" y="1155026"/>
            <a:ext cx="5023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dirty="0">
                <a:latin typeface="+mj-ea"/>
                <a:ea typeface="+mj-ea"/>
              </a:rPr>
              <a:t>CPU, </a:t>
            </a:r>
            <a:r>
              <a:rPr dirty="0" err="1">
                <a:latin typeface="+mj-ea"/>
                <a:ea typeface="+mj-ea"/>
              </a:rPr>
              <a:t>메모리</a:t>
            </a:r>
            <a:r>
              <a:rPr dirty="0">
                <a:latin typeface="+mj-ea"/>
                <a:ea typeface="+mj-ea"/>
              </a:rPr>
              <a:t>, GPU, </a:t>
            </a:r>
            <a:r>
              <a:rPr dirty="0" err="1">
                <a:latin typeface="+mj-ea"/>
                <a:ea typeface="+mj-ea"/>
              </a:rPr>
              <a:t>저장장치</a:t>
            </a:r>
            <a:r>
              <a:rPr dirty="0">
                <a:latin typeface="+mj-ea"/>
                <a:ea typeface="+mj-ea"/>
              </a:rPr>
              <a:t>, I/O </a:t>
            </a:r>
            <a:r>
              <a:rPr dirty="0" err="1">
                <a:latin typeface="+mj-ea"/>
                <a:ea typeface="+mj-ea"/>
              </a:rPr>
              <a:t>장치를</a:t>
            </a:r>
            <a:r>
              <a:rPr dirty="0">
                <a:latin typeface="+mj-ea"/>
                <a:ea typeface="+mj-ea"/>
              </a:rPr>
              <a:t> </a:t>
            </a:r>
            <a:r>
              <a:rPr dirty="0" err="1">
                <a:latin typeface="+mj-ea"/>
                <a:ea typeface="+mj-ea"/>
              </a:rPr>
              <a:t>연결하는</a:t>
            </a:r>
            <a:r>
              <a:rPr dirty="0">
                <a:latin typeface="+mj-ea"/>
                <a:ea typeface="+mj-ea"/>
              </a:rPr>
              <a:t> </a:t>
            </a:r>
            <a:r>
              <a:rPr dirty="0" err="1">
                <a:latin typeface="+mj-ea"/>
                <a:ea typeface="+mj-ea"/>
              </a:rPr>
              <a:t>핵심</a:t>
            </a:r>
            <a:r>
              <a:rPr dirty="0">
                <a:latin typeface="+mj-ea"/>
                <a:ea typeface="+mj-ea"/>
              </a:rPr>
              <a:t> </a:t>
            </a:r>
            <a:r>
              <a:rPr dirty="0" err="1">
                <a:latin typeface="+mj-ea"/>
                <a:ea typeface="+mj-ea"/>
              </a:rPr>
              <a:t>부품</a:t>
            </a:r>
            <a:r>
              <a:rPr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405377"/>
              </p:ext>
            </p:extLst>
          </p:nvPr>
        </p:nvGraphicFramePr>
        <p:xfrm>
          <a:off x="274319" y="1572075"/>
          <a:ext cx="8595360" cy="4142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418"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구분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가격대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성능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제품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예시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235"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보급형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10만 ~ 15만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MSI PRO H610M-B DDR4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235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중급형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15만 ~ 30만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GIGABYTE B650M K 피씨디렉트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235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고급형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30만 원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이상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ASUS ROG STRIX Z790-E GAMING WIFI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 descr="대체 텍스트 노출">
            <a:extLst>
              <a:ext uri="{FF2B5EF4-FFF2-40B4-BE49-F238E27FC236}">
                <a16:creationId xmlns:a16="http://schemas.microsoft.com/office/drawing/2014/main" id="{07713154-588B-4519-053D-3937783A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61" y="2419813"/>
            <a:ext cx="1193180" cy="11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GABYTE B650M K 피씨디렉트_이미지">
            <a:extLst>
              <a:ext uri="{FF2B5EF4-FFF2-40B4-BE49-F238E27FC236}">
                <a16:creationId xmlns:a16="http://schemas.microsoft.com/office/drawing/2014/main" id="{BA9CF3B8-B0BE-58FD-A5EF-E731E4F5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61" y="3624144"/>
            <a:ext cx="1193180" cy="11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SUS ROG STRIX Z790-E GAMING WIFI STCOM_이미지">
            <a:extLst>
              <a:ext uri="{FF2B5EF4-FFF2-40B4-BE49-F238E27FC236}">
                <a16:creationId xmlns:a16="http://schemas.microsoft.com/office/drawing/2014/main" id="{C6E2880C-4789-D6CB-9342-FD0683FB8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61" y="4862490"/>
            <a:ext cx="1193180" cy="11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72A5E-ECAB-8EA0-44D9-1D592FA38AAA}"/>
              </a:ext>
            </a:extLst>
          </p:cNvPr>
          <p:cNvSpPr txBox="1"/>
          <p:nvPr/>
        </p:nvSpPr>
        <p:spPr>
          <a:xfrm>
            <a:off x="1593786" y="6069617"/>
            <a:ext cx="595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DDR5, PCIe5.0,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WiFi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내장 여부에 따라 가격 편차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368"/>
            <a:ext cx="8229600" cy="1143000"/>
          </a:xfrm>
        </p:spPr>
        <p:txBody>
          <a:bodyPr/>
          <a:lstStyle/>
          <a:p>
            <a:r>
              <a:rPr dirty="0">
                <a:latin typeface="+mn-ea"/>
                <a:ea typeface="+mn-ea"/>
              </a:rPr>
              <a:t>CPU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5029" y="1139787"/>
            <a:ext cx="4588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dirty="0" err="1">
                <a:latin typeface="+mn-ea"/>
              </a:rPr>
              <a:t>제어</a:t>
            </a:r>
            <a:r>
              <a:rPr dirty="0">
                <a:latin typeface="+mn-ea"/>
              </a:rPr>
              <a:t>, </a:t>
            </a:r>
            <a:r>
              <a:rPr dirty="0" err="1">
                <a:latin typeface="+mn-ea"/>
              </a:rPr>
              <a:t>논리</a:t>
            </a:r>
            <a:r>
              <a:rPr dirty="0">
                <a:latin typeface="+mn-ea"/>
              </a:rPr>
              <a:t>, </a:t>
            </a:r>
            <a:r>
              <a:rPr dirty="0" err="1">
                <a:latin typeface="+mn-ea"/>
              </a:rPr>
              <a:t>연산</a:t>
            </a:r>
            <a:r>
              <a:rPr dirty="0">
                <a:latin typeface="+mn-ea"/>
              </a:rPr>
              <a:t> 등 </a:t>
            </a:r>
            <a:r>
              <a:rPr dirty="0" err="1">
                <a:latin typeface="+mn-ea"/>
              </a:rPr>
              <a:t>범용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작업을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담당하는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중앙처리장치</a:t>
            </a:r>
            <a:r>
              <a:rPr dirty="0">
                <a:latin typeface="+mn-ea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63521"/>
              </p:ext>
            </p:extLst>
          </p:nvPr>
        </p:nvGraphicFramePr>
        <p:xfrm>
          <a:off x="321712" y="1664254"/>
          <a:ext cx="8595360" cy="4130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663"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구분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가격대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성능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제품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예시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제품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사진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916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보급형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15만 ~ 25만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원대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Intel Core i3-14100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916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중급형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25만 ~ 45만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AMD Ryzen 7 7700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916"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고급형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50만 원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이상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Intel Core i9-14900K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0" name="Picture 2" descr="인텔 코어i3-14세대 14100 (랩터레이크 리프레시) (정품)_이미지">
            <a:extLst>
              <a:ext uri="{FF2B5EF4-FFF2-40B4-BE49-F238E27FC236}">
                <a16:creationId xmlns:a16="http://schemas.microsoft.com/office/drawing/2014/main" id="{E844E0E1-B8C5-4A2A-7623-7AB44A8A5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4" y="2400302"/>
            <a:ext cx="1229420" cy="12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D 라이젠7-5세대 7700 (라파엘) (정품)_이미지">
            <a:extLst>
              <a:ext uri="{FF2B5EF4-FFF2-40B4-BE49-F238E27FC236}">
                <a16:creationId xmlns:a16="http://schemas.microsoft.com/office/drawing/2014/main" id="{84F7CB79-15CD-9CF8-FFA5-638A6A7D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4" y="3585118"/>
            <a:ext cx="1229420" cy="12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7BC1F9D-DA4C-8404-91FB-EBCAF3EC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34" y="4779693"/>
            <a:ext cx="1229420" cy="122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BD04B-E3EA-C4B6-CD65-826203663845}"/>
              </a:ext>
            </a:extLst>
          </p:cNvPr>
          <p:cNvSpPr txBox="1"/>
          <p:nvPr/>
        </p:nvSpPr>
        <p:spPr>
          <a:xfrm>
            <a:off x="1642352" y="6032822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미세공정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(3nm, 5nm),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저전력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고성능 칩 동시 출시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929"/>
            <a:ext cx="8229600" cy="1143000"/>
          </a:xfrm>
        </p:spPr>
        <p:txBody>
          <a:bodyPr/>
          <a:lstStyle/>
          <a:p>
            <a:r>
              <a:rPr dirty="0">
                <a:latin typeface="+mj-ea"/>
              </a:rPr>
              <a:t>GPU (</a:t>
            </a:r>
            <a:r>
              <a:rPr dirty="0" err="1">
                <a:latin typeface="+mj-ea"/>
              </a:rPr>
              <a:t>그래픽카드</a:t>
            </a:r>
            <a:r>
              <a:rPr dirty="0">
                <a:latin typeface="+mj-ea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7356" y="930121"/>
            <a:ext cx="51692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lang="en-US" altLang="ko-KR" dirty="0"/>
              <a:t>CPU</a:t>
            </a:r>
            <a:r>
              <a:rPr lang="ko-KR" altLang="en-US" dirty="0"/>
              <a:t>만으로는 대규모 병렬 연산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·AI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  <a:r>
              <a:rPr lang="ko-KR" altLang="en-US" dirty="0"/>
              <a:t>에 한계</a:t>
            </a:r>
            <a:r>
              <a:rPr lang="en-US" altLang="ko-KR" dirty="0"/>
              <a:t>,</a:t>
            </a:r>
          </a:p>
          <a:p>
            <a:pPr>
              <a:defRPr sz="1400"/>
            </a:pPr>
            <a:r>
              <a:rPr dirty="0" err="1"/>
              <a:t>병렬</a:t>
            </a:r>
            <a:r>
              <a:rPr dirty="0"/>
              <a:t> </a:t>
            </a:r>
            <a:r>
              <a:rPr dirty="0" err="1"/>
              <a:t>연산에</a:t>
            </a:r>
            <a:r>
              <a:rPr dirty="0"/>
              <a:t> </a:t>
            </a:r>
            <a:r>
              <a:rPr dirty="0" err="1"/>
              <a:t>특화되어</a:t>
            </a:r>
            <a:r>
              <a:rPr dirty="0"/>
              <a:t> </a:t>
            </a:r>
            <a:r>
              <a:rPr dirty="0" err="1"/>
              <a:t>그래픽</a:t>
            </a:r>
            <a:r>
              <a:rPr dirty="0"/>
              <a:t> </a:t>
            </a:r>
            <a:r>
              <a:rPr dirty="0" err="1"/>
              <a:t>처리와</a:t>
            </a:r>
            <a:r>
              <a:rPr dirty="0"/>
              <a:t> AI </a:t>
            </a:r>
            <a:r>
              <a:rPr dirty="0" err="1"/>
              <a:t>연산에</a:t>
            </a:r>
            <a:r>
              <a:rPr dirty="0"/>
              <a:t> </a:t>
            </a:r>
            <a:r>
              <a:rPr dirty="0" err="1"/>
              <a:t>필수적인</a:t>
            </a:r>
            <a:r>
              <a:rPr dirty="0"/>
              <a:t> </a:t>
            </a:r>
            <a:r>
              <a:rPr dirty="0" err="1"/>
              <a:t>장치</a:t>
            </a:r>
            <a:r>
              <a:rPr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73991"/>
              </p:ext>
            </p:extLst>
          </p:nvPr>
        </p:nvGraphicFramePr>
        <p:xfrm>
          <a:off x="274320" y="1736527"/>
          <a:ext cx="8595360" cy="4077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636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가격대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성능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제품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예시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18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보급형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30만 ~ 40만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NVIDIA GeForce RTX 4060 8GB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18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중급형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60만 ~ 90만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NVIDIA GeForce RTX 4070 Ti 12GB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5189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고급형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100만 원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이상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NVIDIA GeForce RTX 5090 32GB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74" name="Picture 2" descr="ASUS DUAL 지포스 RTX 4060 O8G OC D6 8GB 인텍앤컴퍼니_이미지">
            <a:extLst>
              <a:ext uri="{FF2B5EF4-FFF2-40B4-BE49-F238E27FC236}">
                <a16:creationId xmlns:a16="http://schemas.microsoft.com/office/drawing/2014/main" id="{55B7F614-B59A-5A20-F808-1B444A27C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687" y="2517736"/>
            <a:ext cx="1136727" cy="11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대체 텍스트 노출">
            <a:extLst>
              <a:ext uri="{FF2B5EF4-FFF2-40B4-BE49-F238E27FC236}">
                <a16:creationId xmlns:a16="http://schemas.microsoft.com/office/drawing/2014/main" id="{DC639BA2-46C1-0E90-2D81-2590ACEFE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687" y="3695758"/>
            <a:ext cx="1136727" cy="113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IGABYTE 지포스 RTX 5090 WINDFORCE OC D7 32GB 제이씨현_이미지">
            <a:extLst>
              <a:ext uri="{FF2B5EF4-FFF2-40B4-BE49-F238E27FC236}">
                <a16:creationId xmlns:a16="http://schemas.microsoft.com/office/drawing/2014/main" id="{3056E5BA-E566-65AE-928D-FBECFA076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688" y="4873781"/>
            <a:ext cx="1136728" cy="11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85FDE4-8ECB-AD87-9556-6F04654A2725}"/>
              </a:ext>
            </a:extLst>
          </p:cNvPr>
          <p:cNvSpPr txBox="1"/>
          <p:nvPr/>
        </p:nvSpPr>
        <p:spPr>
          <a:xfrm>
            <a:off x="1002753" y="5970037"/>
            <a:ext cx="7138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신제품 그래픽카드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(RTX 50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시리즈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 고가 → 점차 안정화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환율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공급망 영향 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2427"/>
            <a:ext cx="8229600" cy="1143000"/>
          </a:xfrm>
        </p:spPr>
        <p:txBody>
          <a:bodyPr/>
          <a:lstStyle/>
          <a:p>
            <a:r>
              <a:rPr dirty="0" err="1">
                <a:latin typeface="+mj-ea"/>
              </a:rPr>
              <a:t>입출력</a:t>
            </a:r>
            <a:r>
              <a:rPr dirty="0">
                <a:latin typeface="+mj-ea"/>
              </a:rPr>
              <a:t> </a:t>
            </a:r>
            <a:r>
              <a:rPr dirty="0" err="1">
                <a:latin typeface="+mj-ea"/>
              </a:rPr>
              <a:t>장치</a:t>
            </a:r>
            <a:r>
              <a:rPr dirty="0">
                <a:latin typeface="+mj-ea"/>
              </a:rPr>
              <a:t> (I/O Devices)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5569" y="1049104"/>
            <a:ext cx="41928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dirty="0" err="1">
                <a:latin typeface="+mn-ea"/>
              </a:rPr>
              <a:t>사용자와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컴퓨터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간의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상호작용을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담당하는</a:t>
            </a:r>
            <a:r>
              <a:rPr dirty="0">
                <a:latin typeface="+mn-ea"/>
              </a:rPr>
              <a:t> </a:t>
            </a:r>
            <a:r>
              <a:rPr dirty="0" err="1">
                <a:latin typeface="+mn-ea"/>
              </a:rPr>
              <a:t>장치들</a:t>
            </a:r>
            <a:r>
              <a:rPr dirty="0">
                <a:latin typeface="+mn-ea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7223"/>
              </p:ext>
            </p:extLst>
          </p:nvPr>
        </p:nvGraphicFramePr>
        <p:xfrm>
          <a:off x="274320" y="1438509"/>
          <a:ext cx="8595360" cy="489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142"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장치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구분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가격대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시세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제품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예시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링크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429">
                <a:tc rowSpan="3"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키보드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보급형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만 ~ 4만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원대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로지텍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K120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멤브레인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latin typeface="+mn-ea"/>
                          <a:ea typeface="+mn-ea"/>
                          <a:hlinkClick r:id="rId2"/>
                        </a:rPr>
                        <a:t>로지텍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2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2"/>
                        </a:rPr>
                        <a:t>K120 New (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2"/>
                        </a:rPr>
                        <a:t>정품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2"/>
                        </a:rPr>
                        <a:t>)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2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2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99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기계식/게이밍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8만 ~ 15만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키크론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K8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>
                          <a:latin typeface="+mn-ea"/>
                          <a:ea typeface="+mn-ea"/>
                          <a:hlinkClick r:id="rId3"/>
                        </a:rPr>
                        <a:t>Keychron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3"/>
                        </a:rPr>
                        <a:t> K8 PRO RGB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3"/>
                        </a:rPr>
                        <a:t>핫스왑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3"/>
                        </a:rPr>
                        <a:t> 무선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3"/>
                        </a:rPr>
                        <a:t>(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3"/>
                        </a:rPr>
                        <a:t>청축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3"/>
                        </a:rPr>
                        <a:t>)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3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3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2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고급형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20만 원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Leopold FC980M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커스텀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latin typeface="+mn-ea"/>
                          <a:ea typeface="+mn-ea"/>
                          <a:hlinkClick r:id="rId4"/>
                        </a:rPr>
                        <a:t>레오폴드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4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4"/>
                        </a:rPr>
                        <a:t>FC980M 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4"/>
                        </a:rPr>
                        <a:t>네이비 한글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4"/>
                        </a:rPr>
                        <a:t>(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4"/>
                        </a:rPr>
                        <a:t>청축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4"/>
                        </a:rPr>
                        <a:t>)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4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4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38">
                <a:tc rowSpan="3"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마우스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보급형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2만 ~ 4만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로지텍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M221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latin typeface="+mn-ea"/>
                          <a:ea typeface="+mn-ea"/>
                          <a:hlinkClick r:id="rId5"/>
                        </a:rPr>
                        <a:t>로지텍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5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5"/>
                        </a:rPr>
                        <a:t>M221 SILENT (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5"/>
                        </a:rPr>
                        <a:t>정품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5"/>
                        </a:rPr>
                        <a:t>) (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5"/>
                        </a:rPr>
                        <a:t>블랙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5"/>
                        </a:rPr>
                        <a:t>)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5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5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4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게이밍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5만 ~ 10만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Razer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DeathAdder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  <a:hlinkClick r:id="rId6"/>
                        </a:rPr>
                        <a:t>Razer </a:t>
                      </a:r>
                      <a:r>
                        <a:rPr lang="en-US" altLang="ko-KR" sz="800" dirty="0" err="1">
                          <a:latin typeface="+mn-ea"/>
                          <a:ea typeface="+mn-ea"/>
                          <a:hlinkClick r:id="rId6"/>
                        </a:rPr>
                        <a:t>DeathAdder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6"/>
                        </a:rPr>
                        <a:t> V3 (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6"/>
                        </a:rPr>
                        <a:t>정품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6"/>
                        </a:rPr>
                        <a:t>)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6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6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65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고급형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10만 원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Logitech G PRO X SUPERLIGHT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latin typeface="+mn-ea"/>
                          <a:ea typeface="+mn-ea"/>
                          <a:hlinkClick r:id="rId7"/>
                        </a:rPr>
                        <a:t>로지텍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7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7"/>
                        </a:rPr>
                        <a:t>G PRO X SUPERLIGHT 2 + POWERPLAY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7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7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994">
                <a:tc rowSpan="3"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모니터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FHD 보급형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10만 ~ 15만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 err="1">
                          <a:latin typeface="+mn-ea"/>
                          <a:ea typeface="+mn-ea"/>
                        </a:rPr>
                        <a:t>삼성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F24T350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  <a:hlinkClick r:id="rId8"/>
                        </a:rPr>
                        <a:t>24" LED Monitor with Borderless Design | Samsung Business US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4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QHD/게이밍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20만 ~ 40만 원대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LG 27GN600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게이밍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모니터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  <a:hlinkClick r:id="rId9"/>
                        </a:rPr>
                        <a:t>LG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9"/>
                        </a:rPr>
                        <a:t>전자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9"/>
                        </a:rPr>
                        <a:t>27GN600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9"/>
                        </a:rPr>
                        <a:t>샵다나와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542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+mn-ea"/>
                          <a:ea typeface="+mn-ea"/>
                        </a:rPr>
                        <a:t>4K/고급형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50만 원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이상</a:t>
                      </a:r>
                      <a:endParaRPr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+mn-ea"/>
                          <a:ea typeface="+mn-ea"/>
                        </a:rPr>
                        <a:t>LG </a:t>
                      </a:r>
                      <a:r>
                        <a:rPr sz="1400" dirty="0" err="1">
                          <a:latin typeface="+mn-ea"/>
                          <a:ea typeface="+mn-ea"/>
                        </a:rPr>
                        <a:t>울트라기어</a:t>
                      </a:r>
                      <a:r>
                        <a:rPr sz="1400" dirty="0">
                          <a:latin typeface="+mn-ea"/>
                          <a:ea typeface="+mn-ea"/>
                        </a:rPr>
                        <a:t> 27GP95R 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+mn-ea"/>
                          <a:ea typeface="+mn-ea"/>
                          <a:hlinkClick r:id="rId10"/>
                        </a:rPr>
                        <a:t>LG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10"/>
                        </a:rPr>
                        <a:t>전자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10"/>
                        </a:rPr>
                        <a:t>울트라기어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10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hlinkClick r:id="rId10"/>
                        </a:rPr>
                        <a:t>27GP95R :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hlinkClick r:id="rId10"/>
                        </a:rPr>
                        <a:t>다나와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hlinkClick r:id="rId10"/>
                        </a:rPr>
                        <a:t> 가격비교</a:t>
                      </a:r>
                      <a:endParaRPr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7D7D35-B0EE-5F42-A68D-32A747633185}"/>
              </a:ext>
            </a:extLst>
          </p:cNvPr>
          <p:cNvSpPr txBox="1"/>
          <p:nvPr/>
        </p:nvSpPr>
        <p:spPr>
          <a:xfrm>
            <a:off x="1902036" y="6414452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▶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게이밍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고해상도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고주사율 모니터 수요 증가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4242D-1C0F-086F-B927-CC6D99B1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사용하는 제품들</a:t>
            </a:r>
          </a:p>
        </p:txBody>
      </p:sp>
    </p:spTree>
    <p:extLst>
      <p:ext uri="{BB962C8B-B14F-4D97-AF65-F5344CB8AC3E}">
        <p14:creationId xmlns:p14="http://schemas.microsoft.com/office/powerpoint/2010/main" val="39850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447</Words>
  <Application>Microsoft Office PowerPoint</Application>
  <PresentationFormat>화면 슬라이드 쇼(4:3)</PresentationFormat>
  <Paragraphs>100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Arial</vt:lpstr>
      <vt:lpstr>Calibri</vt:lpstr>
      <vt:lpstr>Office Theme</vt:lpstr>
      <vt:lpstr>2021563060 정미주</vt:lpstr>
      <vt:lpstr>메인보드 (Mainboard)</vt:lpstr>
      <vt:lpstr>CPU</vt:lpstr>
      <vt:lpstr>GPU (그래픽카드)</vt:lpstr>
      <vt:lpstr>입출력 장치 (I/O Devices)</vt:lpstr>
      <vt:lpstr>내가 사용하는 제품들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정미주</dc:creator>
  <cp:keywords/>
  <dc:description>generated using python-pptx</dc:description>
  <cp:lastModifiedBy>정 찬민</cp:lastModifiedBy>
  <cp:revision>5</cp:revision>
  <dcterms:created xsi:type="dcterms:W3CDTF">2013-01-27T09:14:16Z</dcterms:created>
  <dcterms:modified xsi:type="dcterms:W3CDTF">2025-09-23T13:46:25Z</dcterms:modified>
  <cp:category/>
</cp:coreProperties>
</file>