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gray">
          <a:xfrm>
            <a:off x="670560" y="1984248"/>
            <a:ext cx="10948416" cy="2953512"/>
          </a:xfrm>
          <a:prstGeom prst="roundRect">
            <a:avLst>
              <a:gd name="adj" fmla="val 5521"/>
            </a:avLst>
          </a:prstGeom>
          <a:gradFill>
            <a:gsLst>
              <a:gs pos="0">
                <a:schemeClr val="bg1">
                  <a:alpha val="79000"/>
                </a:schemeClr>
              </a:gs>
              <a:gs pos="30000">
                <a:schemeClr val="bg2"/>
              </a:gs>
              <a:gs pos="66000">
                <a:schemeClr val="bg2"/>
              </a:gs>
              <a:gs pos="100000">
                <a:schemeClr val="bg1">
                  <a:alpha val="61000"/>
                </a:schemeClr>
              </a:gs>
            </a:gsLst>
            <a:lin ang="5400000" scaled="1"/>
          </a:gradFill>
          <a:ln w="38100">
            <a:solidFill>
              <a:schemeClr val="bg2">
                <a:lumMod val="20000"/>
                <a:lumOff val="8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50976" y="2432304"/>
            <a:ext cx="10363200" cy="1353312"/>
          </a:xfrm>
        </p:spPr>
        <p:txBody>
          <a:bodyPr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>
              <a:defRPr sz="480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804416" y="3785616"/>
            <a:ext cx="8534400" cy="75895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18E8-C0E9-4ABB-9A9C-DAB2F0858B6F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9D75-939B-4505-8C57-72F3ED68F1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Rounded Rectangle 9"/>
          <p:cNvSpPr/>
          <p:nvPr/>
        </p:nvSpPr>
        <p:spPr bwMode="gray">
          <a:xfrm>
            <a:off x="1146048" y="1719072"/>
            <a:ext cx="9997440" cy="429768"/>
          </a:xfrm>
          <a:prstGeom prst="roundRect">
            <a:avLst>
              <a:gd name="adj" fmla="val 2305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60000"/>
                  <a:lumOff val="40000"/>
                </a:schemeClr>
              </a:gs>
              <a:gs pos="98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ounded Rectangle 10"/>
          <p:cNvSpPr/>
          <p:nvPr/>
        </p:nvSpPr>
        <p:spPr bwMode="gray">
          <a:xfrm>
            <a:off x="1146048" y="4718304"/>
            <a:ext cx="9997440" cy="429768"/>
          </a:xfrm>
          <a:prstGeom prst="roundRect">
            <a:avLst>
              <a:gd name="adj" fmla="val 25178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78000">
                <a:schemeClr val="bg2">
                  <a:lumMod val="60000"/>
                  <a:lumOff val="40000"/>
                </a:schemeClr>
              </a:gs>
              <a:gs pos="7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ounded Rectangle 11"/>
          <p:cNvSpPr/>
          <p:nvPr/>
        </p:nvSpPr>
        <p:spPr bwMode="gray">
          <a:xfrm>
            <a:off x="7522464" y="1801368"/>
            <a:ext cx="3328416" cy="265176"/>
          </a:xfrm>
          <a:prstGeom prst="roundRect">
            <a:avLst>
              <a:gd name="adj" fmla="val 21911"/>
            </a:avLst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0"/>
          </a:gra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8" name="Group 17"/>
          <p:cNvGrpSpPr/>
          <p:nvPr/>
        </p:nvGrpSpPr>
        <p:grpSpPr bwMode="ltGray">
          <a:xfrm>
            <a:off x="7644384" y="1892808"/>
            <a:ext cx="1133856" cy="73152"/>
            <a:chOff x="5733288" y="1874520"/>
            <a:chExt cx="850392" cy="73152"/>
          </a:xfrm>
          <a:effectLst>
            <a:glow rad="63500">
              <a:schemeClr val="tx1">
                <a:alpha val="40000"/>
              </a:schemeClr>
            </a:glow>
            <a:outerShdw blurRad="50800" dist="50800" dir="5400000" algn="ctr" rotWithShape="0">
              <a:schemeClr val="accent1">
                <a:lumMod val="20000"/>
                <a:lumOff val="80000"/>
                <a:alpha val="21000"/>
              </a:schemeClr>
            </a:outerShdw>
          </a:effectLst>
        </p:grpSpPr>
        <p:sp>
          <p:nvSpPr>
            <p:cNvPr id="13" name="Oval 12"/>
            <p:cNvSpPr/>
            <p:nvPr userDrawn="1"/>
          </p:nvSpPr>
          <p:spPr bwMode="ltGray">
            <a:xfrm>
              <a:off x="5733288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Oval 13"/>
            <p:cNvSpPr/>
            <p:nvPr userDrawn="1"/>
          </p:nvSpPr>
          <p:spPr bwMode="ltGray">
            <a:xfrm>
              <a:off x="5925312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Oval 14"/>
            <p:cNvSpPr/>
            <p:nvPr userDrawn="1"/>
          </p:nvSpPr>
          <p:spPr bwMode="ltGray">
            <a:xfrm>
              <a:off x="6117336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Oval 15"/>
            <p:cNvSpPr/>
            <p:nvPr userDrawn="1"/>
          </p:nvSpPr>
          <p:spPr bwMode="ltGray">
            <a:xfrm>
              <a:off x="6309360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Oval 16"/>
            <p:cNvSpPr/>
            <p:nvPr userDrawn="1"/>
          </p:nvSpPr>
          <p:spPr bwMode="ltGray">
            <a:xfrm>
              <a:off x="6510528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957491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18E8-C0E9-4ABB-9A9C-DAB2F0858B6F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9D75-939B-4505-8C57-72F3ED68F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48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gray">
          <a:xfrm>
            <a:off x="377952" y="356616"/>
            <a:ext cx="9339072" cy="6089904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7"/>
          <p:cNvGrpSpPr/>
          <p:nvPr/>
        </p:nvGrpSpPr>
        <p:grpSpPr bwMode="gray">
          <a:xfrm>
            <a:off x="731520" y="219456"/>
            <a:ext cx="377952" cy="283464"/>
            <a:chOff x="548640" y="173736"/>
            <a:chExt cx="283464" cy="283464"/>
          </a:xfrm>
        </p:grpSpPr>
        <p:sp>
          <p:nvSpPr>
            <p:cNvPr id="9" name="Oval 8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Oval 9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1" name="Group 10"/>
          <p:cNvGrpSpPr/>
          <p:nvPr/>
        </p:nvGrpSpPr>
        <p:grpSpPr bwMode="gray">
          <a:xfrm>
            <a:off x="1219200" y="219456"/>
            <a:ext cx="377952" cy="283464"/>
            <a:chOff x="548640" y="173736"/>
            <a:chExt cx="283464" cy="283464"/>
          </a:xfrm>
        </p:grpSpPr>
        <p:sp>
          <p:nvSpPr>
            <p:cNvPr id="12" name="Oval 11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Oval 12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4" name="Group 13"/>
          <p:cNvGrpSpPr/>
          <p:nvPr/>
        </p:nvGrpSpPr>
        <p:grpSpPr bwMode="gray">
          <a:xfrm>
            <a:off x="1719072" y="219456"/>
            <a:ext cx="377952" cy="283464"/>
            <a:chOff x="548640" y="173736"/>
            <a:chExt cx="283464" cy="283464"/>
          </a:xfrm>
        </p:grpSpPr>
        <p:sp>
          <p:nvSpPr>
            <p:cNvPr id="15" name="Oval 14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Oval 15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814560" y="365760"/>
            <a:ext cx="1901952" cy="6062472"/>
          </a:xfrm>
        </p:spPr>
        <p:txBody>
          <a:bodyPr vert="eaVert">
            <a:scene3d>
              <a:camera prst="orthographicFront"/>
              <a:lightRig rig="flat" dir="t"/>
            </a:scene3d>
            <a:sp3d extrusionH="3175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>
              <a:defRPr>
                <a:gradFill flip="none" rotWithShape="1"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  <a:tileRect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576072"/>
            <a:ext cx="8497824" cy="564184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18E8-C0E9-4ABB-9A9C-DAB2F0858B6F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9D75-939B-4505-8C57-72F3ED68F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65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gray">
          <a:xfrm>
            <a:off x="377952" y="292608"/>
            <a:ext cx="11436096" cy="6227064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70560" y="457200"/>
            <a:ext cx="10863072" cy="950976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" y="1572768"/>
            <a:ext cx="10826496" cy="48280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18E8-C0E9-4ABB-9A9C-DAB2F0858B6F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9D75-939B-4505-8C57-72F3ED68F1D2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731520" y="164592"/>
            <a:ext cx="377952" cy="283464"/>
            <a:chOff x="548640" y="173736"/>
            <a:chExt cx="283464" cy="283464"/>
          </a:xfrm>
        </p:grpSpPr>
        <p:sp>
          <p:nvSpPr>
            <p:cNvPr id="9" name="Oval 8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" name="Oval 7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1" name="Group 10"/>
          <p:cNvGrpSpPr/>
          <p:nvPr/>
        </p:nvGrpSpPr>
        <p:grpSpPr bwMode="gray">
          <a:xfrm>
            <a:off x="1219200" y="164592"/>
            <a:ext cx="377952" cy="283464"/>
            <a:chOff x="548640" y="173736"/>
            <a:chExt cx="283464" cy="283464"/>
          </a:xfrm>
        </p:grpSpPr>
        <p:sp>
          <p:nvSpPr>
            <p:cNvPr id="12" name="Oval 11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Oval 12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4" name="Group 13"/>
          <p:cNvGrpSpPr/>
          <p:nvPr/>
        </p:nvGrpSpPr>
        <p:grpSpPr bwMode="gray">
          <a:xfrm>
            <a:off x="1719072" y="164592"/>
            <a:ext cx="377952" cy="283464"/>
            <a:chOff x="548640" y="173736"/>
            <a:chExt cx="283464" cy="283464"/>
          </a:xfrm>
        </p:grpSpPr>
        <p:sp>
          <p:nvSpPr>
            <p:cNvPr id="15" name="Oval 14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Oval 15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21763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gray">
          <a:xfrm>
            <a:off x="670560" y="3712464"/>
            <a:ext cx="10863072" cy="2139696"/>
          </a:xfrm>
          <a:prstGeom prst="roundRect">
            <a:avLst>
              <a:gd name="adj" fmla="val 9795"/>
            </a:avLst>
          </a:prstGeom>
          <a:gradFill>
            <a:gsLst>
              <a:gs pos="0">
                <a:schemeClr val="bg1">
                  <a:alpha val="79000"/>
                </a:schemeClr>
              </a:gs>
              <a:gs pos="30000">
                <a:schemeClr val="bg2"/>
              </a:gs>
              <a:gs pos="66000">
                <a:schemeClr val="bg2"/>
              </a:gs>
              <a:gs pos="100000">
                <a:schemeClr val="bg1">
                  <a:alpha val="61000"/>
                </a:schemeClr>
              </a:gs>
            </a:gsLst>
            <a:lin ang="5400000" scaled="1"/>
          </a:gradFill>
          <a:ln w="38100">
            <a:solidFill>
              <a:schemeClr val="bg2">
                <a:lumMod val="20000"/>
                <a:lumOff val="8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ounded Rectangle 8"/>
          <p:cNvSpPr/>
          <p:nvPr/>
        </p:nvSpPr>
        <p:spPr bwMode="gray">
          <a:xfrm>
            <a:off x="1146048" y="5641848"/>
            <a:ext cx="9997440" cy="429768"/>
          </a:xfrm>
          <a:prstGeom prst="roundRect">
            <a:avLst>
              <a:gd name="adj" fmla="val 25178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78000">
                <a:schemeClr val="bg2">
                  <a:lumMod val="60000"/>
                  <a:lumOff val="40000"/>
                </a:schemeClr>
              </a:gs>
              <a:gs pos="7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853440" y="3931920"/>
            <a:ext cx="10387584" cy="1719072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048" y="2642616"/>
            <a:ext cx="9997440" cy="740664"/>
          </a:xfrm>
        </p:spPr>
        <p:txBody>
          <a:bodyPr anchor="b"/>
          <a:lstStyle>
            <a:lvl1pPr marL="0" indent="0">
              <a:buNone/>
              <a:defRPr sz="20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18E8-C0E9-4ABB-9A9C-DAB2F0858B6F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9D75-939B-4505-8C57-72F3ED68F1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ounded Rectangle 7"/>
          <p:cNvSpPr/>
          <p:nvPr/>
        </p:nvSpPr>
        <p:spPr bwMode="gray">
          <a:xfrm>
            <a:off x="1146048" y="3502152"/>
            <a:ext cx="9997440" cy="429768"/>
          </a:xfrm>
          <a:prstGeom prst="roundRect">
            <a:avLst>
              <a:gd name="adj" fmla="val 2305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60000"/>
                  <a:lumOff val="40000"/>
                </a:schemeClr>
              </a:gs>
              <a:gs pos="98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ounded Rectangle 9"/>
          <p:cNvSpPr/>
          <p:nvPr/>
        </p:nvSpPr>
        <p:spPr bwMode="gray">
          <a:xfrm>
            <a:off x="7522464" y="3584448"/>
            <a:ext cx="3328416" cy="265176"/>
          </a:xfrm>
          <a:prstGeom prst="roundRect">
            <a:avLst>
              <a:gd name="adj" fmla="val 21911"/>
            </a:avLst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0"/>
          </a:gra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1" name="Group 10"/>
          <p:cNvGrpSpPr/>
          <p:nvPr/>
        </p:nvGrpSpPr>
        <p:grpSpPr bwMode="ltGray">
          <a:xfrm>
            <a:off x="7644384" y="3675888"/>
            <a:ext cx="1133856" cy="73152"/>
            <a:chOff x="5733288" y="1874520"/>
            <a:chExt cx="850392" cy="73152"/>
          </a:xfrm>
          <a:effectLst>
            <a:glow rad="63500">
              <a:schemeClr val="tx1">
                <a:alpha val="40000"/>
              </a:schemeClr>
            </a:glow>
            <a:outerShdw blurRad="50800" dist="50800" dir="5400000" algn="ctr" rotWithShape="0">
              <a:schemeClr val="accent1">
                <a:lumMod val="20000"/>
                <a:lumOff val="80000"/>
                <a:alpha val="21000"/>
              </a:schemeClr>
            </a:outerShdw>
          </a:effectLst>
        </p:grpSpPr>
        <p:sp>
          <p:nvSpPr>
            <p:cNvPr id="12" name="Oval 11"/>
            <p:cNvSpPr/>
            <p:nvPr userDrawn="1"/>
          </p:nvSpPr>
          <p:spPr bwMode="ltGray">
            <a:xfrm>
              <a:off x="5733288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Oval 12"/>
            <p:cNvSpPr/>
            <p:nvPr userDrawn="1"/>
          </p:nvSpPr>
          <p:spPr bwMode="ltGray">
            <a:xfrm>
              <a:off x="5925312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Oval 13"/>
            <p:cNvSpPr/>
            <p:nvPr userDrawn="1"/>
          </p:nvSpPr>
          <p:spPr bwMode="ltGray">
            <a:xfrm>
              <a:off x="6117336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Oval 14"/>
            <p:cNvSpPr/>
            <p:nvPr userDrawn="1"/>
          </p:nvSpPr>
          <p:spPr bwMode="ltGray">
            <a:xfrm>
              <a:off x="6309360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Oval 15"/>
            <p:cNvSpPr/>
            <p:nvPr userDrawn="1"/>
          </p:nvSpPr>
          <p:spPr bwMode="ltGray">
            <a:xfrm>
              <a:off x="6510528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30785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gray">
          <a:xfrm>
            <a:off x="377952" y="1216152"/>
            <a:ext cx="11436096" cy="5294376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8"/>
          <p:cNvGrpSpPr/>
          <p:nvPr/>
        </p:nvGrpSpPr>
        <p:grpSpPr bwMode="gray">
          <a:xfrm>
            <a:off x="926592" y="1078992"/>
            <a:ext cx="377952" cy="283464"/>
            <a:chOff x="548640" y="173736"/>
            <a:chExt cx="283464" cy="28346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Oval 10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2" name="Group 11"/>
          <p:cNvGrpSpPr/>
          <p:nvPr/>
        </p:nvGrpSpPr>
        <p:grpSpPr bwMode="gray">
          <a:xfrm>
            <a:off x="1402080" y="1078992"/>
            <a:ext cx="377952" cy="283464"/>
            <a:chOff x="548640" y="173736"/>
            <a:chExt cx="283464" cy="283464"/>
          </a:xfrm>
        </p:grpSpPr>
        <p:sp>
          <p:nvSpPr>
            <p:cNvPr id="13" name="Oval 12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Oval 13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5" name="Group 14"/>
          <p:cNvGrpSpPr/>
          <p:nvPr/>
        </p:nvGrpSpPr>
        <p:grpSpPr bwMode="gray">
          <a:xfrm>
            <a:off x="1901952" y="1078992"/>
            <a:ext cx="377952" cy="283464"/>
            <a:chOff x="548640" y="173736"/>
            <a:chExt cx="283464" cy="283464"/>
          </a:xfrm>
        </p:grpSpPr>
        <p:sp>
          <p:nvSpPr>
            <p:cNvPr id="16" name="Oval 15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Oval 16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09600" y="146304"/>
            <a:ext cx="10972800" cy="1069848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554480"/>
            <a:ext cx="5291328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960" y="1554480"/>
            <a:ext cx="5291328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18E8-C0E9-4ABB-9A9C-DAB2F0858B6F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9D75-939B-4505-8C57-72F3ED68F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46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 bwMode="gray">
          <a:xfrm>
            <a:off x="6193536" y="1371600"/>
            <a:ext cx="5620512" cy="5148072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ounded Rectangle 9"/>
          <p:cNvSpPr/>
          <p:nvPr/>
        </p:nvSpPr>
        <p:spPr bwMode="gray">
          <a:xfrm>
            <a:off x="377952" y="1371600"/>
            <a:ext cx="5620512" cy="5148072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09600" y="146304"/>
            <a:ext cx="10972800" cy="1143000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573024" y="1527048"/>
            <a:ext cx="5242560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322576"/>
            <a:ext cx="5242560" cy="40050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376416" y="1527048"/>
            <a:ext cx="5242560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322576"/>
            <a:ext cx="5242560" cy="40050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18E8-C0E9-4ABB-9A9C-DAB2F0858B6F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9D75-939B-4505-8C57-72F3ED68F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100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18E8-C0E9-4ABB-9A9C-DAB2F0858B6F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9D75-939B-4505-8C57-72F3ED68F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929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18E8-C0E9-4ABB-9A9C-DAB2F0858B6F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9D75-939B-4505-8C57-72F3ED68F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81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gray">
          <a:xfrm>
            <a:off x="377952" y="292608"/>
            <a:ext cx="11436096" cy="6227064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75488" y="429768"/>
            <a:ext cx="4157472" cy="10058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072" y="429768"/>
            <a:ext cx="6912864" cy="586130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5488" y="1435608"/>
            <a:ext cx="4157472" cy="4855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18E8-C0E9-4ABB-9A9C-DAB2F0858B6F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9D75-939B-4505-8C57-72F3ED68F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43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gray">
          <a:xfrm>
            <a:off x="377952" y="292608"/>
            <a:ext cx="11436096" cy="6227064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8"/>
          <p:cNvGrpSpPr/>
          <p:nvPr/>
        </p:nvGrpSpPr>
        <p:grpSpPr bwMode="gray">
          <a:xfrm>
            <a:off x="731520" y="164592"/>
            <a:ext cx="377952" cy="283464"/>
            <a:chOff x="548640" y="173736"/>
            <a:chExt cx="283464" cy="28346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Oval 10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2" name="Group 11"/>
          <p:cNvGrpSpPr/>
          <p:nvPr/>
        </p:nvGrpSpPr>
        <p:grpSpPr bwMode="gray">
          <a:xfrm>
            <a:off x="1219200" y="164592"/>
            <a:ext cx="377952" cy="283464"/>
            <a:chOff x="548640" y="173736"/>
            <a:chExt cx="283464" cy="283464"/>
          </a:xfrm>
        </p:grpSpPr>
        <p:sp>
          <p:nvSpPr>
            <p:cNvPr id="13" name="Oval 12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Oval 13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5" name="Group 14"/>
          <p:cNvGrpSpPr/>
          <p:nvPr/>
        </p:nvGrpSpPr>
        <p:grpSpPr bwMode="gray">
          <a:xfrm>
            <a:off x="1719072" y="164592"/>
            <a:ext cx="377952" cy="283464"/>
            <a:chOff x="548640" y="173736"/>
            <a:chExt cx="283464" cy="283464"/>
          </a:xfrm>
        </p:grpSpPr>
        <p:sp>
          <p:nvSpPr>
            <p:cNvPr id="16" name="Oval 15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Oval 16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707136" y="3273552"/>
            <a:ext cx="3523488" cy="13716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4267200" y="612775"/>
            <a:ext cx="7205472" cy="4114800"/>
          </a:xfrm>
          <a:prstGeom prst="roundRect">
            <a:avLst>
              <a:gd name="adj" fmla="val 5778"/>
            </a:avLst>
          </a:prstGeom>
          <a:ln w="38100">
            <a:solidFill>
              <a:srgbClr val="FFFFFF">
                <a:alpha val="80000"/>
              </a:srgbClr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4464" y="4800600"/>
            <a:ext cx="6803136" cy="1371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18E8-C0E9-4ABB-9A9C-DAB2F0858B6F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9D75-939B-4505-8C57-72F3ED68F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5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13">
              <a:alphaModFix amt="27000"/>
            </a:blip>
            <a:srcRect/>
            <a:tile tx="0" ty="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609600" y="6556248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418E8-C0E9-4ABB-9A9C-DAB2F0858B6F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754112" y="6556248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669536" y="6556248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B9D75-939B-4505-8C57-72F3ED68F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4864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71E79-EA3C-A808-EDAF-CE91E92111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6000" dirty="0"/>
              <a:t>게임프로그래밍 과제 수정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E7F098-88F8-989F-5E9E-9568EE21CF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2021563060 </a:t>
            </a:r>
            <a:r>
              <a:rPr lang="ko-KR" altLang="en-US" sz="2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정미주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8439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698A6-2D70-E03E-C017-2FD51A135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6000" dirty="0"/>
              <a:t>목차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B9B049-0ADB-A4E5-B8E2-A4328C3C3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4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기존 코드의 문제점</a:t>
            </a:r>
            <a:endParaRPr lang="en-US" altLang="ko-KR" sz="4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4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수정 사항</a:t>
            </a:r>
          </a:p>
        </p:txBody>
      </p:sp>
    </p:spTree>
    <p:extLst>
      <p:ext uri="{BB962C8B-B14F-4D97-AF65-F5344CB8AC3E}">
        <p14:creationId xmlns:p14="http://schemas.microsoft.com/office/powerpoint/2010/main" val="230475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698A6-2D70-E03E-C017-2FD51A135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dirty="0"/>
              <a:t>기존 코드의 문제점</a:t>
            </a:r>
            <a:endParaRPr lang="ko-KR" altLang="en-US" sz="32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84BFCDE-1B75-4674-0812-6E2227403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884"/>
          <a:stretch/>
        </p:blipFill>
        <p:spPr>
          <a:xfrm>
            <a:off x="1441541" y="1893772"/>
            <a:ext cx="3876923" cy="307045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64D41-DDD1-0085-C2DE-9FA92BFD6ED8}"/>
              </a:ext>
            </a:extLst>
          </p:cNvPr>
          <p:cNvSpPr txBox="1"/>
          <p:nvPr/>
        </p:nvSpPr>
        <p:spPr>
          <a:xfrm>
            <a:off x="7298305" y="1408176"/>
            <a:ext cx="2754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게임설명</a:t>
            </a:r>
            <a:r>
              <a:rPr lang="en-US" altLang="ko-KR" sz="2000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자세히</a:t>
            </a:r>
            <a:r>
              <a:rPr lang="en-US" altLang="ko-KR" sz="2000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보기</a:t>
            </a:r>
            <a:r>
              <a:rPr lang="en-US" altLang="ko-KR" sz="2000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endParaRPr lang="ko-KR" altLang="en-US" sz="2000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E5AEE57-930D-29C5-C24E-A41EE4F6E1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063"/>
          <a:stretch/>
        </p:blipFill>
        <p:spPr>
          <a:xfrm>
            <a:off x="6873538" y="1893772"/>
            <a:ext cx="3603726" cy="30704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1367CE-BFF9-1403-0E81-8DF82CE52F61}"/>
              </a:ext>
            </a:extLst>
          </p:cNvPr>
          <p:cNvSpPr txBox="1"/>
          <p:nvPr/>
        </p:nvSpPr>
        <p:spPr>
          <a:xfrm>
            <a:off x="2710557" y="1408176"/>
            <a:ext cx="1338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시작 화면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3DF499-1F65-420F-07EF-EA240AF64F6E}"/>
              </a:ext>
            </a:extLst>
          </p:cNvPr>
          <p:cNvSpPr txBox="1"/>
          <p:nvPr/>
        </p:nvSpPr>
        <p:spPr>
          <a:xfrm>
            <a:off x="2710297" y="5391983"/>
            <a:ext cx="6771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입력 받는 값에 제한이 없음 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→ 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오류 발생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E78F54-710C-4EDD-875E-15FB0979F373}"/>
              </a:ext>
            </a:extLst>
          </p:cNvPr>
          <p:cNvSpPr/>
          <p:nvPr/>
        </p:nvSpPr>
        <p:spPr>
          <a:xfrm>
            <a:off x="1322601" y="4486938"/>
            <a:ext cx="4114800" cy="530877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EA1846-7D3E-4080-636A-8759E2389E7A}"/>
              </a:ext>
            </a:extLst>
          </p:cNvPr>
          <p:cNvSpPr/>
          <p:nvPr/>
        </p:nvSpPr>
        <p:spPr>
          <a:xfrm>
            <a:off x="6618001" y="4667693"/>
            <a:ext cx="4114800" cy="350122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690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698A6-2D70-E03E-C017-2FD51A135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dirty="0"/>
              <a:t>수정 사항</a:t>
            </a:r>
            <a:endParaRPr lang="ko-KR" alt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3DF499-1F65-420F-07EF-EA240AF64F6E}"/>
              </a:ext>
            </a:extLst>
          </p:cNvPr>
          <p:cNvSpPr txBox="1"/>
          <p:nvPr/>
        </p:nvSpPr>
        <p:spPr>
          <a:xfrm>
            <a:off x="1284426" y="5314883"/>
            <a:ext cx="9623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입력 받은 값이 선택지에 없다면 경고문 출력 후 다시 입력 받도록 함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79D9B63-A846-A950-DCCB-E418BFC28E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74"/>
          <a:stretch/>
        </p:blipFill>
        <p:spPr>
          <a:xfrm>
            <a:off x="5397150" y="2870790"/>
            <a:ext cx="6136482" cy="200793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5AB5FF8-608D-BDF5-357F-52E71950D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" y="1652725"/>
            <a:ext cx="5251662" cy="3226001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FF8693-3FF9-4334-2540-ADBC8DC8875C}"/>
              </a:ext>
            </a:extLst>
          </p:cNvPr>
          <p:cNvSpPr/>
          <p:nvPr/>
        </p:nvSpPr>
        <p:spPr>
          <a:xfrm>
            <a:off x="1148821" y="3873139"/>
            <a:ext cx="4773401" cy="1005586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134F7F6-B1E2-3631-2E6E-589AD82E4B3E}"/>
              </a:ext>
            </a:extLst>
          </p:cNvPr>
          <p:cNvSpPr/>
          <p:nvPr/>
        </p:nvSpPr>
        <p:spPr>
          <a:xfrm>
            <a:off x="6213245" y="3537781"/>
            <a:ext cx="5251662" cy="1340944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226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698A6-2D70-E03E-C017-2FD51A135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dirty="0"/>
              <a:t>수정 사항</a:t>
            </a:r>
            <a:endParaRPr lang="ko-KR" altLang="en-US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C53730-C1C6-B85A-7947-76956B0EBD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37" b="1"/>
          <a:stretch/>
        </p:blipFill>
        <p:spPr>
          <a:xfrm>
            <a:off x="1911866" y="1487712"/>
            <a:ext cx="3600953" cy="405945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1737BC6-36CF-2189-5D7E-C34A943B0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183" y="1672405"/>
            <a:ext cx="3480045" cy="351318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0EB0E5F-3CE4-C6FB-D03B-AE60368CE2BA}"/>
              </a:ext>
            </a:extLst>
          </p:cNvPr>
          <p:cNvSpPr/>
          <p:nvPr/>
        </p:nvSpPr>
        <p:spPr>
          <a:xfrm>
            <a:off x="1654942" y="5104849"/>
            <a:ext cx="4114800" cy="530877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E8A3DE-BD58-62A4-B471-8C06F4028426}"/>
              </a:ext>
            </a:extLst>
          </p:cNvPr>
          <p:cNvSpPr/>
          <p:nvPr/>
        </p:nvSpPr>
        <p:spPr>
          <a:xfrm>
            <a:off x="6361805" y="4839410"/>
            <a:ext cx="4114800" cy="530877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74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9A0F7-1662-AF68-3C03-BDA2BC06D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" y="2519921"/>
            <a:ext cx="10863072" cy="950976"/>
          </a:xfrm>
        </p:spPr>
        <p:txBody>
          <a:bodyPr/>
          <a:lstStyle/>
          <a:p>
            <a:r>
              <a:rPr lang="ko-KR" altLang="en-US" sz="72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189307454"/>
      </p:ext>
    </p:extLst>
  </p:cSld>
  <p:clrMapOvr>
    <a:masterClrMapping/>
  </p:clrMapOvr>
</p:sld>
</file>

<file path=ppt/theme/theme1.xml><?xml version="1.0" encoding="utf-8"?>
<a:theme xmlns:a="http://schemas.openxmlformats.org/drawingml/2006/main" name="New_3D02">
  <a:themeElements>
    <a:clrScheme name="3D02">
      <a:dk1>
        <a:sysClr val="windowText" lastClr="000000"/>
      </a:dk1>
      <a:lt1>
        <a:sysClr val="window" lastClr="FFFFFF"/>
      </a:lt1>
      <a:dk2>
        <a:srgbClr val="254B75"/>
      </a:dk2>
      <a:lt2>
        <a:srgbClr val="DDE9EC"/>
      </a:lt2>
      <a:accent1>
        <a:srgbClr val="6183BB"/>
      </a:accent1>
      <a:accent2>
        <a:srgbClr val="96DB6F"/>
      </a:accent2>
      <a:accent3>
        <a:srgbClr val="42BCC2"/>
      </a:accent3>
      <a:accent4>
        <a:srgbClr val="EE8F48"/>
      </a:accent4>
      <a:accent5>
        <a:srgbClr val="44C4F2"/>
      </a:accent5>
      <a:accent6>
        <a:srgbClr val="A09158"/>
      </a:accent6>
      <a:hlink>
        <a:srgbClr val="B292CA"/>
      </a:hlink>
      <a:folHlink>
        <a:srgbClr val="6B5680"/>
      </a:folHlink>
    </a:clrScheme>
    <a:fontScheme name="3D02">
      <a:majorFont>
        <a:latin typeface="Arial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3D0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50000"/>
              </a:schemeClr>
            </a:gs>
            <a:gs pos="35000">
              <a:schemeClr val="phClr">
                <a:tint val="40000"/>
                <a:satMod val="200000"/>
              </a:schemeClr>
            </a:gs>
            <a:gs pos="100000">
              <a:schemeClr val="phClr">
                <a:tint val="15000"/>
                <a:satMod val="200000"/>
              </a:schemeClr>
            </a:gs>
          </a:gsLst>
          <a:lin ang="16200000" scaled="1"/>
        </a:gradFill>
        <a:gradFill rotWithShape="1">
          <a:gsLst>
            <a:gs pos="10000">
              <a:schemeClr val="phClr">
                <a:shade val="40000"/>
                <a:satMod val="200000"/>
              </a:schemeClr>
            </a:gs>
            <a:gs pos="65000">
              <a:schemeClr val="phClr">
                <a:shade val="93000"/>
                <a:satMod val="130000"/>
              </a:schemeClr>
            </a:gs>
            <a:gs pos="100000">
              <a:schemeClr val="phClr">
                <a:tint val="70000"/>
                <a:shade val="100000"/>
                <a:satMod val="20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27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prstMaterial="dkEdge">
            <a:bevelT w="63500" h="57150"/>
          </a:sp3d>
        </a:effectStyle>
        <a:effectStyle>
          <a:effectLst>
            <a:outerShdw blurRad="50800" dist="38100" dir="2700000" rotWithShape="0">
              <a:srgbClr val="000000">
                <a:alpha val="37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prstMaterial="dkEdge">
            <a:bevelT w="88900" h="82550"/>
          </a:sp3d>
        </a:effectStyle>
        <a:effectStyle>
          <a:effectLst>
            <a:outerShdw blurRad="50800" dist="38100" dir="27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prstMaterial="dkEdge">
            <a:bevelT w="114300" h="107950"/>
          </a:sp3d>
        </a:effectStyle>
      </a:effectStyleLst>
      <a:bgFillStyleLst>
        <a:solidFill>
          <a:schemeClr val="phClr"/>
        </a:solidFill>
        <a:gradFill rotWithShape="1">
          <a:gsLst>
            <a:gs pos="7000">
              <a:schemeClr val="phClr">
                <a:tint val="100000"/>
                <a:shade val="60000"/>
                <a:satMod val="180000"/>
              </a:schemeClr>
            </a:gs>
            <a:gs pos="48000">
              <a:schemeClr val="phClr">
                <a:tint val="83000"/>
                <a:shade val="100000"/>
                <a:satMod val="300000"/>
              </a:schemeClr>
            </a:gs>
            <a:gs pos="83000">
              <a:schemeClr val="phClr">
                <a:tint val="99000"/>
                <a:shade val="100000"/>
                <a:satMod val="180000"/>
              </a:schemeClr>
            </a:gs>
            <a:gs pos="100000">
              <a:schemeClr val="phClr">
                <a:shade val="60000"/>
                <a:satMod val="180000"/>
                <a:lumMod val="9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0000"/>
                <a:satMod val="250000"/>
              </a:schemeClr>
            </a:gs>
            <a:gs pos="59000">
              <a:schemeClr val="phClr">
                <a:shade val="80000"/>
                <a:satMod val="130000"/>
              </a:schemeClr>
            </a:gs>
            <a:gs pos="100000">
              <a:schemeClr val="phClr">
                <a:shade val="50000"/>
                <a:satMod val="110000"/>
              </a:schemeClr>
            </a:gs>
          </a:gsLst>
          <a:path path="circle">
            <a:fillToRect l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TM10237557[[fn=디지털 테마]]</Template>
  <TotalTime>75</TotalTime>
  <Words>44</Words>
  <Application>Microsoft Office PowerPoint</Application>
  <PresentationFormat>와이드스크린</PresentationFormat>
  <Paragraphs>14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HY견고딕</vt:lpstr>
      <vt:lpstr>Arial</vt:lpstr>
      <vt:lpstr>New_3D02</vt:lpstr>
      <vt:lpstr>게임프로그래밍 과제 수정</vt:lpstr>
      <vt:lpstr>목차</vt:lpstr>
      <vt:lpstr>기존 코드의 문제점</vt:lpstr>
      <vt:lpstr>수정 사항</vt:lpstr>
      <vt:lpstr>수정 사항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정 찬민</dc:creator>
  <cp:lastModifiedBy>미주 정</cp:lastModifiedBy>
  <cp:revision>1</cp:revision>
  <dcterms:created xsi:type="dcterms:W3CDTF">2024-10-16T10:17:51Z</dcterms:created>
  <dcterms:modified xsi:type="dcterms:W3CDTF">2024-10-16T11:33:36Z</dcterms:modified>
</cp:coreProperties>
</file>