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67" r:id="rId5"/>
    <p:sldId id="258" r:id="rId6"/>
    <p:sldId id="269" r:id="rId7"/>
    <p:sldId id="268" r:id="rId8"/>
    <p:sldId id="271" r:id="rId9"/>
    <p:sldId id="272" r:id="rId10"/>
    <p:sldId id="273" r:id="rId11"/>
    <p:sldId id="274" r:id="rId12"/>
    <p:sldId id="277" r:id="rId13"/>
    <p:sldId id="275" r:id="rId14"/>
    <p:sldId id="279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7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5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8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67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8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5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4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FCFE07-9F48-49BC-98C4-9DC0641DF68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FE07-9F48-49BC-98C4-9DC0641DF68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5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FCFE07-9F48-49BC-98C4-9DC0641DF68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354627-11E9-4316-9A50-A38213FD383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4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4C4099-C5BF-48F8-836C-74D78F69EA76}"/>
              </a:ext>
            </a:extLst>
          </p:cNvPr>
          <p:cNvSpPr txBox="1"/>
          <p:nvPr/>
        </p:nvSpPr>
        <p:spPr>
          <a:xfrm>
            <a:off x="3715802" y="1302483"/>
            <a:ext cx="3783407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smtClean="0"/>
              <a:t>지능형 </a:t>
            </a:r>
            <a:r>
              <a:rPr lang="en-US" altLang="ko-KR" sz="2500" dirty="0" err="1" smtClean="0"/>
              <a:t>IoT</a:t>
            </a:r>
            <a:r>
              <a:rPr lang="en-US" altLang="ko-KR" sz="2500" dirty="0" smtClean="0"/>
              <a:t> </a:t>
            </a:r>
            <a:r>
              <a:rPr lang="ko-KR" altLang="en-US" sz="2500" smtClean="0"/>
              <a:t>네트워크</a:t>
            </a:r>
            <a:endParaRPr lang="en-US" altLang="ko-KR" sz="2500" dirty="0" smtClean="0"/>
          </a:p>
          <a:p>
            <a:pPr algn="ctr"/>
            <a:endParaRPr lang="en-US" altLang="ko-KR" sz="2500" dirty="0" smtClean="0"/>
          </a:p>
          <a:p>
            <a:pPr algn="ctr"/>
            <a:r>
              <a:rPr lang="ko-KR" altLang="en-US" sz="2500" dirty="0" smtClean="0"/>
              <a:t>중간고사 </a:t>
            </a:r>
            <a:r>
              <a:rPr lang="ko-KR" altLang="en-US" sz="2500" dirty="0" err="1" smtClean="0"/>
              <a:t>레포트</a:t>
            </a:r>
            <a:r>
              <a:rPr lang="ko-KR" altLang="en-US" sz="2500" dirty="0" smtClean="0"/>
              <a:t> 정리</a:t>
            </a:r>
            <a:endParaRPr lang="en-US" altLang="ko-KR" sz="2500" dirty="0"/>
          </a:p>
          <a:p>
            <a:pPr algn="ctr"/>
            <a:endParaRPr lang="en-US" altLang="ko-KR" sz="2500" dirty="0" smtClean="0"/>
          </a:p>
          <a:p>
            <a:pPr algn="ctr"/>
            <a:endParaRPr lang="en-US" altLang="ko-KR" sz="2500" dirty="0"/>
          </a:p>
          <a:p>
            <a:pPr algn="ctr"/>
            <a:r>
              <a:rPr lang="en-US" altLang="ko-KR" sz="2500" dirty="0"/>
              <a:t>2020254006</a:t>
            </a:r>
          </a:p>
          <a:p>
            <a:pPr algn="ctr"/>
            <a:r>
              <a:rPr lang="ko-KR" altLang="en-US" sz="2500" dirty="0"/>
              <a:t>산업인공지능학과 김미정</a:t>
            </a:r>
          </a:p>
        </p:txBody>
      </p:sp>
    </p:spTree>
    <p:extLst>
      <p:ext uri="{BB962C8B-B14F-4D97-AF65-F5344CB8AC3E}">
        <p14:creationId xmlns:p14="http://schemas.microsoft.com/office/powerpoint/2010/main" val="100193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23938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Layer 4. </a:t>
            </a:r>
            <a:r>
              <a:rPr lang="ko-KR" altLang="en-US" smtClean="0"/>
              <a:t>전송계층</a:t>
            </a:r>
            <a:r>
              <a:rPr lang="en-US" altLang="ko-KR" dirty="0" smtClean="0"/>
              <a:t>(Transport Layer)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데이터를 전송하고 전송속도를 조절</a:t>
            </a:r>
            <a:r>
              <a:rPr lang="en-US" altLang="ko-KR" dirty="0"/>
              <a:t>, </a:t>
            </a:r>
            <a:r>
              <a:rPr lang="ko-KR" altLang="en-US"/>
              <a:t>오류발생 시 다시 </a:t>
            </a:r>
            <a:r>
              <a:rPr lang="ko-KR" altLang="en-US"/>
              <a:t>맞춰주는 </a:t>
            </a:r>
            <a:r>
              <a:rPr lang="ko-KR" altLang="en-US" smtClean="0"/>
              <a:t>계층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보통 </a:t>
            </a:r>
            <a:r>
              <a:rPr lang="en-US" altLang="ko-KR" dirty="0" smtClean="0"/>
              <a:t>TCP</a:t>
            </a:r>
            <a:r>
              <a:rPr lang="ko-KR" altLang="en-US" smtClean="0"/>
              <a:t>프로토콜을 이용하며</a:t>
            </a:r>
            <a:r>
              <a:rPr lang="en-US" altLang="ko-KR" dirty="0" smtClean="0"/>
              <a:t>, </a:t>
            </a:r>
            <a:r>
              <a:rPr lang="ko-KR" altLang="en-US" smtClean="0"/>
              <a:t>포트를 열어 응용프로그램들이 전송할 수 있도록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Port Number :</a:t>
            </a:r>
            <a:r>
              <a:rPr lang="ko-KR" altLang="en-US"/>
              <a:t> </a:t>
            </a:r>
            <a:r>
              <a:rPr lang="en-US" altLang="ko-KR" dirty="0" smtClean="0"/>
              <a:t>Well-Know Port</a:t>
            </a:r>
            <a:r>
              <a:rPr lang="ko-KR" altLang="en-US" smtClean="0"/>
              <a:t>는 특정한 쓰임새를 위해 할당한</a:t>
            </a:r>
            <a:r>
              <a:rPr lang="en-US" altLang="ko-KR" dirty="0"/>
              <a:t> </a:t>
            </a:r>
            <a:r>
              <a:rPr lang="ko-KR" altLang="en-US" smtClean="0"/>
              <a:t>포트번호</a:t>
            </a:r>
            <a:endParaRPr lang="en-US" altLang="ko-KR" dirty="0" smtClean="0"/>
          </a:p>
          <a:p>
            <a:r>
              <a:rPr lang="en-US" altLang="ko-KR" dirty="0" smtClean="0"/>
              <a:t>      - 0</a:t>
            </a:r>
            <a:r>
              <a:rPr lang="ko-KR" altLang="en-US"/>
              <a:t>번 </a:t>
            </a:r>
            <a:r>
              <a:rPr lang="en-US" altLang="ko-KR" dirty="0"/>
              <a:t>~ 1023</a:t>
            </a:r>
            <a:r>
              <a:rPr lang="ko-KR" altLang="en-US"/>
              <a:t>번</a:t>
            </a:r>
            <a:r>
              <a:rPr lang="en-US" altLang="ko-KR" dirty="0"/>
              <a:t>: </a:t>
            </a:r>
            <a:r>
              <a:rPr lang="ko-KR" altLang="en-US"/>
              <a:t>잘 알려진 포트 </a:t>
            </a:r>
            <a:r>
              <a:rPr lang="en-US" altLang="ko-KR" dirty="0"/>
              <a:t>(well-known port)</a:t>
            </a:r>
          </a:p>
          <a:p>
            <a:r>
              <a:rPr lang="en-US" altLang="ko-KR" dirty="0" smtClean="0"/>
              <a:t>      - 1024</a:t>
            </a:r>
            <a:r>
              <a:rPr lang="ko-KR" altLang="en-US"/>
              <a:t>번 </a:t>
            </a:r>
            <a:r>
              <a:rPr lang="en-US" altLang="ko-KR" dirty="0"/>
              <a:t>~ 49151</a:t>
            </a:r>
            <a:r>
              <a:rPr lang="ko-KR" altLang="en-US"/>
              <a:t>번</a:t>
            </a:r>
            <a:r>
              <a:rPr lang="en-US" altLang="ko-KR" dirty="0"/>
              <a:t>: </a:t>
            </a:r>
            <a:r>
              <a:rPr lang="ko-KR" altLang="en-US"/>
              <a:t>등록된 포트 </a:t>
            </a:r>
            <a:r>
              <a:rPr lang="en-US" altLang="ko-KR" dirty="0"/>
              <a:t>(registered port)</a:t>
            </a:r>
          </a:p>
          <a:p>
            <a:r>
              <a:rPr lang="en-US" altLang="ko-KR" dirty="0" smtClean="0"/>
              <a:t>      - 49152</a:t>
            </a:r>
            <a:r>
              <a:rPr lang="ko-KR" altLang="en-US"/>
              <a:t>번 </a:t>
            </a:r>
            <a:r>
              <a:rPr lang="en-US" altLang="ko-KR" dirty="0"/>
              <a:t>~ 65535</a:t>
            </a:r>
            <a:r>
              <a:rPr lang="ko-KR" altLang="en-US"/>
              <a:t>번</a:t>
            </a:r>
            <a:r>
              <a:rPr lang="en-US" altLang="ko-KR" dirty="0"/>
              <a:t>: </a:t>
            </a:r>
            <a:r>
              <a:rPr lang="ko-KR" altLang="en-US"/>
              <a:t>동적 포트 </a:t>
            </a:r>
            <a:r>
              <a:rPr lang="en-US" altLang="ko-KR" dirty="0"/>
              <a:t>(dynamic port)</a:t>
            </a:r>
          </a:p>
          <a:p>
            <a:endParaRPr lang="en-US" altLang="ko-KR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894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2. OSI-7Layer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215" y="3955007"/>
            <a:ext cx="1916377" cy="20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2"/>
            <a:ext cx="11022569" cy="141352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Layer 3. </a:t>
            </a:r>
            <a:r>
              <a:rPr lang="ko-KR" altLang="en-US" smtClean="0"/>
              <a:t>네트워크계층</a:t>
            </a:r>
            <a:r>
              <a:rPr lang="en-US" altLang="ko-KR" dirty="0" smtClean="0"/>
              <a:t>(Network Layer)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데이터를 목적지까지 경로를 찾아 전송하는 계층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주소</a:t>
            </a:r>
            <a:r>
              <a:rPr lang="en-US" altLang="ko-KR" dirty="0" smtClean="0"/>
              <a:t>(IP)</a:t>
            </a:r>
            <a:r>
              <a:rPr lang="ko-KR" altLang="en-US" smtClean="0"/>
              <a:t>를 정하고</a:t>
            </a:r>
            <a:r>
              <a:rPr lang="en-US" altLang="ko-KR" dirty="0" smtClean="0"/>
              <a:t>, </a:t>
            </a:r>
            <a:r>
              <a:rPr lang="ko-KR" altLang="en-US" smtClean="0"/>
              <a:t>경로</a:t>
            </a:r>
            <a:r>
              <a:rPr lang="en-US" altLang="ko-KR" dirty="0" smtClean="0"/>
              <a:t>(Route)</a:t>
            </a:r>
            <a:r>
              <a:rPr lang="ko-KR" altLang="en-US" smtClean="0"/>
              <a:t>를 선택하고</a:t>
            </a:r>
            <a:r>
              <a:rPr lang="en-US" altLang="ko-KR" dirty="0" smtClean="0"/>
              <a:t>, </a:t>
            </a:r>
            <a:r>
              <a:rPr lang="ko-KR" altLang="en-US" smtClean="0"/>
              <a:t>패킷을 전달하는 계층</a:t>
            </a:r>
            <a:endParaRPr lang="en-US" altLang="ko-KR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894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2. OSI-7Layer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1274628" y="3492845"/>
            <a:ext cx="4129394" cy="229835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a. </a:t>
            </a:r>
            <a:r>
              <a:rPr lang="en-US" altLang="ko-KR" dirty="0" smtClean="0"/>
              <a:t>CBN(Circuit Based Network) : </a:t>
            </a:r>
          </a:p>
          <a:p>
            <a:r>
              <a:rPr lang="en-US" altLang="ko-KR" dirty="0" smtClean="0"/>
              <a:t>      - </a:t>
            </a:r>
            <a:r>
              <a:rPr lang="ko-KR" altLang="en-US" smtClean="0"/>
              <a:t>커넥션을 잡아놓고 데이터를 보냄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(Connection Oriented Service)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smtClean="0"/>
              <a:t>자원점유방식</a:t>
            </a:r>
            <a:endParaRPr lang="en-US" altLang="ko-KR" dirty="0"/>
          </a:p>
          <a:p>
            <a:r>
              <a:rPr lang="en-US" altLang="ko-KR" dirty="0" smtClean="0"/>
              <a:t>      -  </a:t>
            </a:r>
            <a:r>
              <a:rPr lang="en-US" altLang="ko-KR" dirty="0" err="1" smtClean="0"/>
              <a:t>QoS</a:t>
            </a:r>
            <a:r>
              <a:rPr lang="en-US" altLang="ko-KR" dirty="0" smtClean="0"/>
              <a:t> </a:t>
            </a:r>
            <a:r>
              <a:rPr lang="ko-KR" altLang="en-US" smtClean="0"/>
              <a:t>보장</a:t>
            </a:r>
            <a:r>
              <a:rPr lang="en-US" altLang="ko-KR" dirty="0" smtClean="0"/>
              <a:t>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smtClean="0"/>
              <a:t>전화망</a:t>
            </a:r>
            <a:endParaRPr lang="en-US" altLang="ko-KR" dirty="0"/>
          </a:p>
          <a:p>
            <a:r>
              <a:rPr lang="en-US" altLang="ko-KR" dirty="0" smtClean="0"/>
              <a:t>      - </a:t>
            </a:r>
            <a:r>
              <a:rPr lang="en-US" altLang="ko-KR" dirty="0" err="1" smtClean="0"/>
              <a:t>Signalling</a:t>
            </a:r>
            <a:r>
              <a:rPr lang="en-US" altLang="ko-KR" dirty="0" smtClean="0"/>
              <a:t>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6266928" y="3492845"/>
            <a:ext cx="4129394" cy="229835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. </a:t>
            </a:r>
            <a:r>
              <a:rPr lang="en-US" altLang="ko-KR" dirty="0" smtClean="0"/>
              <a:t>PBN(Packet Based Network) : </a:t>
            </a:r>
          </a:p>
          <a:p>
            <a:r>
              <a:rPr lang="en-US" altLang="ko-KR" dirty="0" smtClean="0"/>
              <a:t>      - </a:t>
            </a:r>
            <a:r>
              <a:rPr lang="ko-KR" altLang="en-US" smtClean="0"/>
              <a:t>커넥션을 </a:t>
            </a:r>
            <a:r>
              <a:rPr lang="ko-KR" altLang="en-US" smtClean="0"/>
              <a:t>하지않고</a:t>
            </a:r>
            <a:r>
              <a:rPr lang="ko-KR" altLang="en-US" smtClean="0"/>
              <a:t> 데이터를 보냄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(Connectionless Service)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smtClean="0"/>
              <a:t>자원공유방식</a:t>
            </a:r>
            <a:endParaRPr lang="en-US" altLang="ko-KR" dirty="0"/>
          </a:p>
          <a:p>
            <a:r>
              <a:rPr lang="en-US" altLang="ko-KR" dirty="0" smtClean="0"/>
              <a:t>      -  Best Effort Service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smtClean="0"/>
              <a:t>인터넷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Signaling X</a:t>
            </a:r>
          </a:p>
        </p:txBody>
      </p:sp>
    </p:spTree>
    <p:extLst>
      <p:ext uri="{BB962C8B-B14F-4D97-AF65-F5344CB8AC3E}">
        <p14:creationId xmlns:p14="http://schemas.microsoft.com/office/powerpoint/2010/main" val="243336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2"/>
            <a:ext cx="11022569" cy="353064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Layer 3. </a:t>
            </a:r>
            <a:r>
              <a:rPr lang="ko-KR" altLang="en-US" smtClean="0"/>
              <a:t>네트워크계층</a:t>
            </a:r>
            <a:r>
              <a:rPr lang="en-US" altLang="ko-KR" dirty="0" smtClean="0"/>
              <a:t>(Network Layer)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IP Address 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smtClean="0"/>
              <a:t>네트워킹이 가능한 장비를 식별하는 주소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ko-KR" altLang="en-US" smtClean="0"/>
              <a:t>네트워크 상에서 통신을 하기 위해서는 몇가지 통신규약을 있는데 이중에 네트워킹 장비에게 숫자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smtClean="0"/>
              <a:t> </a:t>
            </a:r>
            <a:r>
              <a:rPr lang="en-US" altLang="ko-KR" dirty="0" smtClean="0"/>
              <a:t>12</a:t>
            </a:r>
            <a:r>
              <a:rPr lang="ko-KR" altLang="en-US" smtClean="0"/>
              <a:t>개의 고유한 주소를 주어</a:t>
            </a:r>
            <a:r>
              <a:rPr lang="en-US" altLang="ko-KR" dirty="0" smtClean="0"/>
              <a:t>, </a:t>
            </a:r>
            <a:r>
              <a:rPr lang="ko-KR" altLang="en-US" smtClean="0"/>
              <a:t>그 주소를 통해 서로 인식하고</a:t>
            </a:r>
            <a:r>
              <a:rPr lang="en-US" altLang="ko-KR" dirty="0" smtClean="0"/>
              <a:t>, </a:t>
            </a:r>
            <a:r>
              <a:rPr lang="ko-KR" altLang="en-US" smtClean="0"/>
              <a:t>통신하도록 하자는 의미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IPv4(IP version 4) : </a:t>
            </a:r>
            <a:r>
              <a:rPr lang="ko-KR" altLang="en-US" smtClean="0"/>
              <a:t>일반적으로 사용하는 </a:t>
            </a:r>
            <a:r>
              <a:rPr lang="en-US" altLang="ko-KR" dirty="0" smtClean="0"/>
              <a:t>IP</a:t>
            </a:r>
            <a:r>
              <a:rPr lang="ko-KR" altLang="en-US" smtClean="0"/>
              <a:t>주소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- 32</a:t>
            </a:r>
            <a:r>
              <a:rPr lang="ko-KR" altLang="en-US" smtClean="0"/>
              <a:t>비트</a:t>
            </a:r>
            <a:r>
              <a:rPr lang="en-US" altLang="ko-KR" dirty="0" smtClean="0"/>
              <a:t>, 0~255</a:t>
            </a:r>
            <a:r>
              <a:rPr lang="ko-KR" altLang="en-US" smtClean="0"/>
              <a:t>사이의 </a:t>
            </a:r>
            <a:r>
              <a:rPr lang="en-US" altLang="ko-KR" dirty="0" smtClean="0"/>
              <a:t>10</a:t>
            </a:r>
            <a:r>
              <a:rPr lang="ko-KR" altLang="en-US" smtClean="0"/>
              <a:t>진수를 쓰고 </a:t>
            </a:r>
            <a:r>
              <a:rPr lang="en-US" altLang="ko-KR" dirty="0" smtClean="0"/>
              <a:t>.</a:t>
            </a:r>
            <a:r>
              <a:rPr lang="ko-KR" altLang="en-US" smtClean="0"/>
              <a:t>으로 구분하여 나타냄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- 0.0.0.0 ~ 255.255.255.255</a:t>
            </a:r>
            <a:r>
              <a:rPr lang="ko-KR" altLang="en-US" smtClean="0"/>
              <a:t>까지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IPv6(IP version 6) : </a:t>
            </a:r>
            <a:r>
              <a:rPr lang="ko-KR" altLang="en-US" smtClean="0"/>
              <a:t>네트워크 장비가 늘어감에 따라 주소의 수가 부족하게 되어 나타난 개념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- 128</a:t>
            </a:r>
            <a:r>
              <a:rPr lang="ko-KR" altLang="en-US" smtClean="0"/>
              <a:t>비트의 주소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- 2</a:t>
            </a:r>
            <a:r>
              <a:rPr lang="ko-KR" altLang="en-US" smtClean="0"/>
              <a:t>자리 </a:t>
            </a:r>
            <a:r>
              <a:rPr lang="en-US" altLang="ko-KR" dirty="0" smtClean="0"/>
              <a:t>16</a:t>
            </a:r>
            <a:r>
              <a:rPr lang="ko-KR" altLang="en-US" smtClean="0"/>
              <a:t>진수 </a:t>
            </a:r>
            <a:r>
              <a:rPr lang="en-US" altLang="ko-KR" dirty="0" smtClean="0"/>
              <a:t>8</a:t>
            </a:r>
            <a:r>
              <a:rPr lang="ko-KR" altLang="en-US" smtClean="0"/>
              <a:t>개를 쓰고 각각 </a:t>
            </a:r>
            <a:r>
              <a:rPr lang="en-US" altLang="ko-KR" dirty="0" smtClean="0"/>
              <a:t>:</a:t>
            </a:r>
            <a:r>
              <a:rPr lang="ko-KR" altLang="en-US" smtClean="0"/>
              <a:t>기로호 구분</a:t>
            </a:r>
            <a:endParaRPr lang="en-US" altLang="ko-KR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894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2. OSI-7Layer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3606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5883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Layer 2. </a:t>
            </a:r>
            <a:r>
              <a:rPr lang="ko-KR" altLang="en-US" smtClean="0"/>
              <a:t>데이터링크계층</a:t>
            </a:r>
            <a:r>
              <a:rPr lang="en-US" altLang="ko-KR" dirty="0" smtClean="0"/>
              <a:t>(Data Link Layer)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LLC(Local Link Control) + MAC(Medium Access Control)_Address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물리적인 네트워크 사이에 </a:t>
            </a:r>
            <a:r>
              <a:rPr lang="en-US" altLang="ko-KR" dirty="0" smtClean="0"/>
              <a:t>Data</a:t>
            </a:r>
            <a:r>
              <a:rPr lang="ko-KR" altLang="en-US"/>
              <a:t> </a:t>
            </a:r>
            <a:r>
              <a:rPr lang="ko-KR" altLang="en-US" smtClean="0"/>
              <a:t>전송을 담당하는 계층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1Hope</a:t>
            </a:r>
            <a:r>
              <a:rPr lang="ko-KR" altLang="en-US" smtClean="0"/>
              <a:t>으로 통신을 완료하기 위해 꾸미는 네트워크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데이터링크 계층은 물리계층으로 데이터를 </a:t>
            </a:r>
            <a:r>
              <a:rPr lang="ko-KR" altLang="en-US" dirty="0" err="1" smtClean="0"/>
              <a:t>전송할때</a:t>
            </a:r>
            <a:r>
              <a:rPr lang="ko-KR" altLang="en-US" dirty="0" smtClean="0"/>
              <a:t> 데이터 전송 오류를 감지하는 기능을 제공하며</a:t>
            </a:r>
            <a:r>
              <a:rPr lang="en-US" altLang="ko-KR" dirty="0" smtClean="0"/>
              <a:t>, </a:t>
            </a:r>
            <a:r>
              <a:rPr lang="ko-KR" altLang="en-US" smtClean="0"/>
              <a:t>오류를 감지하면 재전송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MAC </a:t>
            </a:r>
            <a:r>
              <a:rPr lang="ko-KR" altLang="en-US" smtClean="0"/>
              <a:t>주소를 가지고 데이터를 전송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다중화 </a:t>
            </a:r>
            <a:r>
              <a:rPr lang="en-US" altLang="ko-KR" dirty="0" smtClean="0"/>
              <a:t>: TDMA, CDMA, FDMA, OFDMA</a:t>
            </a:r>
            <a:r>
              <a:rPr lang="ko-KR" altLang="en-US" smtClean="0"/>
              <a:t>의 방식으로 전송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CBN : </a:t>
            </a:r>
            <a:r>
              <a:rPr lang="ko-KR" altLang="en-US" smtClean="0"/>
              <a:t>자원점유에서는 허용용량을 넘은 데이터는 전송불가능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PBN : </a:t>
            </a:r>
            <a:r>
              <a:rPr lang="ko-KR" altLang="en-US" smtClean="0"/>
              <a:t>자원공유에서는 </a:t>
            </a:r>
            <a:r>
              <a:rPr lang="en-US" altLang="ko-KR" dirty="0" smtClean="0"/>
              <a:t>(A)100Mbps (B)100Mbps</a:t>
            </a:r>
            <a:r>
              <a:rPr lang="ko-KR" altLang="en-US" smtClean="0"/>
              <a:t>의 데이터를 전송하기 위해서 선입선출</a:t>
            </a:r>
            <a:r>
              <a:rPr lang="en-US" altLang="ko-KR" dirty="0" smtClean="0"/>
              <a:t>(FIFO)</a:t>
            </a:r>
            <a:r>
              <a:rPr lang="ko-KR" altLang="en-US" smtClean="0"/>
              <a:t>하여 데이터 전송</a:t>
            </a:r>
            <a:endParaRPr lang="en-US" altLang="ko-KR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894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2. OSI-7Layer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2619632" y="5601730"/>
            <a:ext cx="1878227" cy="32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Queueing Size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18270" y="5601729"/>
            <a:ext cx="461319" cy="3295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631092" y="5824151"/>
            <a:ext cx="387178" cy="14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163" y="5964651"/>
            <a:ext cx="3050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메모리보다 큰 데이터는 큐에 저장이 안되어 손실됨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319998" y="5981181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Queue Size = Memory Size</a:t>
            </a:r>
          </a:p>
          <a:p>
            <a:r>
              <a:rPr lang="en-US" altLang="ko-KR" sz="1000" dirty="0" smtClean="0"/>
              <a:t>Queue Time -&gt; Delay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566696" y="5601729"/>
            <a:ext cx="1878227" cy="32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6696" y="5972660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Time Slot(CH)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7444923" y="5601728"/>
            <a:ext cx="1878227" cy="3295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4676822" y="5701071"/>
            <a:ext cx="626076" cy="18123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7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7365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Layer 2. </a:t>
            </a:r>
            <a:r>
              <a:rPr lang="ko-KR" altLang="en-US" smtClean="0"/>
              <a:t>데이터링크계층</a:t>
            </a:r>
            <a:r>
              <a:rPr lang="en-US" altLang="ko-KR" dirty="0" smtClean="0"/>
              <a:t>(Data Link Layer)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MAC : Address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smtClean="0"/>
              <a:t>네트워크 카드에 부여되는 고유한 물리적 주소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Collision Avoidance</a:t>
            </a:r>
          </a:p>
          <a:p>
            <a:r>
              <a:rPr lang="en-US" altLang="ko-KR" dirty="0" smtClean="0"/>
              <a:t>      - CSMA/CD : </a:t>
            </a:r>
            <a:r>
              <a:rPr lang="ko-KR" altLang="en-US" smtClean="0"/>
              <a:t>유선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-&gt; Carrier Sensing(</a:t>
            </a:r>
            <a:r>
              <a:rPr lang="ko-KR" altLang="en-US" smtClean="0"/>
              <a:t>데이터를 실어나르는 신호</a:t>
            </a:r>
            <a:r>
              <a:rPr lang="en-US" altLang="ko-KR" dirty="0" smtClean="0"/>
              <a:t>) Multiple Access / Collision Detection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-&gt; Time Slot</a:t>
            </a:r>
          </a:p>
          <a:p>
            <a:endParaRPr lang="en-US" altLang="ko-KR" dirty="0"/>
          </a:p>
          <a:p>
            <a:r>
              <a:rPr lang="en-US" altLang="ko-KR" dirty="0" smtClean="0"/>
              <a:t>       - CSMA/CA : </a:t>
            </a:r>
            <a:r>
              <a:rPr lang="ko-KR" altLang="en-US" smtClean="0"/>
              <a:t>무선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894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2. OSI-7Layer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5925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5883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Layer 1.  </a:t>
            </a:r>
            <a:r>
              <a:rPr lang="ko-KR" altLang="en-US" smtClean="0"/>
              <a:t>물리계층</a:t>
            </a:r>
            <a:r>
              <a:rPr lang="en-US" altLang="ko-KR" dirty="0" smtClean="0"/>
              <a:t>(Physical Layer)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통신 케이블을 통해 전기신호를 사용하여 전송하는 </a:t>
            </a:r>
            <a:r>
              <a:rPr lang="ko-KR" altLang="en-US" dirty="0" err="1" smtClean="0"/>
              <a:t>비트스트림을</a:t>
            </a:r>
            <a:r>
              <a:rPr lang="ko-KR" altLang="en-US" dirty="0" smtClean="0"/>
              <a:t> 전송하는 계층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비트는 물리계층에서 사용하는 단위로 </a:t>
            </a:r>
            <a:r>
              <a:rPr lang="en-US" altLang="ko-KR" dirty="0" smtClean="0"/>
              <a:t>0</a:t>
            </a:r>
            <a:r>
              <a:rPr lang="ko-KR" altLang="en-US" smtClean="0"/>
              <a:t>과 </a:t>
            </a:r>
            <a:r>
              <a:rPr lang="en-US" altLang="ko-KR" dirty="0" smtClean="0"/>
              <a:t>1</a:t>
            </a:r>
            <a:r>
              <a:rPr lang="ko-KR" altLang="en-US" smtClean="0"/>
              <a:t>로 구분되는 전기신호</a:t>
            </a:r>
            <a:r>
              <a:rPr lang="en-US" altLang="ko-KR" dirty="0" smtClean="0"/>
              <a:t>(1=ON, 0=OFF)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10101110000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Line Coding = RZ(</a:t>
            </a:r>
            <a:r>
              <a:rPr lang="ko-KR" altLang="en-US" smtClean="0"/>
              <a:t>항상 무언가를 표시한후 </a:t>
            </a:r>
            <a:r>
              <a:rPr lang="en-US" altLang="ko-KR" dirty="0" smtClean="0"/>
              <a:t>0</a:t>
            </a:r>
            <a:r>
              <a:rPr lang="ko-KR" altLang="en-US" smtClean="0"/>
              <a:t>으로</a:t>
            </a:r>
            <a:r>
              <a:rPr lang="en-US" altLang="ko-KR" dirty="0" smtClean="0"/>
              <a:t> </a:t>
            </a:r>
            <a:r>
              <a:rPr lang="ko-KR" altLang="en-US" smtClean="0"/>
              <a:t>돌아가는 방식</a:t>
            </a:r>
            <a:r>
              <a:rPr lang="en-US" altLang="ko-KR" dirty="0" smtClean="0"/>
              <a:t>), NRZ, Manchester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894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2. OSI-7Layer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36031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2374964" y="108414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smtClean="0"/>
              <a:t>목차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247332" y="2080921"/>
            <a:ext cx="20422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500" dirty="0" smtClean="0"/>
              <a:t>Protocol </a:t>
            </a:r>
            <a:endParaRPr lang="en-US" altLang="ko-KR" sz="2500" dirty="0"/>
          </a:p>
          <a:p>
            <a:pPr marL="457200" indent="-457200">
              <a:buAutoNum type="arabicPeriod"/>
            </a:pPr>
            <a:r>
              <a:rPr lang="en-US" altLang="ko-KR" sz="2500" dirty="0" smtClean="0"/>
              <a:t>OSI-7Layer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4981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516462" y="1084143"/>
            <a:ext cx="25428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 smtClean="0"/>
              <a:t>1. Protocol - </a:t>
            </a:r>
            <a:r>
              <a:rPr lang="ko-KR" altLang="en-US" sz="2500" dirty="0"/>
              <a:t>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293788" cy="3694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/>
              <a:t>Protocol  : </a:t>
            </a:r>
            <a:r>
              <a:rPr lang="ko-KR" altLang="en-US" dirty="0"/>
              <a:t>통신 프로토콜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어떤 시스템이 다른 시스템과 통신을 원활하게 할 수 있도록</a:t>
            </a:r>
            <a:r>
              <a:rPr lang="en-US" altLang="ko-KR" dirty="0"/>
              <a:t>,</a:t>
            </a:r>
            <a:r>
              <a:rPr lang="ko-KR" altLang="en-US" dirty="0"/>
              <a:t> 통신하는 상호간에 미리 약속된 규칙과 규약을 말함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컴퓨터와 컴퓨터</a:t>
            </a:r>
            <a:r>
              <a:rPr lang="en-US" altLang="ko-KR" dirty="0"/>
              <a:t>, </a:t>
            </a:r>
            <a:r>
              <a:rPr lang="ko-KR" altLang="en-US" dirty="0"/>
              <a:t>장비와 </a:t>
            </a:r>
            <a:r>
              <a:rPr lang="ko-KR" altLang="en-US" dirty="0" err="1"/>
              <a:t>장비간에</a:t>
            </a:r>
            <a:r>
              <a:rPr lang="ko-KR" altLang="en-US" dirty="0"/>
              <a:t> 서로 통신을 하려고 할 때 이해할 수 없는 언어를 사용한다면 통신은 불가능 함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Format : </a:t>
            </a:r>
            <a:r>
              <a:rPr lang="ko-KR" altLang="en-US" dirty="0"/>
              <a:t>데이터의 형식이나 신호</a:t>
            </a:r>
            <a:r>
              <a:rPr lang="en-US" altLang="ko-KR" dirty="0"/>
              <a:t>, </a:t>
            </a:r>
            <a:r>
              <a:rPr lang="ko-KR" altLang="en-US" dirty="0"/>
              <a:t>부호화 </a:t>
            </a:r>
            <a:r>
              <a:rPr lang="ko-KR" altLang="en-US" dirty="0" err="1"/>
              <a:t>방법등을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Meaning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오류제어</a:t>
            </a:r>
            <a:r>
              <a:rPr lang="en-US" altLang="ko-KR" dirty="0"/>
              <a:t>, </a:t>
            </a:r>
            <a:r>
              <a:rPr lang="ko-KR" altLang="en-US" dirty="0"/>
              <a:t>동기제어</a:t>
            </a:r>
            <a:r>
              <a:rPr lang="en-US" altLang="ko-KR" dirty="0"/>
              <a:t>, </a:t>
            </a:r>
            <a:r>
              <a:rPr lang="ko-KR" altLang="en-US" dirty="0"/>
              <a:t>흐름제어 같은 각종 제어 절차에 관한 정보를 정의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Timing/Synch/Procedure : </a:t>
            </a:r>
            <a:r>
              <a:rPr lang="ko-KR" altLang="en-US" dirty="0"/>
              <a:t>송</a:t>
            </a:r>
            <a:r>
              <a:rPr lang="en-US" altLang="ko-KR" dirty="0"/>
              <a:t>/</a:t>
            </a:r>
            <a:r>
              <a:rPr lang="ko-KR" altLang="en-US" dirty="0"/>
              <a:t>수신자 간</a:t>
            </a:r>
            <a:r>
              <a:rPr lang="en-US" altLang="ko-KR" dirty="0"/>
              <a:t>, </a:t>
            </a:r>
            <a:r>
              <a:rPr lang="ko-KR" altLang="en-US" dirty="0"/>
              <a:t>혹은 양단의 통신 시스템과 망 사이의 통신 속도나 </a:t>
            </a:r>
            <a:r>
              <a:rPr lang="ko-KR" altLang="en-US" dirty="0" err="1"/>
              <a:t>순서등을</a:t>
            </a:r>
            <a:r>
              <a:rPr lang="ko-KR" altLang="en-US" dirty="0"/>
              <a:t> 정의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85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516462" y="1084143"/>
            <a:ext cx="25428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 smtClean="0"/>
              <a:t>1. Protocol - </a:t>
            </a:r>
            <a:r>
              <a:rPr lang="ko-KR" altLang="en-US" sz="2500" smtClean="0"/>
              <a:t>정의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2"/>
            <a:ext cx="11293788" cy="101810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Format : </a:t>
            </a:r>
            <a:r>
              <a:rPr lang="ko-KR" altLang="en-US" smtClean="0"/>
              <a:t>데이터의 형식 </a:t>
            </a:r>
            <a:r>
              <a:rPr lang="en-US" altLang="ko-KR" dirty="0" smtClean="0"/>
              <a:t>=&gt; 0V ~ 5V dc </a:t>
            </a:r>
            <a:r>
              <a:rPr lang="ko-KR" altLang="en-US" smtClean="0"/>
              <a:t>전압</a:t>
            </a:r>
            <a:endParaRPr lang="en-US" altLang="ko-KR" dirty="0" smtClean="0"/>
          </a:p>
          <a:p>
            <a:r>
              <a:rPr lang="en-US" altLang="ko-KR" dirty="0" smtClean="0"/>
              <a:t>Meaning : 5V = 1, 0V = 0</a:t>
            </a:r>
          </a:p>
          <a:p>
            <a:r>
              <a:rPr lang="en-US" altLang="ko-KR" dirty="0" smtClean="0"/>
              <a:t>Timing : 1</a:t>
            </a:r>
            <a:r>
              <a:rPr lang="ko-KR" altLang="en-US" smtClean="0"/>
              <a:t>초에 몇번의 신호를 받을지 정의</a:t>
            </a:r>
            <a:r>
              <a:rPr lang="en-US" altLang="ko-KR" dirty="0" smtClean="0"/>
              <a:t>(2bps =&gt; 1</a:t>
            </a:r>
            <a:r>
              <a:rPr lang="ko-KR" altLang="en-US" smtClean="0"/>
              <a:t>초에 </a:t>
            </a:r>
            <a:r>
              <a:rPr lang="en-US" altLang="ko-KR" dirty="0" smtClean="0"/>
              <a:t>2</a:t>
            </a:r>
            <a:r>
              <a:rPr lang="ko-KR" altLang="en-US" smtClean="0"/>
              <a:t>개의 비트를 받음</a:t>
            </a:r>
            <a:r>
              <a:rPr lang="en-US" altLang="ko-KR" dirty="0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323070" y="3779145"/>
            <a:ext cx="4867395" cy="559335"/>
            <a:chOff x="1935892" y="3367253"/>
            <a:chExt cx="4867395" cy="55933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935892" y="3926588"/>
              <a:ext cx="5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75892" y="3386588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475892" y="3386588"/>
              <a:ext cx="5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015892" y="3386588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023287" y="3910113"/>
              <a:ext cx="5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563287" y="337011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563287" y="3370113"/>
              <a:ext cx="5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103287" y="337011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103287" y="3907253"/>
              <a:ext cx="5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643287" y="336725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643287" y="3367253"/>
              <a:ext cx="5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183287" y="336725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183287" y="3907253"/>
              <a:ext cx="5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723287" y="336725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723287" y="3367253"/>
              <a:ext cx="5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263287" y="336725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263287" y="3907253"/>
              <a:ext cx="5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46281" y="413447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0V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46281" y="361555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5V</a:t>
            </a:r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2863070" y="3492843"/>
            <a:ext cx="0" cy="203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374659" y="3492843"/>
            <a:ext cx="0" cy="203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863070" y="3594805"/>
            <a:ext cx="5115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16504" y="390019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484406" y="390019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09512" y="30900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1s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03898" y="390019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571800" y="390019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83897" y="38644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651799" y="38644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133616" y="390019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701518" y="390019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90865" y="4802402"/>
            <a:ext cx="8586064" cy="4828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새로운 규격을 만들기 위해서는 위의 </a:t>
            </a:r>
            <a:r>
              <a:rPr lang="en-US" altLang="ko-KR" dirty="0" smtClean="0"/>
              <a:t>3</a:t>
            </a:r>
            <a:r>
              <a:rPr lang="ko-KR" altLang="en-US" smtClean="0"/>
              <a:t>가지를 정의해 줘야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98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552529" y="1084143"/>
            <a:ext cx="24707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 smtClean="0"/>
              <a:t>1. Protocol - </a:t>
            </a:r>
            <a:r>
              <a:rPr lang="ko-KR" altLang="en-US" sz="2500" smtClean="0"/>
              <a:t>기능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694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흐름제어</a:t>
            </a:r>
            <a:r>
              <a:rPr lang="en-US" altLang="ko-KR" dirty="0"/>
              <a:t>(flow control)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연결제어</a:t>
            </a:r>
            <a:r>
              <a:rPr lang="en-US" altLang="ko-KR" dirty="0"/>
              <a:t>(connection control)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오류제어</a:t>
            </a:r>
            <a:r>
              <a:rPr lang="en-US" altLang="ko-KR" dirty="0"/>
              <a:t>(error control)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주소설정</a:t>
            </a:r>
            <a:r>
              <a:rPr lang="en-US" altLang="ko-KR" dirty="0"/>
              <a:t>(addressing)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순서설정</a:t>
            </a:r>
            <a:r>
              <a:rPr lang="en-US" altLang="ko-KR" dirty="0"/>
              <a:t>(sequence)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동기화</a:t>
            </a:r>
            <a:r>
              <a:rPr lang="en-US" altLang="ko-KR" dirty="0"/>
              <a:t>(synchronization)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세분화와 </a:t>
            </a:r>
            <a:r>
              <a:rPr lang="ko-KR" altLang="en-US" dirty="0" err="1"/>
              <a:t>재합성</a:t>
            </a:r>
            <a:r>
              <a:rPr lang="en-US" altLang="ko-KR" dirty="0"/>
              <a:t>(fragmentation and reassembly)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다중화</a:t>
            </a:r>
            <a:r>
              <a:rPr lang="en-US" altLang="ko-KR" dirty="0"/>
              <a:t>(multiplexing)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9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894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2. OSI-7Layer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15947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OSI(Open System </a:t>
            </a:r>
            <a:r>
              <a:rPr lang="en-US" altLang="ko-KR" dirty="0" err="1" smtClean="0"/>
              <a:t>Interconnetion</a:t>
            </a:r>
            <a:r>
              <a:rPr lang="en-US" altLang="ko-KR" dirty="0" smtClean="0"/>
              <a:t>) 7</a:t>
            </a:r>
            <a:r>
              <a:rPr lang="ko-KR" altLang="en-US" smtClean="0"/>
              <a:t>계층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smtClean="0"/>
              <a:t>국제표준화 기구</a:t>
            </a:r>
            <a:r>
              <a:rPr lang="en-US" altLang="ko-KR" dirty="0" smtClean="0"/>
              <a:t>(</a:t>
            </a:r>
            <a:r>
              <a:rPr lang="en-US" altLang="ko-KR" dirty="0" smtClean="0"/>
              <a:t>ISO)</a:t>
            </a:r>
            <a:r>
              <a:rPr lang="ko-KR" altLang="en-US" smtClean="0"/>
              <a:t>에서 개발한 모델로서</a:t>
            </a:r>
            <a:r>
              <a:rPr lang="en-US" altLang="ko-KR" dirty="0" smtClean="0"/>
              <a:t>, </a:t>
            </a:r>
            <a:r>
              <a:rPr lang="ko-KR" altLang="en-US" smtClean="0"/>
              <a:t>네트워크 프로토콜 디자인과 통신을 계층으로 나눠서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네트워크 통신의 </a:t>
            </a:r>
            <a:r>
              <a:rPr lang="en-US" altLang="ko-KR" dirty="0" smtClean="0"/>
              <a:t>7</a:t>
            </a:r>
            <a:r>
              <a:rPr lang="ko-KR" altLang="en-US" smtClean="0"/>
              <a:t>단계 과정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73" y="3307990"/>
            <a:ext cx="1999907" cy="2478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5445227" y="3750022"/>
            <a:ext cx="5094139" cy="15947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OSI 7Layer : </a:t>
            </a:r>
            <a:r>
              <a:rPr lang="ko-KR" altLang="en-US" smtClean="0"/>
              <a:t>통신이 활발해진 후 체계화된 개념</a:t>
            </a:r>
            <a:endParaRPr lang="en-US" altLang="ko-KR" dirty="0" smtClean="0"/>
          </a:p>
          <a:p>
            <a:endParaRPr lang="en-US" altLang="ko-KR" dirty="0"/>
          </a:p>
          <a:p>
            <a:pPr algn="ctr"/>
            <a:r>
              <a:rPr lang="en-US" altLang="ko-KR" dirty="0" smtClean="0"/>
              <a:t>VS</a:t>
            </a:r>
          </a:p>
          <a:p>
            <a:endParaRPr lang="en-US" altLang="ko-KR" dirty="0"/>
          </a:p>
          <a:p>
            <a:r>
              <a:rPr lang="en-US" altLang="ko-KR" dirty="0" smtClean="0"/>
              <a:t>TCP</a:t>
            </a:r>
            <a:r>
              <a:rPr lang="ko-KR" altLang="en-US" smtClean="0"/>
              <a:t>계층 </a:t>
            </a:r>
            <a:r>
              <a:rPr lang="en-US" altLang="ko-KR" dirty="0" smtClean="0"/>
              <a:t>: </a:t>
            </a:r>
            <a:r>
              <a:rPr lang="ko-KR" altLang="en-US" smtClean="0"/>
              <a:t>통신이 처음 나올때 나온 개념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34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5883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Layer 7. </a:t>
            </a:r>
            <a:r>
              <a:rPr lang="ko-KR" altLang="en-US" smtClean="0"/>
              <a:t>응용계층</a:t>
            </a:r>
            <a:r>
              <a:rPr lang="en-US" altLang="ko-KR" dirty="0" smtClean="0"/>
              <a:t>(Application Layer)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또는 어플리케이션이 네트워크에 접근할 수 있도록 인터페이스를 지원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편하게 네트워크를 이용할 수 있게 하는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응용계층은 응용프로세스와 직접 관계하여 일반적인 응용 서비스를 수행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www(web browser) : </a:t>
            </a:r>
            <a:r>
              <a:rPr lang="en-US" altLang="ko-KR" dirty="0" err="1" smtClean="0"/>
              <a:t>Chrom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FTP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en-US" altLang="ko-KR" dirty="0" err="1" smtClean="0"/>
              <a:t>kakao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smtClean="0"/>
              <a:t>웹메일 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894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2. OSI-7Layer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473" y="3445813"/>
            <a:ext cx="356284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5883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Layer 6. </a:t>
            </a:r>
            <a:r>
              <a:rPr lang="ko-KR" altLang="en-US" smtClean="0"/>
              <a:t>표현계층</a:t>
            </a:r>
            <a:r>
              <a:rPr lang="en-US" altLang="ko-KR" dirty="0" smtClean="0"/>
              <a:t>(Presentation Layer)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표현이 상이한 응용 프로세스의 독립성을 제공하고</a:t>
            </a:r>
            <a:r>
              <a:rPr lang="en-US" altLang="ko-KR" dirty="0" smtClean="0"/>
              <a:t>, </a:t>
            </a:r>
            <a:r>
              <a:rPr lang="ko-KR" altLang="en-US" smtClean="0"/>
              <a:t>암호화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응용계층으로부터 전달 받거나 전송하는 데이터의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디코딩을</a:t>
            </a:r>
            <a:r>
              <a:rPr lang="ko-KR" altLang="en-US" dirty="0" smtClean="0"/>
              <a:t> 하는 계층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응용계층에서 데이터를 이해할 수</a:t>
            </a:r>
            <a:r>
              <a:rPr lang="en-US" altLang="ko-KR" dirty="0" smtClean="0"/>
              <a:t> </a:t>
            </a:r>
            <a:r>
              <a:rPr lang="ko-KR" altLang="en-US" smtClean="0"/>
              <a:t>있게</a:t>
            </a:r>
            <a:r>
              <a:rPr lang="en-US" altLang="ko-KR" dirty="0" smtClean="0"/>
              <a:t>, </a:t>
            </a:r>
            <a:r>
              <a:rPr lang="ko-KR" altLang="en-US" smtClean="0"/>
              <a:t>응용프로그램에 맞춰 변환하게 되며</a:t>
            </a:r>
            <a:r>
              <a:rPr lang="en-US" altLang="ko-KR" dirty="0" smtClean="0"/>
              <a:t>, </a:t>
            </a:r>
            <a:r>
              <a:rPr lang="ko-KR" altLang="en-US" smtClean="0"/>
              <a:t>해당 </a:t>
            </a:r>
            <a:r>
              <a:rPr lang="ko-KR" altLang="en-US" dirty="0" smtClean="0"/>
              <a:t>데이터가 </a:t>
            </a:r>
            <a:r>
              <a:rPr lang="en-US" altLang="ko-KR" dirty="0" smtClean="0"/>
              <a:t>text</a:t>
            </a:r>
            <a:r>
              <a:rPr lang="ko-KR" altLang="en-US" smtClean="0"/>
              <a:t>인지</a:t>
            </a:r>
            <a:r>
              <a:rPr lang="en-US" altLang="ko-KR" dirty="0" smtClean="0"/>
              <a:t>, </a:t>
            </a:r>
            <a:r>
              <a:rPr lang="ko-KR" altLang="en-US" smtClean="0"/>
              <a:t>그림 </a:t>
            </a:r>
            <a:r>
              <a:rPr lang="en-US" altLang="ko-KR" dirty="0" smtClean="0"/>
              <a:t>jpg</a:t>
            </a:r>
            <a:r>
              <a:rPr lang="ko-KR" altLang="en-US" smtClean="0"/>
              <a:t>인지의 포멧을 구분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주역할 </a:t>
            </a:r>
            <a:r>
              <a:rPr lang="en-US" altLang="ko-KR" dirty="0" smtClean="0"/>
              <a:t>: Codec(mp3, </a:t>
            </a:r>
            <a:r>
              <a:rPr lang="en-US" altLang="ko-KR" dirty="0" err="1" smtClean="0"/>
              <a:t>avi</a:t>
            </a:r>
            <a:r>
              <a:rPr lang="en-US" altLang="ko-KR" dirty="0" smtClean="0"/>
              <a:t>) = </a:t>
            </a:r>
            <a:r>
              <a:rPr lang="ko-KR" altLang="en-US" smtClean="0"/>
              <a:t>압축</a:t>
            </a:r>
            <a:r>
              <a:rPr lang="en-US" altLang="ko-KR" dirty="0" smtClean="0"/>
              <a:t>, </a:t>
            </a:r>
            <a:r>
              <a:rPr lang="ko-KR" altLang="en-US" smtClean="0"/>
              <a:t>표현</a:t>
            </a:r>
            <a:r>
              <a:rPr lang="en-US" altLang="ko-KR" dirty="0" smtClean="0"/>
              <a:t>, </a:t>
            </a:r>
            <a:r>
              <a:rPr lang="ko-KR" altLang="en-US" smtClean="0"/>
              <a:t>복원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894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2. OSI-7Layer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24972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1DDA1-8FD4-4476-BDEA-32A94B55092E}"/>
              </a:ext>
            </a:extLst>
          </p:cNvPr>
          <p:cNvSpPr txBox="1"/>
          <p:nvPr/>
        </p:nvSpPr>
        <p:spPr>
          <a:xfrm>
            <a:off x="755644" y="2079321"/>
            <a:ext cx="11022569" cy="35883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dirty="0" smtClean="0"/>
              <a:t>Layer 5. </a:t>
            </a:r>
            <a:r>
              <a:rPr lang="ko-KR" altLang="en-US" smtClean="0"/>
              <a:t>세션계층</a:t>
            </a:r>
            <a:r>
              <a:rPr lang="en-US" altLang="ko-KR" dirty="0" smtClean="0"/>
              <a:t>(Session Layer)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네트워크상 양단을 관리하고 연결을 지속시켜주는 계층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세션을 만들고 유지하며</a:t>
            </a:r>
            <a:r>
              <a:rPr lang="en-US" altLang="ko-KR" dirty="0" smtClean="0"/>
              <a:t>, </a:t>
            </a:r>
            <a:r>
              <a:rPr lang="ko-KR" altLang="en-US" smtClean="0"/>
              <a:t>세션종료</a:t>
            </a:r>
            <a:r>
              <a:rPr lang="en-US" altLang="ko-KR" dirty="0" smtClean="0"/>
              <a:t>, </a:t>
            </a:r>
            <a:r>
              <a:rPr lang="ko-KR" altLang="en-US" smtClean="0"/>
              <a:t>전송중단 시 복구하는 기능이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TCP/IP </a:t>
            </a:r>
            <a:r>
              <a:rPr lang="ko-KR" altLang="en-US" smtClean="0"/>
              <a:t>세션을 생성 및 삭제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통신연결은 포트기반으로 구성하여 연결됨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주역할 </a:t>
            </a:r>
            <a:r>
              <a:rPr lang="en-US" altLang="ko-KR" dirty="0" smtClean="0"/>
              <a:t>: Session(</a:t>
            </a:r>
            <a:r>
              <a:rPr lang="ko-KR" altLang="en-US" smtClean="0"/>
              <a:t>누가 통신하느냐의 정보</a:t>
            </a:r>
            <a:r>
              <a:rPr lang="en-US" altLang="ko-KR" dirty="0" smtClean="0"/>
              <a:t>) </a:t>
            </a:r>
            <a:r>
              <a:rPr lang="ko-KR" altLang="en-US" smtClean="0"/>
              <a:t>연결설정 관리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Session ID(Identifier = </a:t>
            </a:r>
            <a:r>
              <a:rPr lang="ko-KR" altLang="en-US" smtClean="0"/>
              <a:t>구분자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전화번호</a:t>
            </a:r>
            <a:r>
              <a:rPr lang="en-US" altLang="ko-KR" dirty="0" smtClean="0"/>
              <a:t>, E-Mail Address, Login ID </a:t>
            </a:r>
            <a:r>
              <a:rPr lang="ko-KR" altLang="en-US" smtClean="0"/>
              <a:t>등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396836-C709-4183-BB22-A715DDAD769E}"/>
              </a:ext>
            </a:extLst>
          </p:cNvPr>
          <p:cNvSpPr txBox="1"/>
          <p:nvPr/>
        </p:nvSpPr>
        <p:spPr>
          <a:xfrm>
            <a:off x="1794581" y="1084143"/>
            <a:ext cx="1894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2. OSI-7Layer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26544070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</TotalTime>
  <Words>919</Words>
  <Application>Microsoft Office PowerPoint</Application>
  <PresentationFormat>와이드스크린</PresentationFormat>
  <Paragraphs>151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김미정</dc:creator>
  <cp:lastModifiedBy>COMSKMJ</cp:lastModifiedBy>
  <cp:revision>25</cp:revision>
  <dcterms:created xsi:type="dcterms:W3CDTF">2020-09-23T13:53:12Z</dcterms:created>
  <dcterms:modified xsi:type="dcterms:W3CDTF">2020-10-22T11:11:30Z</dcterms:modified>
</cp:coreProperties>
</file>