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sldIdLst>
    <p:sldId id="256" r:id="rId2"/>
    <p:sldId id="511" r:id="rId3"/>
    <p:sldId id="537" r:id="rId4"/>
    <p:sldId id="538" r:id="rId5"/>
    <p:sldId id="531" r:id="rId6"/>
    <p:sldId id="512" r:id="rId7"/>
    <p:sldId id="539" r:id="rId8"/>
    <p:sldId id="532" r:id="rId9"/>
    <p:sldId id="534" r:id="rId10"/>
    <p:sldId id="540" r:id="rId11"/>
    <p:sldId id="535" r:id="rId12"/>
    <p:sldId id="541" r:id="rId13"/>
    <p:sldId id="536" r:id="rId14"/>
    <p:sldId id="482" r:id="rId15"/>
    <p:sldId id="484" r:id="rId16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 JUNG LEE" initials="MJL" lastIdx="2" clrIdx="0">
    <p:extLst>
      <p:ext uri="{19B8F6BF-5375-455C-9EA6-DF929625EA0E}">
        <p15:presenceInfo xmlns:p15="http://schemas.microsoft.com/office/powerpoint/2012/main" userId="02b6e4e3eff21c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C6C"/>
    <a:srgbClr val="EB9096"/>
    <a:srgbClr val="BAB0A4"/>
    <a:srgbClr val="0000FF"/>
    <a:srgbClr val="534A3F"/>
    <a:srgbClr val="E6E6E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6122" autoAdjust="0"/>
  </p:normalViewPr>
  <p:slideViewPr>
    <p:cSldViewPr snapToGrid="0">
      <p:cViewPr varScale="1">
        <p:scale>
          <a:sx n="106" d="100"/>
          <a:sy n="106" d="100"/>
        </p:scale>
        <p:origin x="21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408"/>
          </a:xfrm>
          <a:prstGeom prst="rect">
            <a:avLst/>
          </a:prstGeom>
        </p:spPr>
        <p:txBody>
          <a:bodyPr vert="horz" lIns="92485" tIns="46242" rIns="92485" bIns="462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1"/>
            <a:ext cx="3011699" cy="463408"/>
          </a:xfrm>
          <a:prstGeom prst="rect">
            <a:avLst/>
          </a:prstGeom>
        </p:spPr>
        <p:txBody>
          <a:bodyPr vert="horz" lIns="92485" tIns="46242" rIns="92485" bIns="46242" rtlCol="0"/>
          <a:lstStyle>
            <a:lvl1pPr algn="r">
              <a:defRPr sz="1200"/>
            </a:lvl1pPr>
          </a:lstStyle>
          <a:p>
            <a:fld id="{0AFC4A1A-4B03-408C-A0AC-F37239C07CE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2" rIns="92485" bIns="462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3"/>
            <a:ext cx="5560060" cy="3636705"/>
          </a:xfrm>
          <a:prstGeom prst="rect">
            <a:avLst/>
          </a:prstGeom>
        </p:spPr>
        <p:txBody>
          <a:bodyPr vert="horz" lIns="92485" tIns="46242" rIns="92485" bIns="4624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11699" cy="463407"/>
          </a:xfrm>
          <a:prstGeom prst="rect">
            <a:avLst/>
          </a:prstGeom>
        </p:spPr>
        <p:txBody>
          <a:bodyPr vert="horz" lIns="92485" tIns="46242" rIns="92485" bIns="462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85" tIns="46242" rIns="92485" bIns="46242" rtlCol="0" anchor="b"/>
          <a:lstStyle>
            <a:lvl1pPr algn="r">
              <a:defRPr sz="1200"/>
            </a:lvl1pPr>
          </a:lstStyle>
          <a:p>
            <a:fld id="{6211BB2A-C310-425C-982C-60C37FE7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3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BB2A-C310-425C-982C-60C37FE756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0A67-C1AD-4268-AFBD-796462AC2CF7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BD31-CE59-4FEC-9161-8C9C82653C3A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DCC3-0AE2-46CB-8628-6FB4E6671841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715F-C6CB-4CC5-9A73-D52D5CE94DF5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3377-43BC-4CA7-90AC-FD64A12D91CC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47A4-DAD2-4F54-B34A-FE8D2E63A10E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BC5F-C1F0-4B3B-81FD-CE00974F7596}" type="datetime1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F766-3A96-45D9-B1E0-8160247AE383}" type="datetime1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E812-6E04-4CEC-8F57-3CA17CD02380}" type="datetime1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62CD-93E9-454A-AEEE-90C0CDA3F35D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F355-9C81-4CDC-9C69-552944115A0F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B987-B193-49A0-8417-C9CDAAAD0E7B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7E7A-5225-40FB-90AC-601DB5A2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sralab.org/rehabilitation-measures?ID=888" TargetMode="External"/><Relationship Id="rId4" Type="http://schemas.openxmlformats.org/officeDocument/2006/relationships/hyperlink" Target="https://www.researchgate.net/publication/6764824_Perspective_impact_of_the_IIISTEP_conference_on_clinical_pract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3C391E-F693-46E0-A338-23C10D1E86D2}"/>
              </a:ext>
            </a:extLst>
          </p:cNvPr>
          <p:cNvSpPr txBox="1"/>
          <p:nvPr/>
        </p:nvSpPr>
        <p:spPr>
          <a:xfrm>
            <a:off x="507339" y="1913172"/>
            <a:ext cx="81422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55C6C"/>
                </a:solidFill>
              </a:rPr>
              <a:t>Web-Scraping Project:</a:t>
            </a:r>
          </a:p>
          <a:p>
            <a:pPr algn="ctr"/>
            <a:r>
              <a:rPr lang="en-US" sz="2800" dirty="0">
                <a:solidFill>
                  <a:srgbClr val="EB9096"/>
                </a:solidFill>
              </a:rPr>
              <a:t>Identifying Stroke Outcome Measures</a:t>
            </a:r>
          </a:p>
          <a:p>
            <a:pPr algn="ctr"/>
            <a:r>
              <a:rPr lang="en-US" sz="2800" dirty="0">
                <a:solidFill>
                  <a:srgbClr val="EB9096"/>
                </a:solidFill>
              </a:rPr>
              <a:t>Using Rehabilitation Measures Database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MJ Lee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1A1A5-33C6-405A-80DE-9BD105DDE09E}"/>
              </a:ext>
            </a:extLst>
          </p:cNvPr>
          <p:cNvSpPr/>
          <p:nvPr/>
        </p:nvSpPr>
        <p:spPr>
          <a:xfrm>
            <a:off x="1651955" y="6251118"/>
            <a:ext cx="585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07.25.2021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16C5C-964C-47BC-B26F-938F4525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0206D-DDD2-4621-89C4-8518BE2F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19" y="1314840"/>
            <a:ext cx="7321362" cy="50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6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56F91-F58D-4A7E-8E58-10E423514065}"/>
              </a:ext>
            </a:extLst>
          </p:cNvPr>
          <p:cNvSpPr/>
          <p:nvPr/>
        </p:nvSpPr>
        <p:spPr>
          <a:xfrm>
            <a:off x="454504" y="1534098"/>
            <a:ext cx="84955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We may have neglected incorporating patients’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Environmental factors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Cognition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Emotion</a:t>
            </a:r>
          </a:p>
          <a:p>
            <a:pPr lvl="1"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53975" lvl="1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In developing therapeutic interventions tailored to each patient.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We need to examine qualities of the measures.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Use of This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56F91-F58D-4A7E-8E58-10E423514065}"/>
              </a:ext>
            </a:extLst>
          </p:cNvPr>
          <p:cNvSpPr/>
          <p:nvPr/>
        </p:nvSpPr>
        <p:spPr>
          <a:xfrm>
            <a:off x="454504" y="1534098"/>
            <a:ext cx="84955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An abstract to American Congress of Rehabilitation Medicine (ACRM) has been submitted.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If admitted, a scientific poster will be presented this result in the ACRM 2021.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Currently, working on a manuscript with extended results (e.g., cost, mode, price, etc.), aiming to submit one by the end of August. </a:t>
            </a:r>
          </a:p>
        </p:txBody>
      </p:sp>
    </p:spTree>
    <p:extLst>
      <p:ext uri="{BB962C8B-B14F-4D97-AF65-F5344CB8AC3E}">
        <p14:creationId xmlns:p14="http://schemas.microsoft.com/office/powerpoint/2010/main" val="42245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Acknowledgment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56F91-F58D-4A7E-8E58-10E423514065}"/>
              </a:ext>
            </a:extLst>
          </p:cNvPr>
          <p:cNvSpPr/>
          <p:nvPr/>
        </p:nvSpPr>
        <p:spPr>
          <a:xfrm>
            <a:off x="454504" y="1534098"/>
            <a:ext cx="849553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4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This research was supported in part by grant# K12 HD055929 from the National Institutes of Health (NIH). Its contents are solely the responsibility of the authors and do not necessarily represent the official views of the NIH.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NYCD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SA Alex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Baransky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 for advising the workflow.</a:t>
            </a:r>
            <a:endParaRPr lang="en-US" sz="24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3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FB6945-136F-4B00-893A-5435F328BB6B}"/>
              </a:ext>
            </a:extLst>
          </p:cNvPr>
          <p:cNvSpPr/>
          <p:nvPr/>
        </p:nvSpPr>
        <p:spPr>
          <a:xfrm>
            <a:off x="574330" y="563734"/>
            <a:ext cx="3154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524F-F302-41AF-B153-C793DE4B5690}"/>
              </a:ext>
            </a:extLst>
          </p:cNvPr>
          <p:cNvSpPr txBox="1"/>
          <p:nvPr/>
        </p:nvSpPr>
        <p:spPr>
          <a:xfrm>
            <a:off x="483795" y="1663575"/>
            <a:ext cx="8180371" cy="374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1.	Types of Health Care Quality Measures | Agency for Health Research and Quality. https://www.ahrq.gov/talkingquality/measures/types.html.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2.	Smith, P. C.,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Mossialos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E. &amp;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Papanicolas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I. Performance measurement for health system improvement: experiences, challenges and prospects. 28.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3.	Grossman, C. &amp;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Alper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J. 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Observational studies in a learning health system: workshop summary; 2013 Apr 25-26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. (Washington, DC. Washington: National Academies Press, 2013).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4.	Pantaleon, L. Why measuring outcomes is important in health care. 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J. Vet. Intern. Med.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33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356–362 (2019).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5.	Porter, M. E. Measuring health outcomes: the outcomes hierarchy. 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N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Engl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J Med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363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2477–81 (2010).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5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FB6945-136F-4B00-893A-5435F328BB6B}"/>
              </a:ext>
            </a:extLst>
          </p:cNvPr>
          <p:cNvSpPr/>
          <p:nvPr/>
        </p:nvSpPr>
        <p:spPr>
          <a:xfrm>
            <a:off x="3531791" y="2988969"/>
            <a:ext cx="208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E5451-DFC4-4879-9DC3-D877B28EF5FF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My Goal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B5F50-6BD4-4E42-9B12-4B3602E0257E}"/>
              </a:ext>
            </a:extLst>
          </p:cNvPr>
          <p:cNvSpPr/>
          <p:nvPr/>
        </p:nvSpPr>
        <p:spPr>
          <a:xfrm>
            <a:off x="558397" y="1793368"/>
            <a:ext cx="576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Something useful for my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6D3C8-02B3-4A96-B81A-C2E7875D0215}"/>
              </a:ext>
            </a:extLst>
          </p:cNvPr>
          <p:cNvSpPr/>
          <p:nvPr/>
        </p:nvSpPr>
        <p:spPr>
          <a:xfrm>
            <a:off x="4533018" y="4693207"/>
            <a:ext cx="430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B9096"/>
                </a:solidFill>
              </a:rPr>
              <a:t>Meet the requirement of the project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15C41951-5528-470F-B184-1AEDC24F2224}"/>
              </a:ext>
            </a:extLst>
          </p:cNvPr>
          <p:cNvSpPr/>
          <p:nvPr/>
        </p:nvSpPr>
        <p:spPr>
          <a:xfrm>
            <a:off x="3920150" y="2875682"/>
            <a:ext cx="1303699" cy="1258431"/>
          </a:xfrm>
          <a:prstGeom prst="plus">
            <a:avLst>
              <a:gd name="adj" fmla="val 357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9B4E7-6C09-4BEB-BDCE-5191E15CA232}"/>
              </a:ext>
            </a:extLst>
          </p:cNvPr>
          <p:cNvSpPr/>
          <p:nvPr/>
        </p:nvSpPr>
        <p:spPr>
          <a:xfrm>
            <a:off x="454504" y="1534098"/>
            <a:ext cx="849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17CEA-8E35-4512-8025-F9FAECD14153}"/>
              </a:ext>
            </a:extLst>
          </p:cNvPr>
          <p:cNvSpPr txBox="1"/>
          <p:nvPr/>
        </p:nvSpPr>
        <p:spPr>
          <a:xfrm>
            <a:off x="611109" y="1420758"/>
            <a:ext cx="79042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According to the Agency for Healthcare Research and Quality, patient outcome measures mirror therapeutic improvement of healthcare services or interventions [1].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act of measurement aims to enhance the quality of decisions by providing feedback to clinicians on their therapeutic actions [2].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Measuring health outcomes allows clinicians to identify the effective health programs and resources for improved accountability in patient results [3].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 other words, patient outcome measures are fundamental tools to evaluate the results of healthcare services [4,5].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Therefore, </a:t>
            </a:r>
            <a:r>
              <a:rPr lang="en-US" sz="2200" b="1" dirty="0">
                <a:solidFill>
                  <a:srgbClr val="EB9096"/>
                </a:solidFill>
              </a:rPr>
              <a:t>selecting the optimal outcome measure for each patient’s goal is central in providing health services. </a:t>
            </a:r>
          </a:p>
        </p:txBody>
      </p:sp>
    </p:spTree>
    <p:extLst>
      <p:ext uri="{BB962C8B-B14F-4D97-AF65-F5344CB8AC3E}">
        <p14:creationId xmlns:p14="http://schemas.microsoft.com/office/powerpoint/2010/main" val="9401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9B4E7-6C09-4BEB-BDCE-5191E15CA232}"/>
              </a:ext>
            </a:extLst>
          </p:cNvPr>
          <p:cNvSpPr/>
          <p:nvPr/>
        </p:nvSpPr>
        <p:spPr>
          <a:xfrm>
            <a:off x="454504" y="1534098"/>
            <a:ext cx="849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17CEA-8E35-4512-8025-F9FAECD14153}"/>
              </a:ext>
            </a:extLst>
          </p:cNvPr>
          <p:cNvSpPr txBox="1"/>
          <p:nvPr/>
        </p:nvSpPr>
        <p:spPr>
          <a:xfrm>
            <a:off x="611109" y="1420758"/>
            <a:ext cx="790424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Despite a number of readily available patient measures, whether the breadth of the measures is sufficiently comprehensive to encompass </a:t>
            </a:r>
            <a:r>
              <a:rPr lang="en-US" sz="2400" dirty="0">
                <a:solidFill>
                  <a:srgbClr val="EB9096"/>
                </a:solidFill>
              </a:rPr>
              <a:t>all critical constructs for specific populations is unknown.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example, 124 measures were searched for stroke population, but there was only one measure for evaluating eating, and this measure has not been tested with acute stroke patients.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possible that </a:t>
            </a:r>
            <a:r>
              <a:rPr lang="en-US" sz="2400" dirty="0">
                <a:solidFill>
                  <a:srgbClr val="EB9096"/>
                </a:solidFill>
              </a:rPr>
              <a:t>certain areas might have been neglected </a:t>
            </a:r>
            <a:r>
              <a:rPr lang="en-US" sz="2400" dirty="0">
                <a:solidFill>
                  <a:schemeClr val="bg1"/>
                </a:solidFill>
              </a:rPr>
              <a:t>from healthcare services because they were not included in outcome measures. </a:t>
            </a:r>
          </a:p>
        </p:txBody>
      </p:sp>
    </p:spTree>
    <p:extLst>
      <p:ext uri="{BB962C8B-B14F-4D97-AF65-F5344CB8AC3E}">
        <p14:creationId xmlns:p14="http://schemas.microsoft.com/office/powerpoint/2010/main" val="33330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My Interest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9B4E7-6C09-4BEB-BDCE-5191E15CA232}"/>
              </a:ext>
            </a:extLst>
          </p:cNvPr>
          <p:cNvSpPr/>
          <p:nvPr/>
        </p:nvSpPr>
        <p:spPr>
          <a:xfrm>
            <a:off x="454504" y="1534098"/>
            <a:ext cx="849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D2BEB-71BC-459E-8BC0-9943FD14A092}"/>
              </a:ext>
            </a:extLst>
          </p:cNvPr>
          <p:cNvSpPr/>
          <p:nvPr/>
        </p:nvSpPr>
        <p:spPr>
          <a:xfrm>
            <a:off x="454504" y="1534098"/>
            <a:ext cx="849553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Rehabilitation Outcome Measures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Rehabilitation Measures Database (RMD)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-&gt; 500 patient measures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Domains, International Classification of Functioning, Disability and Health (ICF), Cost, Type, Reliability, Validity, Time, others.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Stroke, Spinal Injuries, Brain injuries, Parkinson’s disease, Neuromuscular conditions, Vestibular disorders, older adults and geriatric care, Cancer, Musculo Skeletal Conditions, Arthritis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D5A6B-C568-488F-93BB-EEBEBAB8C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10" y="1469922"/>
            <a:ext cx="2541280" cy="16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9B4E7-6C09-4BEB-BDCE-5191E15CA232}"/>
              </a:ext>
            </a:extLst>
          </p:cNvPr>
          <p:cNvSpPr/>
          <p:nvPr/>
        </p:nvSpPr>
        <p:spPr>
          <a:xfrm>
            <a:off x="454504" y="1534098"/>
            <a:ext cx="849553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MJ: Examine and summarize existing outcome measures of stroke patients in order to investigate the scope of currently available constructs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NYCDSA Project: Scraping information from the web, cleaning it and gathering insights from it.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Audience: PM&amp;R Clinicians and Rehabilitation Researchers</a:t>
            </a:r>
          </a:p>
        </p:txBody>
      </p:sp>
    </p:spTree>
    <p:extLst>
      <p:ext uri="{BB962C8B-B14F-4D97-AF65-F5344CB8AC3E}">
        <p14:creationId xmlns:p14="http://schemas.microsoft.com/office/powerpoint/2010/main" val="36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The Purpose of This study is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9B4E7-6C09-4BEB-BDCE-5191E15CA232}"/>
              </a:ext>
            </a:extLst>
          </p:cNvPr>
          <p:cNvSpPr/>
          <p:nvPr/>
        </p:nvSpPr>
        <p:spPr>
          <a:xfrm>
            <a:off x="921324" y="2439447"/>
            <a:ext cx="7594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discuss </a:t>
            </a:r>
            <a:r>
              <a:rPr lang="en-US" sz="2800" b="1" dirty="0">
                <a:solidFill>
                  <a:srgbClr val="EB9096"/>
                </a:solidFill>
              </a:rPr>
              <a:t>all essential areas of outcome measures for stroke patients </a:t>
            </a:r>
            <a:r>
              <a:rPr lang="en-US" sz="2800" dirty="0">
                <a:solidFill>
                  <a:schemeClr val="bg1"/>
                </a:solidFill>
              </a:rPr>
              <a:t>through web-scraping RMD. </a:t>
            </a:r>
          </a:p>
        </p:txBody>
      </p:sp>
    </p:spTree>
    <p:extLst>
      <p:ext uri="{BB962C8B-B14F-4D97-AF65-F5344CB8AC3E}">
        <p14:creationId xmlns:p14="http://schemas.microsoft.com/office/powerpoint/2010/main" val="170329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1104E-3493-42BE-812A-84E31AB02716}"/>
              </a:ext>
            </a:extLst>
          </p:cNvPr>
          <p:cNvSpPr/>
          <p:nvPr/>
        </p:nvSpPr>
        <p:spPr>
          <a:xfrm>
            <a:off x="454504" y="1534098"/>
            <a:ext cx="849553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Python, Scrapy, R ggplot2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11 pages of the stroke section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Scraped measure domains and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ICF domains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Measurement domains were extracted and summarized using counts and percentages.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30C3EF13-B7AA-48BA-B570-225CB717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615" y="3429000"/>
            <a:ext cx="3982669" cy="26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9D5B7-F7F0-42FC-AB37-1308A09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7E7A-5225-40FB-90AC-601DB5A2D522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1409B-D8A6-4397-BC93-4624CCFAE321}"/>
              </a:ext>
            </a:extLst>
          </p:cNvPr>
          <p:cNvSpPr/>
          <p:nvPr/>
        </p:nvSpPr>
        <p:spPr>
          <a:xfrm>
            <a:off x="415522" y="534568"/>
            <a:ext cx="823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E55C6C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56F91-F58D-4A7E-8E58-10E423514065}"/>
              </a:ext>
            </a:extLst>
          </p:cNvPr>
          <p:cNvSpPr/>
          <p:nvPr/>
        </p:nvSpPr>
        <p:spPr>
          <a:xfrm>
            <a:off x="454504" y="1534098"/>
            <a:ext cx="849553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ICF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BAB0A4"/>
                </a:solidFill>
                <a:latin typeface="Calibri" panose="020F0502020204030204" pitchFamily="34" charset="0"/>
              </a:rPr>
              <a:t>'Activity': 77 (41%)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, 'Body Function': 50 (27%), 'Participation': 32 (12%), </a:t>
            </a:r>
            <a:r>
              <a:rPr lang="en-US" sz="2400" b="1" dirty="0">
                <a:solidFill>
                  <a:srgbClr val="EB9096"/>
                </a:solidFill>
                <a:latin typeface="Calibri" panose="020F0502020204030204" pitchFamily="34" charset="0"/>
              </a:rPr>
              <a:t>'Environment’: 7 (4%)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, 'Body Structure': 22 (17%)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Domains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'Activities of Daily Living': 39 (23%), </a:t>
            </a:r>
            <a:r>
              <a:rPr lang="en-US" sz="2400" b="1" dirty="0">
                <a:solidFill>
                  <a:srgbClr val="BAB0A4"/>
                </a:solidFill>
                <a:latin typeface="Calibri" panose="020F0502020204030204" pitchFamily="34" charset="0"/>
              </a:rPr>
              <a:t>'Motor': 65 (38%)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, 'General Health': 21 (12%), 'Cognition': 18 (11%), </a:t>
            </a:r>
            <a:r>
              <a:rPr lang="en-US" sz="2400" b="1" dirty="0">
                <a:solidFill>
                  <a:srgbClr val="EB9096"/>
                </a:solidFill>
                <a:latin typeface="Calibri" panose="020F0502020204030204" pitchFamily="34" charset="0"/>
              </a:rPr>
              <a:t>'Emotion': 13 (8%), 'Sensory': 10 (6%)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, 'Participation &amp; Activities’: 3 (2%)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19718</TotalTime>
  <Words>817</Words>
  <Application>Microsoft Office PowerPoint</Application>
  <PresentationFormat>On-screen Show (4:3)</PresentationFormat>
  <Paragraphs>101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JUNG LEE</dc:creator>
  <cp:lastModifiedBy>Lee, Mi Jung</cp:lastModifiedBy>
  <cp:revision>1812</cp:revision>
  <cp:lastPrinted>2018-07-10T15:38:07Z</cp:lastPrinted>
  <dcterms:created xsi:type="dcterms:W3CDTF">2017-11-17T23:12:10Z</dcterms:created>
  <dcterms:modified xsi:type="dcterms:W3CDTF">2021-07-26T05:46:22Z</dcterms:modified>
</cp:coreProperties>
</file>