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63" r:id="rId4"/>
    <p:sldId id="272" r:id="rId5"/>
    <p:sldId id="268" r:id="rId6"/>
    <p:sldId id="264" r:id="rId7"/>
    <p:sldId id="279" r:id="rId8"/>
    <p:sldId id="261" r:id="rId9"/>
    <p:sldId id="267" r:id="rId10"/>
    <p:sldId id="278" r:id="rId11"/>
    <p:sldId id="265" r:id="rId12"/>
    <p:sldId id="273" r:id="rId13"/>
    <p:sldId id="280" r:id="rId14"/>
    <p:sldId id="277" r:id="rId15"/>
    <p:sldId id="274" r:id="rId16"/>
    <p:sldId id="281" r:id="rId17"/>
    <p:sldId id="276" r:id="rId18"/>
    <p:sldId id="275" r:id="rId19"/>
    <p:sldId id="282" r:id="rId20"/>
    <p:sldId id="266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5"/>
  </p:normalViewPr>
  <p:slideViewPr>
    <p:cSldViewPr snapToGrid="0">
      <p:cViewPr varScale="1">
        <p:scale>
          <a:sx n="96" d="100"/>
          <a:sy n="96" d="100"/>
        </p:scale>
        <p:origin x="2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FB9FC9-093E-4800-8210-4437C914DB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F797F3-FB0B-43DA-AE70-1D22A0D26E2D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pl-PL" dirty="0"/>
            <a:t>Algorytm </a:t>
          </a:r>
          <a:r>
            <a:rPr lang="pl-PL" dirty="0" err="1"/>
            <a:t>Apriori</a:t>
          </a:r>
          <a:endParaRPr lang="en-US" dirty="0"/>
        </a:p>
      </dgm:t>
    </dgm:pt>
    <dgm:pt modelId="{0A41EA90-38F1-44C4-A42E-5F230AE5E920}" type="parTrans" cxnId="{21E74154-87AD-4D1E-862B-7AD5A979F017}">
      <dgm:prSet/>
      <dgm:spPr/>
      <dgm:t>
        <a:bodyPr/>
        <a:lstStyle/>
        <a:p>
          <a:endParaRPr lang="en-US"/>
        </a:p>
      </dgm:t>
    </dgm:pt>
    <dgm:pt modelId="{342BAFC6-929E-4D3A-87A4-AF0B7E1D6331}" type="sibTrans" cxnId="{21E74154-87AD-4D1E-862B-7AD5A979F017}">
      <dgm:prSet/>
      <dgm:spPr/>
      <dgm:t>
        <a:bodyPr/>
        <a:lstStyle/>
        <a:p>
          <a:endParaRPr lang="en-US"/>
        </a:p>
      </dgm:t>
    </dgm:pt>
    <dgm:pt modelId="{A2241B50-5BA6-488B-9F5F-D2CEC259A414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pl-PL" dirty="0"/>
            <a:t>Algorytm </a:t>
          </a:r>
          <a:r>
            <a:rPr lang="pl-PL" dirty="0" err="1"/>
            <a:t>Eclat</a:t>
          </a:r>
          <a:r>
            <a:rPr lang="pl-PL" dirty="0"/>
            <a:t>	</a:t>
          </a:r>
          <a:endParaRPr lang="en-US" dirty="0"/>
        </a:p>
      </dgm:t>
    </dgm:pt>
    <dgm:pt modelId="{D84348B1-693B-4A36-AE42-3F20925801D0}" type="parTrans" cxnId="{4F91FD34-1B1D-485C-9DE1-89C126117435}">
      <dgm:prSet/>
      <dgm:spPr/>
      <dgm:t>
        <a:bodyPr/>
        <a:lstStyle/>
        <a:p>
          <a:endParaRPr lang="en-US"/>
        </a:p>
      </dgm:t>
    </dgm:pt>
    <dgm:pt modelId="{20C22856-E423-4539-B86F-6B626CDF78F4}" type="sibTrans" cxnId="{4F91FD34-1B1D-485C-9DE1-89C126117435}">
      <dgm:prSet/>
      <dgm:spPr/>
      <dgm:t>
        <a:bodyPr/>
        <a:lstStyle/>
        <a:p>
          <a:endParaRPr lang="en-US"/>
        </a:p>
      </dgm:t>
    </dgm:pt>
    <dgm:pt modelId="{03FE272D-B604-440B-BFDE-412F956BD112}" type="pres">
      <dgm:prSet presAssocID="{FBFB9FC9-093E-4800-8210-4437C914DB4B}" presName="linear" presStyleCnt="0">
        <dgm:presLayoutVars>
          <dgm:animLvl val="lvl"/>
          <dgm:resizeHandles val="exact"/>
        </dgm:presLayoutVars>
      </dgm:prSet>
      <dgm:spPr/>
    </dgm:pt>
    <dgm:pt modelId="{149390A9-05C4-45F5-A2A0-90C1049188F9}" type="pres">
      <dgm:prSet presAssocID="{A5F797F3-FB0B-43DA-AE70-1D22A0D26E2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C9EC76C-F545-4C20-804B-B8974A8F8E52}" type="pres">
      <dgm:prSet presAssocID="{342BAFC6-929E-4D3A-87A4-AF0B7E1D6331}" presName="spacer" presStyleCnt="0"/>
      <dgm:spPr/>
    </dgm:pt>
    <dgm:pt modelId="{10B2DB76-4EE4-469C-A258-39AC05EC4811}" type="pres">
      <dgm:prSet presAssocID="{A2241B50-5BA6-488B-9F5F-D2CEC259A41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F91FD34-1B1D-485C-9DE1-89C126117435}" srcId="{FBFB9FC9-093E-4800-8210-4437C914DB4B}" destId="{A2241B50-5BA6-488B-9F5F-D2CEC259A414}" srcOrd="1" destOrd="0" parTransId="{D84348B1-693B-4A36-AE42-3F20925801D0}" sibTransId="{20C22856-E423-4539-B86F-6B626CDF78F4}"/>
    <dgm:cxn modelId="{21E74154-87AD-4D1E-862B-7AD5A979F017}" srcId="{FBFB9FC9-093E-4800-8210-4437C914DB4B}" destId="{A5F797F3-FB0B-43DA-AE70-1D22A0D26E2D}" srcOrd="0" destOrd="0" parTransId="{0A41EA90-38F1-44C4-A42E-5F230AE5E920}" sibTransId="{342BAFC6-929E-4D3A-87A4-AF0B7E1D6331}"/>
    <dgm:cxn modelId="{74D6AFA4-9D66-4BD2-BB90-E38798260BD9}" type="presOf" srcId="{FBFB9FC9-093E-4800-8210-4437C914DB4B}" destId="{03FE272D-B604-440B-BFDE-412F956BD112}" srcOrd="0" destOrd="0" presId="urn:microsoft.com/office/officeart/2005/8/layout/vList2"/>
    <dgm:cxn modelId="{ABEFDEEA-01F9-4456-BB30-EA0B3324DFAC}" type="presOf" srcId="{A5F797F3-FB0B-43DA-AE70-1D22A0D26E2D}" destId="{149390A9-05C4-45F5-A2A0-90C1049188F9}" srcOrd="0" destOrd="0" presId="urn:microsoft.com/office/officeart/2005/8/layout/vList2"/>
    <dgm:cxn modelId="{8454A0F8-4F09-4101-BCDA-073942D04A1C}" type="presOf" srcId="{A2241B50-5BA6-488B-9F5F-D2CEC259A414}" destId="{10B2DB76-4EE4-469C-A258-39AC05EC4811}" srcOrd="0" destOrd="0" presId="urn:microsoft.com/office/officeart/2005/8/layout/vList2"/>
    <dgm:cxn modelId="{494356F1-479C-4FF5-9238-B0D272D026C1}" type="presParOf" srcId="{03FE272D-B604-440B-BFDE-412F956BD112}" destId="{149390A9-05C4-45F5-A2A0-90C1049188F9}" srcOrd="0" destOrd="0" presId="urn:microsoft.com/office/officeart/2005/8/layout/vList2"/>
    <dgm:cxn modelId="{10488D18-CC15-4023-9F06-C6DD52E3D575}" type="presParOf" srcId="{03FE272D-B604-440B-BFDE-412F956BD112}" destId="{6C9EC76C-F545-4C20-804B-B8974A8F8E52}" srcOrd="1" destOrd="0" presId="urn:microsoft.com/office/officeart/2005/8/layout/vList2"/>
    <dgm:cxn modelId="{11BD0007-2F33-490F-87E3-05537511CB39}" type="presParOf" srcId="{03FE272D-B604-440B-BFDE-412F956BD112}" destId="{10B2DB76-4EE4-469C-A258-39AC05EC481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FB9FC9-093E-4800-8210-4437C914DB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7D6148-EBE3-B942-929C-932B5B69AD95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pl-PL" i="1">
              <a:effectLst/>
            </a:rPr>
            <a:t>Por</a:t>
          </a:r>
          <a:r>
            <a:rPr lang="pl-PL" i="1"/>
            <a:t>ów</a:t>
          </a:r>
          <a:r>
            <a:rPr lang="pl-PL" i="1">
              <a:effectLst/>
            </a:rPr>
            <a:t>nanie zachowania się wybranych miar w odniesieniu do</a:t>
          </a:r>
          <a:r>
            <a:rPr lang="pl-PL"/>
            <a:t> </a:t>
          </a:r>
          <a:r>
            <a:rPr lang="pl-PL" i="1">
              <a:effectLst/>
            </a:rPr>
            <a:t>wartości współczynnika podniesienia</a:t>
          </a:r>
          <a:endParaRPr lang="en-US" dirty="0"/>
        </a:p>
      </dgm:t>
    </dgm:pt>
    <dgm:pt modelId="{5C9304F4-E7E8-A34C-9209-99D8005E0316}" type="parTrans" cxnId="{37E985EC-26B6-7B46-8A32-B012A8972544}">
      <dgm:prSet/>
      <dgm:spPr/>
      <dgm:t>
        <a:bodyPr/>
        <a:lstStyle/>
        <a:p>
          <a:endParaRPr lang="pl-PL"/>
        </a:p>
      </dgm:t>
    </dgm:pt>
    <dgm:pt modelId="{2C6AD10D-5448-B44B-97F9-1BC018450047}" type="sibTrans" cxnId="{37E985EC-26B6-7B46-8A32-B012A8972544}">
      <dgm:prSet/>
      <dgm:spPr/>
      <dgm:t>
        <a:bodyPr/>
        <a:lstStyle/>
        <a:p>
          <a:endParaRPr lang="pl-PL"/>
        </a:p>
      </dgm:t>
    </dgm:pt>
    <dgm:pt modelId="{A2241B50-5BA6-488B-9F5F-D2CEC259A414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pl-PL" dirty="0"/>
            <a:t>Porównanie własnej implementacji algorytmu </a:t>
          </a:r>
          <a:r>
            <a:rPr lang="pl-PL" dirty="0" err="1"/>
            <a:t>Apriori</a:t>
          </a:r>
          <a:r>
            <a:rPr lang="pl-PL" dirty="0"/>
            <a:t> z algorytmem </a:t>
          </a:r>
          <a:r>
            <a:rPr lang="pl-PL" dirty="0" err="1"/>
            <a:t>Eclat</a:t>
          </a:r>
          <a:endParaRPr lang="en-US" dirty="0"/>
        </a:p>
      </dgm:t>
    </dgm:pt>
    <dgm:pt modelId="{20C22856-E423-4539-B86F-6B626CDF78F4}" type="sibTrans" cxnId="{4F91FD34-1B1D-485C-9DE1-89C126117435}">
      <dgm:prSet/>
      <dgm:spPr/>
      <dgm:t>
        <a:bodyPr/>
        <a:lstStyle/>
        <a:p>
          <a:endParaRPr lang="en-US"/>
        </a:p>
      </dgm:t>
    </dgm:pt>
    <dgm:pt modelId="{D84348B1-693B-4A36-AE42-3F20925801D0}" type="parTrans" cxnId="{4F91FD34-1B1D-485C-9DE1-89C126117435}">
      <dgm:prSet/>
      <dgm:spPr/>
      <dgm:t>
        <a:bodyPr/>
        <a:lstStyle/>
        <a:p>
          <a:endParaRPr lang="en-US"/>
        </a:p>
      </dgm:t>
    </dgm:pt>
    <dgm:pt modelId="{A5F797F3-FB0B-43DA-AE70-1D22A0D26E2D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pl-PL" dirty="0"/>
            <a:t>Porównanie własnej implementacji algorytmu </a:t>
          </a:r>
          <a:r>
            <a:rPr lang="pl-PL" dirty="0" err="1"/>
            <a:t>Apriori</a:t>
          </a:r>
          <a:r>
            <a:rPr lang="pl-PL" dirty="0"/>
            <a:t> z algorytmem </a:t>
          </a:r>
          <a:r>
            <a:rPr lang="pl-PL" dirty="0" err="1"/>
            <a:t>Apriori</a:t>
          </a:r>
          <a:r>
            <a:rPr lang="pl-PL" dirty="0"/>
            <a:t> dostępnym w bibliotece </a:t>
          </a:r>
          <a:r>
            <a:rPr lang="pl-PL" dirty="0" err="1"/>
            <a:t>Python</a:t>
          </a:r>
          <a:r>
            <a:rPr lang="pl-PL" dirty="0"/>
            <a:t> - </a:t>
          </a:r>
          <a:r>
            <a:rPr lang="pl-PL" dirty="0" err="1"/>
            <a:t>apyori</a:t>
          </a:r>
          <a:endParaRPr lang="en-US" dirty="0"/>
        </a:p>
      </dgm:t>
    </dgm:pt>
    <dgm:pt modelId="{342BAFC6-929E-4D3A-87A4-AF0B7E1D6331}" type="sibTrans" cxnId="{21E74154-87AD-4D1E-862B-7AD5A979F017}">
      <dgm:prSet/>
      <dgm:spPr/>
      <dgm:t>
        <a:bodyPr/>
        <a:lstStyle/>
        <a:p>
          <a:endParaRPr lang="en-US"/>
        </a:p>
      </dgm:t>
    </dgm:pt>
    <dgm:pt modelId="{0A41EA90-38F1-44C4-A42E-5F230AE5E920}" type="parTrans" cxnId="{21E74154-87AD-4D1E-862B-7AD5A979F017}">
      <dgm:prSet/>
      <dgm:spPr/>
      <dgm:t>
        <a:bodyPr/>
        <a:lstStyle/>
        <a:p>
          <a:endParaRPr lang="en-US"/>
        </a:p>
      </dgm:t>
    </dgm:pt>
    <dgm:pt modelId="{03FE272D-B604-440B-BFDE-412F956BD112}" type="pres">
      <dgm:prSet presAssocID="{FBFB9FC9-093E-4800-8210-4437C914DB4B}" presName="linear" presStyleCnt="0">
        <dgm:presLayoutVars>
          <dgm:animLvl val="lvl"/>
          <dgm:resizeHandles val="exact"/>
        </dgm:presLayoutVars>
      </dgm:prSet>
      <dgm:spPr/>
    </dgm:pt>
    <dgm:pt modelId="{149390A9-05C4-45F5-A2A0-90C1049188F9}" type="pres">
      <dgm:prSet presAssocID="{A5F797F3-FB0B-43DA-AE70-1D22A0D26E2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C9EC76C-F545-4C20-804B-B8974A8F8E52}" type="pres">
      <dgm:prSet presAssocID="{342BAFC6-929E-4D3A-87A4-AF0B7E1D6331}" presName="spacer" presStyleCnt="0"/>
      <dgm:spPr/>
    </dgm:pt>
    <dgm:pt modelId="{10B2DB76-4EE4-469C-A258-39AC05EC4811}" type="pres">
      <dgm:prSet presAssocID="{A2241B50-5BA6-488B-9F5F-D2CEC259A41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71CC839-E98A-D346-AC5E-2F0B1CE8BA84}" type="pres">
      <dgm:prSet presAssocID="{20C22856-E423-4539-B86F-6B626CDF78F4}" presName="spacer" presStyleCnt="0"/>
      <dgm:spPr/>
    </dgm:pt>
    <dgm:pt modelId="{67424A1B-6701-7446-8A21-65435EA79FBB}" type="pres">
      <dgm:prSet presAssocID="{307D6148-EBE3-B942-929C-932B5B69AD9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F91FD34-1B1D-485C-9DE1-89C126117435}" srcId="{FBFB9FC9-093E-4800-8210-4437C914DB4B}" destId="{A2241B50-5BA6-488B-9F5F-D2CEC259A414}" srcOrd="1" destOrd="0" parTransId="{D84348B1-693B-4A36-AE42-3F20925801D0}" sibTransId="{20C22856-E423-4539-B86F-6B626CDF78F4}"/>
    <dgm:cxn modelId="{21E74154-87AD-4D1E-862B-7AD5A979F017}" srcId="{FBFB9FC9-093E-4800-8210-4437C914DB4B}" destId="{A5F797F3-FB0B-43DA-AE70-1D22A0D26E2D}" srcOrd="0" destOrd="0" parTransId="{0A41EA90-38F1-44C4-A42E-5F230AE5E920}" sibTransId="{342BAFC6-929E-4D3A-87A4-AF0B7E1D6331}"/>
    <dgm:cxn modelId="{3E12C182-D560-6749-9CA7-1B5C5D4453F7}" type="presOf" srcId="{307D6148-EBE3-B942-929C-932B5B69AD95}" destId="{67424A1B-6701-7446-8A21-65435EA79FBB}" srcOrd="0" destOrd="0" presId="urn:microsoft.com/office/officeart/2005/8/layout/vList2"/>
    <dgm:cxn modelId="{74D6AFA4-9D66-4BD2-BB90-E38798260BD9}" type="presOf" srcId="{FBFB9FC9-093E-4800-8210-4437C914DB4B}" destId="{03FE272D-B604-440B-BFDE-412F956BD112}" srcOrd="0" destOrd="0" presId="urn:microsoft.com/office/officeart/2005/8/layout/vList2"/>
    <dgm:cxn modelId="{ABEFDEEA-01F9-4456-BB30-EA0B3324DFAC}" type="presOf" srcId="{A5F797F3-FB0B-43DA-AE70-1D22A0D26E2D}" destId="{149390A9-05C4-45F5-A2A0-90C1049188F9}" srcOrd="0" destOrd="0" presId="urn:microsoft.com/office/officeart/2005/8/layout/vList2"/>
    <dgm:cxn modelId="{37E985EC-26B6-7B46-8A32-B012A8972544}" srcId="{FBFB9FC9-093E-4800-8210-4437C914DB4B}" destId="{307D6148-EBE3-B942-929C-932B5B69AD95}" srcOrd="2" destOrd="0" parTransId="{5C9304F4-E7E8-A34C-9209-99D8005E0316}" sibTransId="{2C6AD10D-5448-B44B-97F9-1BC018450047}"/>
    <dgm:cxn modelId="{8454A0F8-4F09-4101-BCDA-073942D04A1C}" type="presOf" srcId="{A2241B50-5BA6-488B-9F5F-D2CEC259A414}" destId="{10B2DB76-4EE4-469C-A258-39AC05EC4811}" srcOrd="0" destOrd="0" presId="urn:microsoft.com/office/officeart/2005/8/layout/vList2"/>
    <dgm:cxn modelId="{494356F1-479C-4FF5-9238-B0D272D026C1}" type="presParOf" srcId="{03FE272D-B604-440B-BFDE-412F956BD112}" destId="{149390A9-05C4-45F5-A2A0-90C1049188F9}" srcOrd="0" destOrd="0" presId="urn:microsoft.com/office/officeart/2005/8/layout/vList2"/>
    <dgm:cxn modelId="{10488D18-CC15-4023-9F06-C6DD52E3D575}" type="presParOf" srcId="{03FE272D-B604-440B-BFDE-412F956BD112}" destId="{6C9EC76C-F545-4C20-804B-B8974A8F8E52}" srcOrd="1" destOrd="0" presId="urn:microsoft.com/office/officeart/2005/8/layout/vList2"/>
    <dgm:cxn modelId="{11BD0007-2F33-490F-87E3-05537511CB39}" type="presParOf" srcId="{03FE272D-B604-440B-BFDE-412F956BD112}" destId="{10B2DB76-4EE4-469C-A258-39AC05EC4811}" srcOrd="2" destOrd="0" presId="urn:microsoft.com/office/officeart/2005/8/layout/vList2"/>
    <dgm:cxn modelId="{18DF7ACD-541A-E140-8C13-F5F6ED2F45FF}" type="presParOf" srcId="{03FE272D-B604-440B-BFDE-412F956BD112}" destId="{671CC839-E98A-D346-AC5E-2F0B1CE8BA84}" srcOrd="3" destOrd="0" presId="urn:microsoft.com/office/officeart/2005/8/layout/vList2"/>
    <dgm:cxn modelId="{A3F6C907-EA88-4840-89D4-171BC0C4ADD9}" type="presParOf" srcId="{03FE272D-B604-440B-BFDE-412F956BD112}" destId="{67424A1B-6701-7446-8A21-65435EA79FB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390A9-05C4-45F5-A2A0-90C1049188F9}">
      <dsp:nvSpPr>
        <dsp:cNvPr id="0" name=""/>
        <dsp:cNvSpPr/>
      </dsp:nvSpPr>
      <dsp:spPr>
        <a:xfrm>
          <a:off x="0" y="289159"/>
          <a:ext cx="9880893" cy="1597050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Algorytm </a:t>
          </a:r>
          <a:r>
            <a:rPr lang="pl-PL" sz="6500" kern="1200" dirty="0" err="1"/>
            <a:t>Apriori</a:t>
          </a:r>
          <a:endParaRPr lang="en-US" sz="6500" kern="1200" dirty="0"/>
        </a:p>
      </dsp:txBody>
      <dsp:txXfrm>
        <a:off x="77962" y="367121"/>
        <a:ext cx="9724969" cy="1441126"/>
      </dsp:txXfrm>
    </dsp:sp>
    <dsp:sp modelId="{10B2DB76-4EE4-469C-A258-39AC05EC4811}">
      <dsp:nvSpPr>
        <dsp:cNvPr id="0" name=""/>
        <dsp:cNvSpPr/>
      </dsp:nvSpPr>
      <dsp:spPr>
        <a:xfrm>
          <a:off x="0" y="2073409"/>
          <a:ext cx="9880893" cy="1597050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Algorytm </a:t>
          </a:r>
          <a:r>
            <a:rPr lang="pl-PL" sz="6500" kern="1200" dirty="0" err="1"/>
            <a:t>Eclat</a:t>
          </a:r>
          <a:r>
            <a:rPr lang="pl-PL" sz="6500" kern="1200" dirty="0"/>
            <a:t>	</a:t>
          </a:r>
          <a:endParaRPr lang="en-US" sz="6500" kern="1200" dirty="0"/>
        </a:p>
      </dsp:txBody>
      <dsp:txXfrm>
        <a:off x="77962" y="2151371"/>
        <a:ext cx="9724969" cy="14411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390A9-05C4-45F5-A2A0-90C1049188F9}">
      <dsp:nvSpPr>
        <dsp:cNvPr id="0" name=""/>
        <dsp:cNvSpPr/>
      </dsp:nvSpPr>
      <dsp:spPr>
        <a:xfrm>
          <a:off x="0" y="165859"/>
          <a:ext cx="9880893" cy="1153620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Porównanie własnej implementacji algorytmu </a:t>
          </a:r>
          <a:r>
            <a:rPr lang="pl-PL" sz="2900" kern="1200" dirty="0" err="1"/>
            <a:t>Apriori</a:t>
          </a:r>
          <a:r>
            <a:rPr lang="pl-PL" sz="2900" kern="1200" dirty="0"/>
            <a:t> z algorytmem </a:t>
          </a:r>
          <a:r>
            <a:rPr lang="pl-PL" sz="2900" kern="1200" dirty="0" err="1"/>
            <a:t>Apriori</a:t>
          </a:r>
          <a:r>
            <a:rPr lang="pl-PL" sz="2900" kern="1200" dirty="0"/>
            <a:t> dostępnym w bibliotece </a:t>
          </a:r>
          <a:r>
            <a:rPr lang="pl-PL" sz="2900" kern="1200" dirty="0" err="1"/>
            <a:t>Python</a:t>
          </a:r>
          <a:r>
            <a:rPr lang="pl-PL" sz="2900" kern="1200" dirty="0"/>
            <a:t> - </a:t>
          </a:r>
          <a:r>
            <a:rPr lang="pl-PL" sz="2900" kern="1200" dirty="0" err="1"/>
            <a:t>apyori</a:t>
          </a:r>
          <a:endParaRPr lang="en-US" sz="2900" kern="1200" dirty="0"/>
        </a:p>
      </dsp:txBody>
      <dsp:txXfrm>
        <a:off x="56315" y="222174"/>
        <a:ext cx="9768263" cy="1040990"/>
      </dsp:txXfrm>
    </dsp:sp>
    <dsp:sp modelId="{10B2DB76-4EE4-469C-A258-39AC05EC4811}">
      <dsp:nvSpPr>
        <dsp:cNvPr id="0" name=""/>
        <dsp:cNvSpPr/>
      </dsp:nvSpPr>
      <dsp:spPr>
        <a:xfrm>
          <a:off x="0" y="1402999"/>
          <a:ext cx="9880893" cy="1153620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Porównanie własnej implementacji algorytmu </a:t>
          </a:r>
          <a:r>
            <a:rPr lang="pl-PL" sz="2900" kern="1200" dirty="0" err="1"/>
            <a:t>Apriori</a:t>
          </a:r>
          <a:r>
            <a:rPr lang="pl-PL" sz="2900" kern="1200" dirty="0"/>
            <a:t> z algorytmem </a:t>
          </a:r>
          <a:r>
            <a:rPr lang="pl-PL" sz="2900" kern="1200" dirty="0" err="1"/>
            <a:t>Eclat</a:t>
          </a:r>
          <a:endParaRPr lang="en-US" sz="2900" kern="1200" dirty="0"/>
        </a:p>
      </dsp:txBody>
      <dsp:txXfrm>
        <a:off x="56315" y="1459314"/>
        <a:ext cx="9768263" cy="1040990"/>
      </dsp:txXfrm>
    </dsp:sp>
    <dsp:sp modelId="{67424A1B-6701-7446-8A21-65435EA79FBB}">
      <dsp:nvSpPr>
        <dsp:cNvPr id="0" name=""/>
        <dsp:cNvSpPr/>
      </dsp:nvSpPr>
      <dsp:spPr>
        <a:xfrm>
          <a:off x="0" y="2640139"/>
          <a:ext cx="9880893" cy="1153620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i="1" kern="1200">
              <a:effectLst/>
            </a:rPr>
            <a:t>Por</a:t>
          </a:r>
          <a:r>
            <a:rPr lang="pl-PL" sz="2900" i="1" kern="1200"/>
            <a:t>ów</a:t>
          </a:r>
          <a:r>
            <a:rPr lang="pl-PL" sz="2900" i="1" kern="1200">
              <a:effectLst/>
            </a:rPr>
            <a:t>nanie zachowania się wybranych miar w odniesieniu do</a:t>
          </a:r>
          <a:r>
            <a:rPr lang="pl-PL" sz="2900" kern="1200"/>
            <a:t> </a:t>
          </a:r>
          <a:r>
            <a:rPr lang="pl-PL" sz="2900" i="1" kern="1200">
              <a:effectLst/>
            </a:rPr>
            <a:t>wartości współczynnika podniesienia</a:t>
          </a:r>
          <a:endParaRPr lang="en-US" sz="2900" kern="1200" dirty="0"/>
        </a:p>
      </dsp:txBody>
      <dsp:txXfrm>
        <a:off x="56315" y="2696454"/>
        <a:ext cx="9768263" cy="104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14972-E645-B54A-97EA-A646E6488F4E}" type="datetimeFigureOut">
              <a:rPr lang="pl-PL" smtClean="0"/>
              <a:t>8.01.2025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2FB2F-05A5-5844-93A6-515EE3D03A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982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2FB2F-05A5-5844-93A6-515EE3D03A61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223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8.01.2025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231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8.01.2025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813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8.01.2025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955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8.01.2025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785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8.01.2025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36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8.01.2025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453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8.01.2025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986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8.01.2025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058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8.01.2025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32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8.01.2025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520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8.01.2025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718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D9B1CD-DD35-4BD3-BAC8-E5E8C83506FC}" type="datetimeFigureOut">
              <a:rPr lang="pl-PL" smtClean="0"/>
              <a:t>8.01.2025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602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dataset/101/tic+tac+toe+endgame" TargetMode="External"/><Relationship Id="rId2" Type="http://schemas.openxmlformats.org/officeDocument/2006/relationships/hyperlink" Target="https://archive.ics.uci.ed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chive.ics.uci.edu/dataset/76/nursery" TargetMode="External"/><Relationship Id="rId4" Type="http://schemas.openxmlformats.org/officeDocument/2006/relationships/hyperlink" Target="https://archive.ics.uci.edu/dataset/19/car+evaluati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DD64DBA-7D33-1C95-19FC-F0FD49650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10210942" cy="2874471"/>
          </a:xfrm>
        </p:spPr>
        <p:txBody>
          <a:bodyPr anchor="ctr">
            <a:normAutofit/>
          </a:bodyPr>
          <a:lstStyle/>
          <a:p>
            <a:pPr algn="l"/>
            <a:r>
              <a:rPr lang="pl-PL" sz="6200" dirty="0">
                <a:solidFill>
                  <a:schemeClr val="bg1"/>
                </a:solidFill>
              </a:rPr>
              <a:t>Implementacja algorytmu do odkrywania reguł asocjacyjnych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0BAFCAC-2632-506D-E854-C46EAD1A5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4307684"/>
            <a:ext cx="9544153" cy="1906846"/>
          </a:xfrm>
        </p:spPr>
        <p:txBody>
          <a:bodyPr anchor="t">
            <a:normAutofit/>
          </a:bodyPr>
          <a:lstStyle/>
          <a:p>
            <a:pPr algn="l"/>
            <a:r>
              <a:rPr lang="pl-PL" sz="3200" dirty="0"/>
              <a:t>Mikołaj Bańkowski</a:t>
            </a:r>
          </a:p>
          <a:p>
            <a:pPr algn="l"/>
            <a:r>
              <a:rPr lang="pl-PL" sz="3200" dirty="0"/>
              <a:t>Mateusz Kołacz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odtytuł 2">
            <a:extLst>
              <a:ext uri="{FF2B5EF4-FFF2-40B4-BE49-F238E27FC236}">
                <a16:creationId xmlns:a16="http://schemas.microsoft.com/office/drawing/2014/main" id="{471B2399-74ED-0B3E-16F0-10E452A3EC74}"/>
              </a:ext>
            </a:extLst>
          </p:cNvPr>
          <p:cNvSpPr txBox="1">
            <a:spLocks/>
          </p:cNvSpPr>
          <p:nvPr/>
        </p:nvSpPr>
        <p:spPr>
          <a:xfrm>
            <a:off x="5257800" y="6202115"/>
            <a:ext cx="9544153" cy="19068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3200" b="1" dirty="0"/>
              <a:t>Prowadzący:</a:t>
            </a:r>
            <a:r>
              <a:rPr lang="pl-PL" sz="3200" dirty="0"/>
              <a:t> dr inż. Robert </a:t>
            </a:r>
            <a:r>
              <a:rPr lang="pl-PL" sz="3200" dirty="0" err="1"/>
              <a:t>Bembenik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519617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09E538C-9C82-6F4F-49CF-890E138BB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Sposób działania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1A0F61-5F6E-A49B-4B1B-5FF3FFFF6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10742538" cy="43685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300" dirty="0"/>
              <a:t>Skrypt umożliwiający uruchomienie algorytmu do wykrywania często współwystępujących wzorców w zbiorze danych. Aby korzystać ze skryptu, należy uruchomić go z odpowiednimi flagami w linii poleceń:</a:t>
            </a:r>
          </a:p>
          <a:p>
            <a:pPr marL="0" indent="0">
              <a:buNone/>
            </a:pPr>
            <a:r>
              <a:rPr lang="pl-PL" sz="2300" dirty="0"/>
              <a:t>-f, --</a:t>
            </a:r>
            <a:r>
              <a:rPr lang="pl-PL" sz="2300" dirty="0" err="1"/>
              <a:t>input</a:t>
            </a:r>
            <a:r>
              <a:rPr lang="pl-PL" sz="2300" dirty="0"/>
              <a:t>-file</a:t>
            </a:r>
          </a:p>
          <a:p>
            <a:pPr marL="0" indent="0">
              <a:buNone/>
            </a:pPr>
            <a:r>
              <a:rPr lang="pl-PL" sz="2300" dirty="0"/>
              <a:t>-a, --</a:t>
            </a:r>
            <a:r>
              <a:rPr lang="pl-PL" sz="2300" dirty="0" err="1"/>
              <a:t>algorithm</a:t>
            </a:r>
            <a:endParaRPr lang="pl-PL" sz="2300" dirty="0"/>
          </a:p>
          <a:p>
            <a:pPr marL="0" indent="0">
              <a:buNone/>
            </a:pPr>
            <a:r>
              <a:rPr lang="pl-PL" sz="2300" dirty="0"/>
              <a:t>-u, --UCI-</a:t>
            </a:r>
            <a:r>
              <a:rPr lang="pl-PL" sz="2300" dirty="0" err="1"/>
              <a:t>dataset</a:t>
            </a:r>
            <a:endParaRPr lang="pl-PL" sz="2300" dirty="0"/>
          </a:p>
          <a:p>
            <a:pPr marL="0" indent="0">
              <a:buNone/>
            </a:pPr>
            <a:r>
              <a:rPr lang="pl-PL" sz="2300" dirty="0"/>
              <a:t>-s, --min-</a:t>
            </a:r>
            <a:r>
              <a:rPr lang="pl-PL" sz="2300" dirty="0" err="1"/>
              <a:t>support</a:t>
            </a:r>
            <a:endParaRPr lang="pl-PL" sz="2300" dirty="0"/>
          </a:p>
          <a:p>
            <a:pPr marL="0" indent="0">
              <a:buNone/>
            </a:pPr>
            <a:r>
              <a:rPr lang="pl-PL" sz="2300" dirty="0"/>
              <a:t>-c, --min-</a:t>
            </a:r>
            <a:r>
              <a:rPr lang="pl-PL" sz="2300" dirty="0" err="1"/>
              <a:t>confidence</a:t>
            </a:r>
            <a:endParaRPr lang="pl-PL" sz="2300" dirty="0">
              <a:effectLst/>
            </a:endParaRPr>
          </a:p>
          <a:p>
            <a:pPr marL="0" indent="0">
              <a:buNone/>
            </a:pPr>
            <a:r>
              <a:rPr lang="pl-PL" sz="2300" dirty="0">
                <a:effectLst/>
              </a:rPr>
              <a:t>Przykład uruchomienia skryptu z kilkoma flagami jednocześnie:</a:t>
            </a:r>
          </a:p>
          <a:p>
            <a:pPr marL="0" indent="0">
              <a:buNone/>
            </a:pPr>
            <a:r>
              <a:rPr lang="pl-PL" sz="2300" i="1" dirty="0" err="1">
                <a:effectLst/>
              </a:rPr>
              <a:t>python</a:t>
            </a:r>
            <a:r>
              <a:rPr lang="pl-PL" sz="2300" i="1" dirty="0">
                <a:effectLst/>
              </a:rPr>
              <a:t> </a:t>
            </a:r>
            <a:r>
              <a:rPr lang="pl-PL" sz="2300" i="1" dirty="0" err="1">
                <a:effectLst/>
              </a:rPr>
              <a:t>script.py</a:t>
            </a:r>
            <a:r>
              <a:rPr lang="pl-PL" sz="2300" i="1" dirty="0">
                <a:effectLst/>
              </a:rPr>
              <a:t> -a </a:t>
            </a:r>
            <a:r>
              <a:rPr lang="pl-PL" sz="2300" i="1" dirty="0" err="1">
                <a:effectLst/>
              </a:rPr>
              <a:t>eclat</a:t>
            </a:r>
            <a:r>
              <a:rPr lang="pl-PL" sz="2300" i="1" dirty="0">
                <a:effectLst/>
              </a:rPr>
              <a:t> -u </a:t>
            </a:r>
            <a:r>
              <a:rPr lang="pl-PL" sz="2300" i="1" dirty="0" err="1">
                <a:effectLst/>
              </a:rPr>
              <a:t>nursery</a:t>
            </a:r>
            <a:r>
              <a:rPr lang="pl-PL" sz="2300" i="1" dirty="0">
                <a:effectLst/>
              </a:rPr>
              <a:t> -s 0.2 -c 0.7</a:t>
            </a:r>
            <a:endParaRPr lang="pl-PL" sz="2300" dirty="0">
              <a:effectLst/>
            </a:endParaRPr>
          </a:p>
          <a:p>
            <a:pPr marL="0" indent="0">
              <a:buNone/>
            </a:pPr>
            <a:endParaRPr lang="pl-PL" sz="2300" dirty="0">
              <a:effectLst/>
            </a:endParaRPr>
          </a:p>
          <a:p>
            <a:endParaRPr lang="pl-PL" sz="2300" dirty="0"/>
          </a:p>
        </p:txBody>
      </p:sp>
    </p:spTree>
    <p:extLst>
      <p:ext uri="{BB962C8B-B14F-4D97-AF65-F5344CB8AC3E}">
        <p14:creationId xmlns:p14="http://schemas.microsoft.com/office/powerpoint/2010/main" val="1014590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4E0A120-2442-D1D2-49E7-0D3AD511F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Przeprowadzone testy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Symbol zastępczy zawartości 2">
            <a:extLst>
              <a:ext uri="{FF2B5EF4-FFF2-40B4-BE49-F238E27FC236}">
                <a16:creationId xmlns:a16="http://schemas.microsoft.com/office/drawing/2014/main" id="{43DE784A-95C4-9B3D-577D-5E18F1B08A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1313378"/>
              </p:ext>
            </p:extLst>
          </p:nvPr>
        </p:nvGraphicFramePr>
        <p:xfrm>
          <a:off x="1385446" y="2137651"/>
          <a:ext cx="9880893" cy="3959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7152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1B0F68-9BED-2DCD-74B9-555207AE5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AAA3B62-E2B8-7700-76DB-640F4113D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 dirty="0" err="1">
                <a:solidFill>
                  <a:schemeClr val="bg1"/>
                </a:solidFill>
              </a:rPr>
              <a:t>Apriori</a:t>
            </a:r>
            <a:r>
              <a:rPr lang="pl-PL" sz="4000" dirty="0">
                <a:solidFill>
                  <a:schemeClr val="bg1"/>
                </a:solidFill>
              </a:rPr>
              <a:t>  vs </a:t>
            </a:r>
            <a:r>
              <a:rPr lang="pl-PL" sz="4000" dirty="0" err="1">
                <a:solidFill>
                  <a:schemeClr val="bg1"/>
                </a:solidFill>
              </a:rPr>
              <a:t>Apriori</a:t>
            </a:r>
            <a:r>
              <a:rPr lang="pl-PL" sz="4000" dirty="0">
                <a:solidFill>
                  <a:schemeClr val="bg1"/>
                </a:solidFill>
              </a:rPr>
              <a:t> biblioteka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10382F0E-F00D-8DB4-A9D2-7DB7F7DE0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5" y="22072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300" dirty="0"/>
              <a:t>W ramach tej części testów stworzona implementacja algorytmu </a:t>
            </a:r>
            <a:r>
              <a:rPr lang="pl-PL" sz="2300" dirty="0" err="1"/>
              <a:t>Apriori</a:t>
            </a:r>
            <a:r>
              <a:rPr lang="pl-PL" sz="2300" dirty="0"/>
              <a:t> była porównywana z dostępną w języku </a:t>
            </a:r>
            <a:r>
              <a:rPr lang="pl-PL" sz="2300" dirty="0" err="1"/>
              <a:t>Python</a:t>
            </a:r>
            <a:r>
              <a:rPr lang="pl-PL" sz="2300" dirty="0"/>
              <a:t> biblioteką </a:t>
            </a:r>
            <a:r>
              <a:rPr lang="pl-PL" sz="2300" b="1" dirty="0" err="1"/>
              <a:t>apyori</a:t>
            </a:r>
            <a:r>
              <a:rPr lang="pl-PL" sz="2300" dirty="0"/>
              <a:t>. </a:t>
            </a:r>
          </a:p>
          <a:p>
            <a:pPr marL="0" indent="0">
              <a:buNone/>
            </a:pPr>
            <a:r>
              <a:rPr lang="pl-PL" sz="2300" dirty="0"/>
              <a:t>Porównane zostały takie własności jak:</a:t>
            </a:r>
          </a:p>
          <a:p>
            <a:r>
              <a:rPr lang="pl-PL" sz="2300" dirty="0"/>
              <a:t> </a:t>
            </a:r>
            <a:r>
              <a:rPr lang="pl-PL" sz="2300" b="1" dirty="0"/>
              <a:t>procent odnalezionych reguł asocjacyjnych</a:t>
            </a:r>
            <a:r>
              <a:rPr lang="pl-PL" sz="2300" dirty="0"/>
              <a:t>,</a:t>
            </a:r>
          </a:p>
          <a:p>
            <a:r>
              <a:rPr lang="pl-PL" sz="2300" dirty="0"/>
              <a:t> </a:t>
            </a:r>
            <a:r>
              <a:rPr lang="pl-PL" sz="2300" b="1" dirty="0"/>
              <a:t>procent poprawnie wyznaczonych wartości współczynnika </a:t>
            </a:r>
            <a:r>
              <a:rPr lang="pl-PL" sz="2300" b="1" dirty="0" err="1"/>
              <a:t>confidence</a:t>
            </a:r>
            <a:br>
              <a:rPr lang="pl-PL" sz="2300" b="1" dirty="0"/>
            </a:br>
            <a:r>
              <a:rPr lang="pl-PL" sz="2300" dirty="0"/>
              <a:t>(w odniesieniu do wyników zwracanych przez implementację </a:t>
            </a:r>
            <a:r>
              <a:rPr lang="pl-PL" sz="2300" b="1" dirty="0" err="1"/>
              <a:t>apyori</a:t>
            </a:r>
            <a:r>
              <a:rPr lang="pl-PL" sz="2300" dirty="0"/>
              <a:t>)</a:t>
            </a:r>
          </a:p>
          <a:p>
            <a:r>
              <a:rPr lang="pl-PL" sz="2300" b="1" dirty="0"/>
              <a:t>czasy wykonania obydwu rozwiązań</a:t>
            </a:r>
            <a:r>
              <a:rPr lang="pl-PL" sz="2300" dirty="0"/>
              <a:t>. </a:t>
            </a:r>
          </a:p>
          <a:p>
            <a:pPr marL="0" indent="0">
              <a:buNone/>
            </a:pPr>
            <a:r>
              <a:rPr lang="pl-PL" sz="2300" dirty="0"/>
              <a:t>Porównanie odbyło się przy uwzględnieniu </a:t>
            </a:r>
            <a:r>
              <a:rPr lang="pl-PL" sz="2300" b="1" dirty="0"/>
              <a:t>różnych zbiorów danych</a:t>
            </a:r>
            <a:r>
              <a:rPr lang="pl-PL" sz="2300" dirty="0"/>
              <a:t> i wartości współczynników </a:t>
            </a:r>
            <a:r>
              <a:rPr lang="pl-PL" sz="2300" b="1" dirty="0" err="1"/>
              <a:t>min_support</a:t>
            </a:r>
            <a:r>
              <a:rPr lang="pl-PL" sz="2300" dirty="0"/>
              <a:t> oraz </a:t>
            </a:r>
            <a:r>
              <a:rPr lang="pl-PL" sz="2300" b="1" dirty="0" err="1"/>
              <a:t>min_confidence</a:t>
            </a:r>
            <a:r>
              <a:rPr lang="pl-PL" sz="2300" dirty="0"/>
              <a:t>. Czasy egzekucji były mierzone dla </a:t>
            </a:r>
            <a:r>
              <a:rPr lang="pl-PL" sz="2300" b="1" dirty="0"/>
              <a:t>1 000 000 </a:t>
            </a:r>
            <a:r>
              <a:rPr lang="pl-PL" sz="2300" b="1" dirty="0" err="1"/>
              <a:t>wywołań</a:t>
            </a:r>
            <a:r>
              <a:rPr lang="pl-PL" sz="2300" b="1" dirty="0"/>
              <a:t> funkcji</a:t>
            </a:r>
            <a:r>
              <a:rPr lang="pl-PL" sz="2300" dirty="0"/>
              <a:t> wyznaczającej reguły asocjacyjne dla każdego zestawu parametrów wejściowych.</a:t>
            </a:r>
          </a:p>
        </p:txBody>
      </p:sp>
    </p:spTree>
    <p:extLst>
      <p:ext uri="{BB962C8B-B14F-4D97-AF65-F5344CB8AC3E}">
        <p14:creationId xmlns:p14="http://schemas.microsoft.com/office/powerpoint/2010/main" val="2839562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0A190-531A-96D9-EB1D-103230C34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E1C22D-5BC9-51AF-3996-F40FD815A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Wnioski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40EA44-5BB3-CBFC-32B0-8985FEE7D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endParaRPr lang="pl-PL" sz="24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C37E962-67FC-56A7-00C0-1B80AAC25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51" y="-19185"/>
            <a:ext cx="9888496" cy="687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53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442B6F-0051-2243-2D9D-31D3B0AE5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123F3EA-94E3-330E-77B9-A4E3F0297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Wnioski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D808EFF-3B86-C9A6-4F56-E35489F35A8C}"/>
              </a:ext>
            </a:extLst>
          </p:cNvPr>
          <p:cNvSpPr txBox="1"/>
          <p:nvPr/>
        </p:nvSpPr>
        <p:spPr>
          <a:xfrm>
            <a:off x="936172" y="2207225"/>
            <a:ext cx="11168742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300" dirty="0">
                <a:effectLst/>
              </a:rPr>
              <a:t>Implementacja algorytmu </a:t>
            </a:r>
            <a:r>
              <a:rPr lang="pl-PL" sz="2300" dirty="0" err="1">
                <a:effectLst/>
              </a:rPr>
              <a:t>Apriori</a:t>
            </a:r>
            <a:r>
              <a:rPr lang="pl-PL" sz="2300" dirty="0">
                <a:effectLst/>
              </a:rPr>
              <a:t> w ramach projektu osiągnęła pełne pokrycie z wynikami</a:t>
            </a:r>
            <a:r>
              <a:rPr lang="pl-PL" sz="2300" dirty="0"/>
              <a:t> </a:t>
            </a:r>
            <a:r>
              <a:rPr lang="pl-PL" sz="2300" dirty="0">
                <a:effectLst/>
              </a:rPr>
              <a:t>uzyskanymi za pomocą popularnej biblioteki </a:t>
            </a:r>
            <a:r>
              <a:rPr lang="pl-PL" sz="2300" dirty="0" err="1">
                <a:effectLst/>
              </a:rPr>
              <a:t>apyori</a:t>
            </a:r>
            <a:r>
              <a:rPr lang="pl-PL" sz="2300" dirty="0">
                <a:effectLst/>
              </a:rPr>
              <a:t>, co świadczy o poprawności jej</a:t>
            </a:r>
            <a:r>
              <a:rPr lang="pl-PL" sz="2300" dirty="0"/>
              <a:t> </a:t>
            </a:r>
            <a:r>
              <a:rPr lang="pl-PL" sz="2300" dirty="0">
                <a:effectLst/>
              </a:rPr>
              <a:t>działania</a:t>
            </a:r>
          </a:p>
          <a:p>
            <a:endParaRPr lang="pl-PL" sz="2300" dirty="0"/>
          </a:p>
          <a:p>
            <a:r>
              <a:rPr lang="pl-PL" sz="2300" dirty="0">
                <a:effectLst/>
              </a:rPr>
              <a:t>Pomimo pełnego pokrycia, własna implementacja algorytmu </a:t>
            </a:r>
            <a:r>
              <a:rPr lang="pl-PL" sz="2300" dirty="0" err="1">
                <a:effectLst/>
              </a:rPr>
              <a:t>Apriori</a:t>
            </a:r>
            <a:r>
              <a:rPr lang="pl-PL" sz="2300" dirty="0">
                <a:effectLst/>
              </a:rPr>
              <a:t> działa średnio 10</a:t>
            </a:r>
            <a:r>
              <a:rPr lang="pl-PL" sz="2300" dirty="0"/>
              <a:t> </a:t>
            </a:r>
            <a:r>
              <a:rPr lang="pl-PL" sz="2300" dirty="0">
                <a:effectLst/>
              </a:rPr>
              <a:t>razy wolniej niż biblioteka </a:t>
            </a:r>
            <a:r>
              <a:rPr lang="pl-PL" sz="2300" dirty="0" err="1">
                <a:effectLst/>
              </a:rPr>
              <a:t>apyori</a:t>
            </a:r>
            <a:r>
              <a:rPr lang="pl-PL" sz="2300" dirty="0">
                <a:effectLst/>
              </a:rPr>
              <a:t>. W przyszłości istnieje możliwość optymalizacji kodu</a:t>
            </a:r>
            <a:r>
              <a:rPr lang="pl-PL" sz="2300" dirty="0"/>
              <a:t> </a:t>
            </a:r>
            <a:r>
              <a:rPr lang="pl-PL" sz="2300" dirty="0">
                <a:effectLst/>
              </a:rPr>
              <a:t>w celu poprawy wydajności - jest to jednak akceptowalna różnica, ponieważ biblioteka </a:t>
            </a:r>
            <a:r>
              <a:rPr lang="pl-PL" sz="2300" dirty="0" err="1">
                <a:effectLst/>
              </a:rPr>
              <a:t>apyori</a:t>
            </a:r>
            <a:r>
              <a:rPr lang="pl-PL" sz="2300" dirty="0">
                <a:effectLst/>
              </a:rPr>
              <a:t> była tworzona znacznie</a:t>
            </a:r>
            <a:r>
              <a:rPr lang="pl-PL" sz="2300" dirty="0"/>
              <a:t> </a:t>
            </a:r>
            <a:r>
              <a:rPr lang="pl-PL" sz="2300" dirty="0">
                <a:effectLst/>
              </a:rPr>
              <a:t>dokładniej i ze znacznie większym naciskiem na doprecyzowanie niż niniejszy projekt.</a:t>
            </a:r>
          </a:p>
          <a:p>
            <a:endParaRPr lang="pl-PL" sz="2300" dirty="0">
              <a:effectLst/>
            </a:endParaRPr>
          </a:p>
          <a:p>
            <a:endParaRPr lang="pl-PL" sz="23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4301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CE9900-FC6E-23D7-61C2-835D281B3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AF6EEDB-CFE0-7752-CB24-03647D1F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 dirty="0" err="1">
                <a:solidFill>
                  <a:schemeClr val="bg1"/>
                </a:solidFill>
              </a:rPr>
              <a:t>Apriori</a:t>
            </a:r>
            <a:r>
              <a:rPr lang="pl-PL" sz="4000" dirty="0">
                <a:solidFill>
                  <a:schemeClr val="bg1"/>
                </a:solidFill>
              </a:rPr>
              <a:t> vs </a:t>
            </a:r>
            <a:r>
              <a:rPr lang="pl-PL" sz="4000" dirty="0" err="1">
                <a:solidFill>
                  <a:schemeClr val="bg1"/>
                </a:solidFill>
              </a:rPr>
              <a:t>Eclat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ymbol zastępczy zawartości 4">
            <a:extLst>
              <a:ext uri="{FF2B5EF4-FFF2-40B4-BE49-F238E27FC236}">
                <a16:creationId xmlns:a16="http://schemas.microsoft.com/office/drawing/2014/main" id="{6D0FBB55-0F2B-5A05-8EB7-B6C6CF2CB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5" y="22072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300" dirty="0"/>
              <a:t>W ramach tej części testów stworzona implementacja algorytmu </a:t>
            </a:r>
            <a:r>
              <a:rPr lang="pl-PL" sz="2300" b="1" dirty="0" err="1"/>
              <a:t>Apriori</a:t>
            </a:r>
            <a:r>
              <a:rPr lang="pl-PL" sz="2300" dirty="0"/>
              <a:t> była porównywana z stworzoną implementacją algorytmu </a:t>
            </a:r>
            <a:r>
              <a:rPr lang="pl-PL" sz="2300" b="1" dirty="0" err="1"/>
              <a:t>Eclat</a:t>
            </a:r>
            <a:r>
              <a:rPr lang="pl-PL" sz="2300" dirty="0"/>
              <a:t>. </a:t>
            </a:r>
          </a:p>
          <a:p>
            <a:pPr marL="0" indent="0">
              <a:buNone/>
            </a:pPr>
            <a:r>
              <a:rPr lang="pl-PL" sz="2300" dirty="0"/>
              <a:t>Porównane zostały takie własności jak:</a:t>
            </a:r>
          </a:p>
          <a:p>
            <a:r>
              <a:rPr lang="pl-PL" sz="2300" dirty="0"/>
              <a:t> </a:t>
            </a:r>
            <a:r>
              <a:rPr lang="pl-PL" sz="2300" b="1" dirty="0"/>
              <a:t>procent odnalezionych reguł asocjacyjnych</a:t>
            </a:r>
            <a:r>
              <a:rPr lang="pl-PL" sz="2300" dirty="0"/>
              <a:t>,</a:t>
            </a:r>
          </a:p>
          <a:p>
            <a:r>
              <a:rPr lang="pl-PL" sz="2300" dirty="0"/>
              <a:t> </a:t>
            </a:r>
            <a:r>
              <a:rPr lang="pl-PL" sz="2300" b="1" dirty="0"/>
              <a:t>procent poprawnie wyznaczonych wartości współczynnika </a:t>
            </a:r>
            <a:r>
              <a:rPr lang="pl-PL" sz="2300" b="1" dirty="0" err="1"/>
              <a:t>confidence</a:t>
            </a:r>
            <a:br>
              <a:rPr lang="pl-PL" sz="2300" b="1" dirty="0"/>
            </a:br>
            <a:r>
              <a:rPr lang="pl-PL" sz="2300" dirty="0"/>
              <a:t>(w odniesieniu do wyników zwracanych przez implementację </a:t>
            </a:r>
            <a:r>
              <a:rPr lang="pl-PL" sz="2300" b="1" dirty="0" err="1"/>
              <a:t>apyori</a:t>
            </a:r>
            <a:r>
              <a:rPr lang="pl-PL" sz="2300" dirty="0"/>
              <a:t>)</a:t>
            </a:r>
          </a:p>
          <a:p>
            <a:r>
              <a:rPr lang="pl-PL" sz="2300" b="1" dirty="0"/>
              <a:t>czasy wykonania obydwu rozwiązań</a:t>
            </a:r>
            <a:r>
              <a:rPr lang="pl-PL" sz="2300" dirty="0"/>
              <a:t>. </a:t>
            </a:r>
          </a:p>
          <a:p>
            <a:pPr marL="0" indent="0">
              <a:buNone/>
            </a:pPr>
            <a:r>
              <a:rPr lang="pl-PL" sz="2300" dirty="0"/>
              <a:t>Porównanie odbyło się przy uwzględnieniu </a:t>
            </a:r>
            <a:r>
              <a:rPr lang="pl-PL" sz="2300" b="1" dirty="0"/>
              <a:t>różnych zbiorów danych</a:t>
            </a:r>
            <a:r>
              <a:rPr lang="pl-PL" sz="2300" dirty="0"/>
              <a:t> i wartości współczynników </a:t>
            </a:r>
            <a:r>
              <a:rPr lang="pl-PL" sz="2300" b="1" dirty="0" err="1"/>
              <a:t>min_support</a:t>
            </a:r>
            <a:r>
              <a:rPr lang="pl-PL" sz="2300" dirty="0"/>
              <a:t> oraz </a:t>
            </a:r>
            <a:r>
              <a:rPr lang="pl-PL" sz="2300" b="1" dirty="0" err="1"/>
              <a:t>min_confidence</a:t>
            </a:r>
            <a:r>
              <a:rPr lang="pl-PL" sz="2300" dirty="0"/>
              <a:t>. Czasy egzekucji były mierzone dla </a:t>
            </a:r>
            <a:r>
              <a:rPr lang="pl-PL" sz="2300" b="1" dirty="0"/>
              <a:t>1 000 000 </a:t>
            </a:r>
            <a:r>
              <a:rPr lang="pl-PL" sz="2300" b="1" dirty="0" err="1"/>
              <a:t>wywołań</a:t>
            </a:r>
            <a:r>
              <a:rPr lang="pl-PL" sz="2300" b="1" dirty="0"/>
              <a:t> funkcji</a:t>
            </a:r>
            <a:r>
              <a:rPr lang="pl-PL" sz="2300" dirty="0"/>
              <a:t> wyznaczającej reguły asocjacyjne dla każdego zestawu parametrów wejściowych.</a:t>
            </a:r>
          </a:p>
        </p:txBody>
      </p:sp>
    </p:spTree>
    <p:extLst>
      <p:ext uri="{BB962C8B-B14F-4D97-AF65-F5344CB8AC3E}">
        <p14:creationId xmlns:p14="http://schemas.microsoft.com/office/powerpoint/2010/main" val="529416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5FC52-1B99-4402-0D5A-D17288943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5508E3AA-640C-76E5-67E6-6F0C267B8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5CA1796-8A4F-8468-E681-04A04EACB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-1"/>
            <a:ext cx="10267122" cy="686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63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29E8E3-9737-A107-9108-293FF35FB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11B8639-2050-ED8A-CEE6-E892385B5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Wnioski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9391228-4912-296B-42D2-F4509860CC7D}"/>
              </a:ext>
            </a:extLst>
          </p:cNvPr>
          <p:cNvSpPr txBox="1"/>
          <p:nvPr/>
        </p:nvSpPr>
        <p:spPr>
          <a:xfrm>
            <a:off x="1156851" y="2181360"/>
            <a:ext cx="10643263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300" dirty="0"/>
              <a:t>W kontekście porównania algorytmów </a:t>
            </a:r>
            <a:r>
              <a:rPr lang="pl-PL" sz="2300" dirty="0" err="1"/>
              <a:t>Apriori</a:t>
            </a:r>
            <a:r>
              <a:rPr lang="pl-PL" sz="2300" dirty="0"/>
              <a:t> i </a:t>
            </a:r>
            <a:r>
              <a:rPr lang="pl-PL" sz="2300" dirty="0" err="1"/>
              <a:t>Eclat</a:t>
            </a:r>
            <a:r>
              <a:rPr lang="pl-PL" sz="2300" dirty="0"/>
              <a:t> wykazano, że oba algorytmy generują identyczne reguły asocjacyjne, co potwierdza ich spójność i poprawność działania natomiast algorytm </a:t>
            </a:r>
            <a:r>
              <a:rPr lang="pl-PL" sz="2300" dirty="0" err="1"/>
              <a:t>Eclat</a:t>
            </a:r>
            <a:r>
              <a:rPr lang="pl-PL" sz="2300" dirty="0"/>
              <a:t> jest znacznie szybszy niż algorytm </a:t>
            </a:r>
            <a:r>
              <a:rPr lang="pl-PL" sz="2300" dirty="0" err="1"/>
              <a:t>Apriori</a:t>
            </a:r>
            <a:endParaRPr lang="pl-PL" sz="2300" dirty="0"/>
          </a:p>
          <a:p>
            <a:endParaRPr lang="pl-PL" sz="2300" dirty="0"/>
          </a:p>
          <a:p>
            <a:r>
              <a:rPr lang="pl-PL" sz="2300" dirty="0"/>
              <a:t>Przewaga czasowa algorytmu </a:t>
            </a:r>
            <a:r>
              <a:rPr lang="pl-PL" sz="2300" dirty="0" err="1"/>
              <a:t>Eclat</a:t>
            </a:r>
            <a:r>
              <a:rPr lang="pl-PL" sz="2300" dirty="0"/>
              <a:t> wynika z wykorzystania pionowej reprezentacji danych (TID-</a:t>
            </a:r>
            <a:r>
              <a:rPr lang="pl-PL" sz="2300" dirty="0" err="1"/>
              <a:t>sets</a:t>
            </a:r>
            <a:r>
              <a:rPr lang="pl-PL" sz="2300" dirty="0"/>
              <a:t>) oraz bardziej efektywnego przeszukiwania przestrzeni kombinacji poprzez operacje na zbiorach identyfikatorów transakcji.</a:t>
            </a:r>
          </a:p>
          <a:p>
            <a:endParaRPr lang="pl-PL" sz="2300" dirty="0"/>
          </a:p>
          <a:p>
            <a:r>
              <a:rPr lang="pl-PL" sz="2300" dirty="0"/>
              <a:t>W praktyce, dla dużych zbiorów danych, rekomenduje się użycie algorytmu </a:t>
            </a:r>
            <a:r>
              <a:rPr lang="pl-PL" sz="2300" dirty="0" err="1"/>
              <a:t>Eclat</a:t>
            </a:r>
            <a:r>
              <a:rPr lang="pl-PL" sz="2300" dirty="0"/>
              <a:t>, natomiast dla mniejszych zbiorów danych, oba algorytmy działają efektywnie i ich wybór może zależeć od innych czynników, takich jak dostępne zasoby obliczeniowe czy potrzeba interpretowalności wyników.</a:t>
            </a:r>
          </a:p>
        </p:txBody>
      </p:sp>
    </p:spTree>
    <p:extLst>
      <p:ext uri="{BB962C8B-B14F-4D97-AF65-F5344CB8AC3E}">
        <p14:creationId xmlns:p14="http://schemas.microsoft.com/office/powerpoint/2010/main" val="3419071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C672CE-4749-DAAA-210C-11FCF37E0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5E61C60-3A61-2C1A-53C7-CE75AE90E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145532"/>
            <a:ext cx="11723903" cy="1280497"/>
          </a:xfrm>
        </p:spPr>
        <p:txBody>
          <a:bodyPr anchor="t">
            <a:noAutofit/>
          </a:bodyPr>
          <a:lstStyle/>
          <a:p>
            <a:r>
              <a:rPr lang="pl-PL" sz="4000" dirty="0">
                <a:solidFill>
                  <a:schemeClr val="bg1"/>
                </a:solidFill>
                <a:effectLst/>
              </a:rPr>
              <a:t>Porównanie zachowania się wybranych miar w odniesieniu do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>
                <a:solidFill>
                  <a:schemeClr val="bg1"/>
                </a:solidFill>
                <a:effectLst/>
              </a:rPr>
              <a:t>wartości współczynnika podniesienia</a:t>
            </a:r>
            <a:br>
              <a:rPr lang="pl-PL" sz="4000" dirty="0">
                <a:solidFill>
                  <a:schemeClr val="bg1"/>
                </a:solidFill>
                <a:effectLst/>
              </a:rPr>
            </a:b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D309DC3-04BF-EDB9-E982-BC6E20F405F4}"/>
              </a:ext>
            </a:extLst>
          </p:cNvPr>
          <p:cNvSpPr txBox="1"/>
          <p:nvPr/>
        </p:nvSpPr>
        <p:spPr>
          <a:xfrm>
            <a:off x="1156851" y="2243212"/>
            <a:ext cx="11035138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300" i="1" dirty="0">
                <a:effectLst/>
              </a:rPr>
              <a:t>W ramach niniejszej analizy, własna implementacja algorytmu </a:t>
            </a:r>
            <a:r>
              <a:rPr lang="pl-PL" sz="2300" i="1" dirty="0" err="1">
                <a:effectLst/>
              </a:rPr>
              <a:t>Apriori</a:t>
            </a:r>
            <a:r>
              <a:rPr lang="pl-PL" sz="2300" i="1" dirty="0">
                <a:effectLst/>
              </a:rPr>
              <a:t> została użyta do wyznaczenia</a:t>
            </a:r>
            <a:r>
              <a:rPr lang="pl-PL" sz="2300" dirty="0"/>
              <a:t> </a:t>
            </a:r>
            <a:r>
              <a:rPr lang="pl-PL" sz="2300" i="1" dirty="0">
                <a:effectLst/>
              </a:rPr>
              <a:t>reguł asocjacyjnych i powiązanych z nimi metryk na trzech dyskretnych zbiorach danych</a:t>
            </a:r>
            <a:r>
              <a:rPr lang="pl-PL" sz="2300" dirty="0"/>
              <a:t> </a:t>
            </a:r>
            <a:r>
              <a:rPr lang="pl-PL" sz="2300" i="1" dirty="0">
                <a:effectLst/>
              </a:rPr>
              <a:t>pochodzących z UCIML </a:t>
            </a:r>
            <a:r>
              <a:rPr lang="pl-PL" sz="2300" i="1" dirty="0" err="1">
                <a:effectLst/>
              </a:rPr>
              <a:t>repo</a:t>
            </a:r>
            <a:r>
              <a:rPr lang="pl-PL" sz="2300" i="1" dirty="0"/>
              <a:t>.</a:t>
            </a:r>
            <a:endParaRPr lang="pl-PL" sz="2300" i="1" dirty="0">
              <a:effectLst/>
            </a:endParaRPr>
          </a:p>
          <a:p>
            <a:endParaRPr lang="pl-PL" sz="2300" dirty="0">
              <a:effectLst/>
            </a:endParaRPr>
          </a:p>
          <a:p>
            <a:r>
              <a:rPr lang="pl-PL" sz="2300" i="1" dirty="0">
                <a:effectLst/>
              </a:rPr>
              <a:t>Uzyskane wyniki zostały posortowane na podstawie </a:t>
            </a:r>
            <a:r>
              <a:rPr lang="pl-PL" sz="2300" i="1" dirty="0" err="1">
                <a:effectLst/>
              </a:rPr>
              <a:t>wsp</a:t>
            </a:r>
            <a:r>
              <a:rPr lang="pl-PL" sz="2300" i="1" dirty="0">
                <a:effectLst/>
              </a:rPr>
              <a:t>. podniesienia - lift a następnie</a:t>
            </a:r>
            <a:r>
              <a:rPr lang="pl-PL" sz="2300" dirty="0"/>
              <a:t> </a:t>
            </a:r>
            <a:r>
              <a:rPr lang="pl-PL" sz="2300" i="1" dirty="0">
                <a:effectLst/>
              </a:rPr>
              <a:t>zaprezentowane w postaci tabeli </a:t>
            </a:r>
            <a:r>
              <a:rPr lang="pl-PL" sz="2300" i="1" dirty="0" err="1">
                <a:effectLst/>
              </a:rPr>
              <a:t>oglónej</a:t>
            </a:r>
            <a:r>
              <a:rPr lang="pl-PL" sz="2300" i="1" dirty="0">
                <a:effectLst/>
              </a:rPr>
              <a:t> i tabeli uśrednionych wartości metryk w zależności od</a:t>
            </a:r>
            <a:r>
              <a:rPr lang="pl-PL" sz="2300" dirty="0"/>
              <a:t> </a:t>
            </a:r>
            <a:r>
              <a:rPr lang="pl-PL" sz="2300" i="1" dirty="0">
                <a:effectLst/>
              </a:rPr>
              <a:t>wartości </a:t>
            </a:r>
            <a:r>
              <a:rPr lang="pl-PL" sz="2300" i="1" dirty="0" err="1">
                <a:effectLst/>
              </a:rPr>
              <a:t>wsp</a:t>
            </a:r>
            <a:r>
              <a:rPr lang="pl-PL" sz="2300" i="1" dirty="0">
                <a:effectLst/>
              </a:rPr>
              <a:t>. lift.</a:t>
            </a:r>
          </a:p>
          <a:p>
            <a:endParaRPr lang="pl-PL" sz="2300" i="1" dirty="0"/>
          </a:p>
          <a:p>
            <a:r>
              <a:rPr lang="pl-PL" sz="2300" i="1" dirty="0">
                <a:effectLst/>
              </a:rPr>
              <a:t>Wszystkie poniższe wyniki zostały uzyskane przy wartości </a:t>
            </a:r>
            <a:r>
              <a:rPr lang="pl-PL" sz="2300" i="1" dirty="0" err="1">
                <a:effectLst/>
              </a:rPr>
              <a:t>min_support</a:t>
            </a:r>
            <a:r>
              <a:rPr lang="pl-PL" sz="2300" dirty="0"/>
              <a:t> </a:t>
            </a:r>
            <a:r>
              <a:rPr lang="pl-PL" sz="2300" i="1" dirty="0">
                <a:effectLst/>
              </a:rPr>
              <a:t>= 0.15 oraz </a:t>
            </a:r>
            <a:r>
              <a:rPr lang="pl-PL" sz="2300" i="1" dirty="0" err="1">
                <a:effectLst/>
              </a:rPr>
              <a:t>min_confidence</a:t>
            </a:r>
            <a:r>
              <a:rPr lang="pl-PL" sz="2300" i="1" dirty="0">
                <a:effectLst/>
              </a:rPr>
              <a:t> = 0.3.</a:t>
            </a:r>
            <a:endParaRPr lang="pl-PL" sz="2300" dirty="0">
              <a:effectLst/>
            </a:endParaRPr>
          </a:p>
          <a:p>
            <a:endParaRPr lang="pl-PL" sz="23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0779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0B5E1-563E-BD4C-09D4-D4DAE1FEB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DFF2968B-056B-6D8C-344B-5CBBA69FE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0" y="0"/>
            <a:ext cx="7871791" cy="520951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71C63B54-52F2-B96D-BBDE-505AE91BA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95" y="5417747"/>
            <a:ext cx="7772400" cy="1440253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D8B7FB48-D2DB-7D8D-48C8-2EAA5E926E93}"/>
              </a:ext>
            </a:extLst>
          </p:cNvPr>
          <p:cNvSpPr txBox="1"/>
          <p:nvPr/>
        </p:nvSpPr>
        <p:spPr>
          <a:xfrm>
            <a:off x="8174697" y="5560792"/>
            <a:ext cx="3808108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300" dirty="0">
                <a:effectLst/>
              </a:rPr>
              <a:t>Tabela wyników uśrednionych dla zbioru danych Car Evaluation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31C308E-4BAC-487A-113E-B88C42450C85}"/>
              </a:ext>
            </a:extLst>
          </p:cNvPr>
          <p:cNvSpPr txBox="1"/>
          <p:nvPr/>
        </p:nvSpPr>
        <p:spPr>
          <a:xfrm>
            <a:off x="8122634" y="196611"/>
            <a:ext cx="4069365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300" dirty="0">
                <a:effectLst/>
              </a:rPr>
              <a:t>Pełna tabela wyników dla zbioru danych Car Evaluation</a:t>
            </a:r>
          </a:p>
        </p:txBody>
      </p:sp>
    </p:spTree>
    <p:extLst>
      <p:ext uri="{BB962C8B-B14F-4D97-AF65-F5344CB8AC3E}">
        <p14:creationId xmlns:p14="http://schemas.microsoft.com/office/powerpoint/2010/main" val="128461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8974FEF-18CD-9A2C-23AE-DDD768CA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Temat projektu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165F9A8-B528-317D-4C76-E8D20BAF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66715" cy="4956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300" dirty="0"/>
              <a:t>Podstawowo:</a:t>
            </a:r>
            <a:br>
              <a:rPr lang="pl-PL" sz="2300" dirty="0"/>
            </a:br>
            <a:r>
              <a:rPr lang="pl-PL" sz="2300" dirty="0"/>
              <a:t>Implementacja algorytmu </a:t>
            </a:r>
            <a:r>
              <a:rPr lang="pl-PL" sz="2300" dirty="0" err="1"/>
              <a:t>Apriori</a:t>
            </a:r>
            <a:r>
              <a:rPr lang="pl-PL" sz="2300" dirty="0"/>
              <a:t> do odkrywania reguł asocjacyjnych wraz z implementacją obliczania miar: współczynnika podniesienia (</a:t>
            </a:r>
            <a:r>
              <a:rPr lang="pl-PL" sz="2300" i="1" dirty="0"/>
              <a:t>lift</a:t>
            </a:r>
            <a:r>
              <a:rPr lang="pl-PL" sz="2300" dirty="0"/>
              <a:t>) oraz trzech wybranych spośród: </a:t>
            </a:r>
            <a:r>
              <a:rPr lang="pl-PL" sz="2300" i="1" dirty="0" err="1"/>
              <a:t>conviction</a:t>
            </a:r>
            <a:r>
              <a:rPr lang="pl-PL" sz="2300" dirty="0"/>
              <a:t>, </a:t>
            </a:r>
            <a:r>
              <a:rPr lang="pl-PL" sz="2300" i="1" dirty="0" err="1"/>
              <a:t>cosine</a:t>
            </a:r>
            <a:r>
              <a:rPr lang="pl-PL" sz="2300" dirty="0"/>
              <a:t>, </a:t>
            </a:r>
            <a:r>
              <a:rPr lang="pl-PL" sz="2300" i="1" dirty="0" err="1"/>
              <a:t>gini</a:t>
            </a:r>
            <a:r>
              <a:rPr lang="pl-PL" sz="2300" dirty="0"/>
              <a:t>, </a:t>
            </a:r>
            <a:r>
              <a:rPr lang="pl-PL" sz="2300" i="1" dirty="0" err="1"/>
              <a:t>Jaccard</a:t>
            </a:r>
            <a:r>
              <a:rPr lang="pl-PL" sz="2300" i="1" dirty="0"/>
              <a:t>/</a:t>
            </a:r>
            <a:r>
              <a:rPr lang="pl-PL" sz="2300" i="1" dirty="0" err="1"/>
              <a:t>coherence</a:t>
            </a:r>
            <a:r>
              <a:rPr lang="pl-PL" sz="2300" dirty="0"/>
              <a:t>, </a:t>
            </a:r>
            <a:r>
              <a:rPr lang="pl-PL" sz="2300" i="1" dirty="0" err="1"/>
              <a:t>certainty</a:t>
            </a:r>
            <a:r>
              <a:rPr lang="pl-PL" sz="2300" i="1" dirty="0"/>
              <a:t> </a:t>
            </a:r>
            <a:r>
              <a:rPr lang="pl-PL" sz="2300" i="1" dirty="0" err="1"/>
              <a:t>factor</a:t>
            </a:r>
            <a:r>
              <a:rPr lang="pl-PL" sz="2300" dirty="0"/>
              <a:t>, </a:t>
            </a:r>
            <a:r>
              <a:rPr lang="pl-PL" sz="2300" i="1" dirty="0" err="1"/>
              <a:t>improvement</a:t>
            </a:r>
            <a:r>
              <a:rPr lang="pl-PL" sz="2300" dirty="0"/>
              <a:t>, </a:t>
            </a:r>
            <a:r>
              <a:rPr lang="pl-PL" sz="2300" i="1" dirty="0"/>
              <a:t>mutual </a:t>
            </a:r>
            <a:r>
              <a:rPr lang="pl-PL" sz="2300" i="1" dirty="0" err="1"/>
              <a:t>information</a:t>
            </a:r>
            <a:r>
              <a:rPr lang="pl-PL" sz="2300" dirty="0"/>
              <a:t>, </a:t>
            </a:r>
            <a:r>
              <a:rPr lang="pl-PL" sz="2300" i="1" dirty="0" err="1"/>
              <a:t>odd</a:t>
            </a:r>
            <a:r>
              <a:rPr lang="pl-PL" sz="2300" i="1" dirty="0"/>
              <a:t> ratio</a:t>
            </a:r>
            <a:r>
              <a:rPr lang="pl-PL" sz="2300" dirty="0"/>
              <a:t>. Przeprowadzić porównanie zachowania się wybranych miar w odniesieniu do wartości współczynnika podniesienia.</a:t>
            </a:r>
          </a:p>
          <a:p>
            <a:pPr marL="0" indent="0">
              <a:buNone/>
            </a:pPr>
            <a:endParaRPr lang="pl-PL" sz="2300" dirty="0"/>
          </a:p>
          <a:p>
            <a:pPr marL="0" indent="0">
              <a:buNone/>
            </a:pPr>
            <a:r>
              <a:rPr lang="pl-PL" sz="2300" dirty="0">
                <a:effectLst/>
              </a:rPr>
              <a:t>Dodatkowo:</a:t>
            </a:r>
            <a:br>
              <a:rPr lang="pl-PL" sz="2300" dirty="0">
                <a:effectLst/>
              </a:rPr>
            </a:br>
            <a:r>
              <a:rPr lang="pl-PL" sz="2300" dirty="0">
                <a:effectLst/>
              </a:rPr>
              <a:t>Zaimpl</a:t>
            </a:r>
            <a:r>
              <a:rPr lang="pl-PL" sz="2300" dirty="0"/>
              <a:t>ementować jeszcze jeden algorytmu do odkrywania reguł asocjacyjnych:</a:t>
            </a:r>
          </a:p>
          <a:p>
            <a:pPr>
              <a:buFontTx/>
              <a:buChar char="-"/>
            </a:pPr>
            <a:r>
              <a:rPr lang="pl-PL" sz="2300" dirty="0"/>
              <a:t>Algorytm </a:t>
            </a:r>
            <a:r>
              <a:rPr lang="pl-PL" sz="2300" dirty="0" err="1"/>
              <a:t>AprioriRuleGen</a:t>
            </a:r>
            <a:r>
              <a:rPr lang="pl-PL" sz="2300" dirty="0"/>
              <a:t>	</a:t>
            </a:r>
          </a:p>
          <a:p>
            <a:pPr>
              <a:buFontTx/>
              <a:buChar char="-"/>
            </a:pPr>
            <a:r>
              <a:rPr lang="pl-PL" sz="2300" dirty="0"/>
              <a:t>Algorytm </a:t>
            </a:r>
            <a:r>
              <a:rPr lang="pl-PL" sz="2300" dirty="0" err="1"/>
              <a:t>Eclat</a:t>
            </a:r>
            <a:endParaRPr lang="pl-PL" sz="2300" dirty="0"/>
          </a:p>
          <a:p>
            <a:pPr>
              <a:buFontTx/>
              <a:buChar char="-"/>
            </a:pPr>
            <a:r>
              <a:rPr lang="pl-PL" sz="2300" dirty="0"/>
              <a:t>Algorytm </a:t>
            </a:r>
            <a:r>
              <a:rPr lang="pl-PL" sz="2300" dirty="0" err="1"/>
              <a:t>Partition</a:t>
            </a:r>
            <a:endParaRPr lang="en-US" sz="2300" dirty="0"/>
          </a:p>
          <a:p>
            <a:pPr>
              <a:buFontTx/>
              <a:buChar char="-"/>
            </a:pPr>
            <a:endParaRPr lang="en-US" sz="2300" dirty="0"/>
          </a:p>
          <a:p>
            <a:pPr>
              <a:buFontTx/>
              <a:buChar char="-"/>
            </a:pPr>
            <a:endParaRPr lang="en-US" sz="2300" dirty="0"/>
          </a:p>
          <a:p>
            <a:pPr marL="0" indent="0">
              <a:buNone/>
            </a:pPr>
            <a:endParaRPr lang="pl-PL" sz="23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0068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8E28BB-FFA7-3EF9-5615-5E398172E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7D332FC-86D3-FC8F-B52E-7D15CD05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Wnioski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717043C-FCCC-E525-1D06-AD338F69BBAD}"/>
              </a:ext>
            </a:extLst>
          </p:cNvPr>
          <p:cNvSpPr txBox="1"/>
          <p:nvPr/>
        </p:nvSpPr>
        <p:spPr>
          <a:xfrm>
            <a:off x="838200" y="2056477"/>
            <a:ext cx="1135379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500" dirty="0">
                <a:effectLst/>
              </a:rPr>
              <a:t>Na podstawie powyższej tabeli można stwierdzić, że współczynnik wsparcia relatywnego</a:t>
            </a:r>
            <a:r>
              <a:rPr lang="pl-PL" sz="1500" dirty="0"/>
              <a:t> </a:t>
            </a:r>
            <a:r>
              <a:rPr lang="pl-PL" sz="1500" dirty="0">
                <a:effectLst/>
              </a:rPr>
              <a:t>(</a:t>
            </a:r>
            <a:r>
              <a:rPr lang="pl-PL" sz="1500" b="1" dirty="0" err="1">
                <a:effectLst/>
              </a:rPr>
              <a:t>relative</a:t>
            </a:r>
            <a:r>
              <a:rPr lang="pl-PL" sz="1500" b="1" dirty="0">
                <a:effectLst/>
              </a:rPr>
              <a:t> </a:t>
            </a:r>
            <a:r>
              <a:rPr lang="pl-PL" sz="1500" b="1" dirty="0" err="1">
                <a:effectLst/>
              </a:rPr>
              <a:t>support</a:t>
            </a:r>
            <a:r>
              <a:rPr lang="pl-PL" sz="1500" dirty="0">
                <a:effectLst/>
              </a:rPr>
              <a:t>) jest tym większy, im wyższy współczynnik podniesienia lift. Widać</a:t>
            </a:r>
            <a:r>
              <a:rPr lang="pl-PL" sz="1500" dirty="0"/>
              <a:t> </a:t>
            </a:r>
            <a:r>
              <a:rPr lang="pl-PL" sz="1500" dirty="0">
                <a:effectLst/>
              </a:rPr>
              <a:t>też, że wartości w poszczególnych kubełkach nie odbiegają znacząco od siebie (minimalne wartości</a:t>
            </a:r>
            <a:r>
              <a:rPr lang="pl-PL" sz="1500" dirty="0"/>
              <a:t> </a:t>
            </a:r>
            <a:r>
              <a:rPr lang="pl-PL" sz="1500" dirty="0">
                <a:effectLst/>
              </a:rPr>
              <a:t>odchylenia standardowego).</a:t>
            </a:r>
          </a:p>
          <a:p>
            <a:endParaRPr lang="pl-PL" sz="1500" dirty="0"/>
          </a:p>
          <a:p>
            <a:r>
              <a:rPr lang="pl-PL" sz="1500" dirty="0">
                <a:effectLst/>
              </a:rPr>
              <a:t>W przypadku współczynnika </a:t>
            </a:r>
            <a:r>
              <a:rPr lang="pl-PL" sz="1500" b="1" dirty="0" err="1">
                <a:effectLst/>
              </a:rPr>
              <a:t>Certanity</a:t>
            </a:r>
            <a:r>
              <a:rPr lang="pl-PL" sz="1500" dirty="0">
                <a:effectLst/>
              </a:rPr>
              <a:t>, nie widać dokładnej zależności pomiędzy wartościami</a:t>
            </a:r>
            <a:r>
              <a:rPr lang="pl-PL" sz="1500" dirty="0"/>
              <a:t> </a:t>
            </a:r>
            <a:r>
              <a:rPr lang="pl-PL" sz="1500" dirty="0" err="1">
                <a:effectLst/>
              </a:rPr>
              <a:t>wsp</a:t>
            </a:r>
            <a:r>
              <a:rPr lang="pl-PL" sz="1500" dirty="0">
                <a:effectLst/>
              </a:rPr>
              <a:t>. lift, jednak można dostrzec znacznie wyższą wartość odchylenia standardowego</a:t>
            </a:r>
          </a:p>
          <a:p>
            <a:endParaRPr lang="pl-PL" sz="1500" dirty="0"/>
          </a:p>
          <a:p>
            <a:r>
              <a:rPr lang="pl-PL" sz="1500" dirty="0">
                <a:effectLst/>
              </a:rPr>
              <a:t>Współczynnik </a:t>
            </a:r>
            <a:r>
              <a:rPr lang="pl-PL" sz="1500" b="1" dirty="0" err="1">
                <a:effectLst/>
              </a:rPr>
              <a:t>Jaccarda</a:t>
            </a:r>
            <a:r>
              <a:rPr lang="pl-PL" sz="1500" dirty="0">
                <a:effectLst/>
              </a:rPr>
              <a:t> rośnie wykładniczo w stosunku do wartości współczynnika podniesienia. To samo dotyczy odchylenia standardowego jego wartości w zadanym przedziale.</a:t>
            </a:r>
          </a:p>
          <a:p>
            <a:endParaRPr lang="pl-PL" sz="1500" dirty="0">
              <a:effectLst/>
            </a:endParaRPr>
          </a:p>
          <a:p>
            <a:r>
              <a:rPr lang="pl-PL" sz="1500" dirty="0">
                <a:effectLst/>
              </a:rPr>
              <a:t>W przypadku wsp</a:t>
            </a:r>
            <a:r>
              <a:rPr lang="pl-PL" sz="1500" dirty="0"/>
              <a:t>ół</a:t>
            </a:r>
            <a:r>
              <a:rPr lang="pl-PL" sz="1500" dirty="0">
                <a:effectLst/>
              </a:rPr>
              <a:t>czynnika </a:t>
            </a:r>
            <a:r>
              <a:rPr lang="pl-PL" sz="1500" b="1" dirty="0" err="1">
                <a:effectLst/>
              </a:rPr>
              <a:t>Odds</a:t>
            </a:r>
            <a:r>
              <a:rPr lang="pl-PL" sz="1500" b="1" dirty="0">
                <a:effectLst/>
              </a:rPr>
              <a:t> Ratio </a:t>
            </a:r>
            <a:r>
              <a:rPr lang="pl-PL" sz="1500" dirty="0">
                <a:effectLst/>
              </a:rPr>
              <a:t>również widać tendencje wzrostową w stosunku</a:t>
            </a:r>
            <a:r>
              <a:rPr lang="pl-PL" sz="1500" dirty="0"/>
              <a:t> </a:t>
            </a:r>
            <a:r>
              <a:rPr lang="pl-PL" sz="1500" dirty="0">
                <a:effectLst/>
              </a:rPr>
              <a:t>do wartości </a:t>
            </a:r>
            <a:r>
              <a:rPr lang="pl-PL" sz="1500" dirty="0" err="1">
                <a:effectLst/>
              </a:rPr>
              <a:t>wsp</a:t>
            </a:r>
            <a:r>
              <a:rPr lang="pl-PL" sz="1500" dirty="0">
                <a:effectLst/>
              </a:rPr>
              <a:t>. lift, jednak nie jest to silnie widoczne zarówno w stosunku do wartości średniej</a:t>
            </a:r>
            <a:r>
              <a:rPr lang="pl-PL" sz="1500" dirty="0"/>
              <a:t> </a:t>
            </a:r>
            <a:r>
              <a:rPr lang="pl-PL" sz="1500" dirty="0">
                <a:effectLst/>
              </a:rPr>
              <a:t>jak i odchylenia standardowego.</a:t>
            </a:r>
          </a:p>
          <a:p>
            <a:endParaRPr lang="pl-PL" sz="1500" dirty="0">
              <a:effectLst/>
            </a:endParaRPr>
          </a:p>
          <a:p>
            <a:r>
              <a:rPr lang="pl-PL" sz="1500" dirty="0">
                <a:effectLst/>
              </a:rPr>
              <a:t>Analiza zachowania się wybranych miar w odniesieniu do wartości </a:t>
            </a:r>
            <a:r>
              <a:rPr lang="pl-PL" sz="1500" dirty="0" err="1">
                <a:effectLst/>
              </a:rPr>
              <a:t>wsp</a:t>
            </a:r>
            <a:r>
              <a:rPr lang="pl-PL" sz="1500" dirty="0" err="1"/>
              <a:t>ół</a:t>
            </a:r>
            <a:r>
              <a:rPr lang="pl-PL" sz="1500" dirty="0" err="1">
                <a:effectLst/>
              </a:rPr>
              <a:t>łczynnika</a:t>
            </a:r>
            <a:r>
              <a:rPr lang="pl-PL" sz="1500" dirty="0">
                <a:effectLst/>
              </a:rPr>
              <a:t> podniesienia</a:t>
            </a:r>
            <a:r>
              <a:rPr lang="pl-PL" sz="1500" dirty="0"/>
              <a:t> (</a:t>
            </a:r>
            <a:r>
              <a:rPr lang="pl-PL" sz="1500" dirty="0">
                <a:effectLst/>
              </a:rPr>
              <a:t>lift) wykazała, że </a:t>
            </a:r>
            <a:r>
              <a:rPr lang="pl-PL" sz="1500" b="1" dirty="0">
                <a:effectLst/>
              </a:rPr>
              <a:t>większość miar (</a:t>
            </a:r>
            <a:r>
              <a:rPr lang="pl-PL" sz="1500" b="1" dirty="0" err="1">
                <a:effectLst/>
              </a:rPr>
              <a:t>wsp.łczynnik</a:t>
            </a:r>
            <a:r>
              <a:rPr lang="pl-PL" sz="1500" b="1" dirty="0">
                <a:effectLst/>
              </a:rPr>
              <a:t> </a:t>
            </a:r>
            <a:r>
              <a:rPr lang="pl-PL" sz="1500" b="1" dirty="0" err="1">
                <a:effectLst/>
              </a:rPr>
              <a:t>Jaccarda</a:t>
            </a:r>
            <a:r>
              <a:rPr lang="pl-PL" sz="1500" b="1" dirty="0">
                <a:effectLst/>
              </a:rPr>
              <a:t>, </a:t>
            </a:r>
            <a:r>
              <a:rPr lang="pl-PL" sz="1500" b="1" dirty="0" err="1">
                <a:effectLst/>
              </a:rPr>
              <a:t>Certainty</a:t>
            </a:r>
            <a:r>
              <a:rPr lang="pl-PL" sz="1500" b="1" dirty="0">
                <a:effectLst/>
              </a:rPr>
              <a:t> </a:t>
            </a:r>
            <a:r>
              <a:rPr lang="pl-PL" sz="1500" b="1" dirty="0" err="1">
                <a:effectLst/>
              </a:rPr>
              <a:t>Factor</a:t>
            </a:r>
            <a:r>
              <a:rPr lang="pl-PL" sz="1500" b="1" dirty="0">
                <a:effectLst/>
              </a:rPr>
              <a:t>,</a:t>
            </a:r>
            <a:r>
              <a:rPr lang="pl-PL" sz="1500" b="1" dirty="0"/>
              <a:t> </a:t>
            </a:r>
            <a:r>
              <a:rPr lang="pl-PL" sz="1500" b="1" dirty="0" err="1">
                <a:effectLst/>
              </a:rPr>
              <a:t>Odds</a:t>
            </a:r>
            <a:r>
              <a:rPr lang="pl-PL" sz="1500" b="1" dirty="0">
                <a:effectLst/>
              </a:rPr>
              <a:t> Ratio) wykazuje tendencję do wzrostu wraz ze wzrostem wartości współczynnika</a:t>
            </a:r>
            <a:r>
              <a:rPr lang="pl-PL" sz="1500" b="1" dirty="0"/>
              <a:t> </a:t>
            </a:r>
            <a:r>
              <a:rPr lang="pl-PL" sz="1500" dirty="0">
                <a:effectLst/>
              </a:rPr>
              <a:t>podniesienia.</a:t>
            </a:r>
          </a:p>
          <a:p>
            <a:endParaRPr lang="pl-PL" sz="1500" dirty="0"/>
          </a:p>
          <a:p>
            <a:r>
              <a:rPr lang="pl-PL" sz="1500" b="1" dirty="0">
                <a:effectLst/>
              </a:rPr>
              <a:t>Dokładność i wiarygodność wyników uzyskanych przez algorytm </a:t>
            </a:r>
            <a:r>
              <a:rPr lang="pl-PL" sz="1500" b="1" dirty="0" err="1">
                <a:effectLst/>
              </a:rPr>
              <a:t>Apriori</a:t>
            </a:r>
            <a:r>
              <a:rPr lang="pl-PL" sz="1500" b="1" dirty="0">
                <a:effectLst/>
              </a:rPr>
              <a:t> zależy od odpowiedniego</a:t>
            </a:r>
            <a:r>
              <a:rPr lang="pl-PL" sz="1500" b="1" dirty="0"/>
              <a:t> </a:t>
            </a:r>
            <a:r>
              <a:rPr lang="pl-PL" sz="1500" b="1" dirty="0">
                <a:effectLst/>
              </a:rPr>
              <a:t>dobrania parametrów, takich jak minimalne wsparcie (</a:t>
            </a:r>
            <a:r>
              <a:rPr lang="pl-PL" sz="1500" b="1" dirty="0" err="1">
                <a:effectLst/>
              </a:rPr>
              <a:t>min_support</a:t>
            </a:r>
            <a:r>
              <a:rPr lang="pl-PL" sz="1500" b="1" dirty="0">
                <a:effectLst/>
              </a:rPr>
              <a:t>) i minimalne</a:t>
            </a:r>
            <a:r>
              <a:rPr lang="pl-PL" sz="1500" b="1" dirty="0"/>
              <a:t> </a:t>
            </a:r>
            <a:r>
              <a:rPr lang="pl-PL" sz="1500" b="1" dirty="0">
                <a:effectLst/>
              </a:rPr>
              <a:t>zaufanie (</a:t>
            </a:r>
            <a:r>
              <a:rPr lang="pl-PL" sz="1500" b="1" dirty="0" err="1">
                <a:effectLst/>
              </a:rPr>
              <a:t>min_confidence</a:t>
            </a:r>
            <a:r>
              <a:rPr lang="pl-PL" sz="1500" b="1" dirty="0">
                <a:effectLst/>
              </a:rPr>
              <a:t>). </a:t>
            </a:r>
            <a:r>
              <a:rPr lang="pl-PL" sz="1500" dirty="0">
                <a:effectLst/>
              </a:rPr>
              <a:t>Warto przeprowadzić analizę wrażliwości, aby określić</a:t>
            </a:r>
            <a:r>
              <a:rPr lang="pl-PL" sz="1500" dirty="0"/>
              <a:t> </a:t>
            </a:r>
            <a:r>
              <a:rPr lang="pl-PL" sz="1500" dirty="0">
                <a:effectLst/>
              </a:rPr>
              <a:t>optymalne wartości tych parametrów dla konkretnego zestawu danych.</a:t>
            </a:r>
          </a:p>
          <a:p>
            <a:endParaRPr lang="pl-PL" sz="1500" dirty="0">
              <a:effectLst/>
            </a:endParaRPr>
          </a:p>
          <a:p>
            <a:endParaRPr lang="pl-PL" sz="1500" dirty="0">
              <a:effectLst/>
            </a:endParaRPr>
          </a:p>
          <a:p>
            <a:endParaRPr lang="pl-PL" sz="1500" dirty="0">
              <a:effectLst/>
            </a:endParaRPr>
          </a:p>
          <a:p>
            <a:endParaRPr lang="pl-PL" sz="15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1232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1DC7BA-F960-2BFD-1F46-25269AE7E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B4A5491-28CE-2D63-FA99-9D20775D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Dziękujemy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za 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uwagę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406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F88F403-CBBF-B57C-CF52-58E3EAE8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48" y="285907"/>
            <a:ext cx="9888496" cy="900131"/>
          </a:xfrm>
        </p:spPr>
        <p:txBody>
          <a:bodyPr anchor="t">
            <a:normAutofit fontScale="90000"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Zaimplementowane algorytmy do okrywania reguł asocjacyjnych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Symbol zastępczy zawartości 2">
            <a:extLst>
              <a:ext uri="{FF2B5EF4-FFF2-40B4-BE49-F238E27FC236}">
                <a16:creationId xmlns:a16="http://schemas.microsoft.com/office/drawing/2014/main" id="{141EDFC6-4EC5-3640-6EBC-962D2AC55B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402787"/>
              </p:ext>
            </p:extLst>
          </p:nvPr>
        </p:nvGraphicFramePr>
        <p:xfrm>
          <a:off x="1155548" y="2217343"/>
          <a:ext cx="9880893" cy="3959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429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23D0551-8DA7-47BC-14FB-A60BB62A1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Dodatkowo przeprowadzona analiza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B4C5E1-9E02-FF11-27B7-23B933C57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400" dirty="0"/>
              <a:t>Przeprowadziliśmy porównanie własnej implementacji algorytmu </a:t>
            </a:r>
            <a:r>
              <a:rPr lang="pl-PL" sz="2400" dirty="0" err="1"/>
              <a:t>Apriori</a:t>
            </a:r>
            <a:r>
              <a:rPr lang="pl-PL" sz="2400" dirty="0"/>
              <a:t> z implementacją algorytmu </a:t>
            </a:r>
            <a:r>
              <a:rPr lang="pl-PL" sz="2400" dirty="0" err="1"/>
              <a:t>Apriori</a:t>
            </a:r>
            <a:r>
              <a:rPr lang="pl-PL" sz="2400" dirty="0"/>
              <a:t> znajdującą się w bibliotece języka </a:t>
            </a:r>
            <a:r>
              <a:rPr lang="pl-PL" sz="2400" dirty="0" err="1"/>
              <a:t>Python</a:t>
            </a:r>
            <a:r>
              <a:rPr lang="pl-PL" sz="2400" dirty="0"/>
              <a:t> – </a:t>
            </a:r>
            <a:r>
              <a:rPr lang="pl-PL" sz="2400" dirty="0" err="1"/>
              <a:t>apyori</a:t>
            </a:r>
            <a:r>
              <a:rPr lang="pl-PL" sz="2400" b="1" dirty="0"/>
              <a:t> </a:t>
            </a:r>
            <a:r>
              <a:rPr lang="pl-PL" sz="2400" dirty="0"/>
              <a:t>oraz</a:t>
            </a:r>
            <a:r>
              <a:rPr lang="pl-PL" sz="2400" b="1" dirty="0"/>
              <a:t> </a:t>
            </a:r>
            <a:r>
              <a:rPr lang="pl-PL" sz="2400" dirty="0"/>
              <a:t>dokonaliśmy analizy porównawczej algorytmów </a:t>
            </a:r>
            <a:r>
              <a:rPr lang="pl-PL" sz="2400" dirty="0" err="1"/>
              <a:t>Apriori</a:t>
            </a:r>
            <a:r>
              <a:rPr lang="pl-PL" sz="2400" dirty="0"/>
              <a:t> i </a:t>
            </a:r>
            <a:r>
              <a:rPr lang="pl-PL" sz="2400" dirty="0" err="1"/>
              <a:t>Eclat</a:t>
            </a:r>
            <a:endParaRPr lang="pl-PL" sz="2400" dirty="0"/>
          </a:p>
          <a:p>
            <a:pPr marL="0" indent="0">
              <a:buNone/>
            </a:pPr>
            <a:endParaRPr lang="pl-PL" sz="2400" b="1" dirty="0"/>
          </a:p>
          <a:p>
            <a:pPr marL="0" indent="0">
              <a:buNone/>
            </a:pPr>
            <a:r>
              <a:rPr lang="pl-PL" sz="2400" dirty="0"/>
              <a:t>Analiza porównawcza w obu przypadkach bierze pod uwagę:</a:t>
            </a:r>
          </a:p>
          <a:p>
            <a:pPr lvl="1"/>
            <a:r>
              <a:rPr lang="pl-PL" b="1" dirty="0"/>
              <a:t>Czasu wykonania</a:t>
            </a:r>
            <a:r>
              <a:rPr lang="pl-PL" dirty="0"/>
              <a:t> algorytmu przy różnych parametrach.</a:t>
            </a:r>
          </a:p>
          <a:p>
            <a:pPr lvl="1"/>
            <a:r>
              <a:rPr lang="pl-PL" b="1" dirty="0"/>
              <a:t>Uzyskiwane wyniki </a:t>
            </a:r>
            <a:r>
              <a:rPr lang="pl-PL" dirty="0"/>
              <a:t>dla różnych wartości progów wsparcia (</a:t>
            </a:r>
            <a:r>
              <a:rPr lang="pl-PL" i="1" dirty="0" err="1"/>
              <a:t>support</a:t>
            </a:r>
            <a:r>
              <a:rPr lang="pl-PL" dirty="0"/>
              <a:t>) i ufności (</a:t>
            </a:r>
            <a:r>
              <a:rPr lang="pl-PL" i="1" dirty="0" err="1"/>
              <a:t>confidence</a:t>
            </a:r>
            <a:r>
              <a:rPr lang="pl-PL" dirty="0"/>
              <a:t>).</a:t>
            </a:r>
          </a:p>
          <a:p>
            <a:pPr lvl="1"/>
            <a:r>
              <a:rPr lang="pl-PL" b="1" dirty="0"/>
              <a:t>Skuteczności algorytmu</a:t>
            </a:r>
            <a:r>
              <a:rPr lang="pl-PL" dirty="0"/>
              <a:t> na kilku różnych zbiorach danych wejściowych.</a:t>
            </a:r>
          </a:p>
        </p:txBody>
      </p:sp>
    </p:spTree>
    <p:extLst>
      <p:ext uri="{BB962C8B-B14F-4D97-AF65-F5344CB8AC3E}">
        <p14:creationId xmlns:p14="http://schemas.microsoft.com/office/powerpoint/2010/main" val="196789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28E5C74-A32E-B73A-A3ED-F2281EC0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Dane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D4FEC1-8083-823D-B800-FEB1E594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Dane będą pobierane z </a:t>
            </a:r>
            <a:r>
              <a:rPr lang="pl-PL" sz="2400" b="1" dirty="0"/>
              <a:t>UCI Machine Learning </a:t>
            </a:r>
            <a:r>
              <a:rPr lang="pl-PL" sz="2400" b="1" dirty="0" err="1"/>
              <a:t>Repository</a:t>
            </a:r>
            <a:r>
              <a:rPr lang="pl-PL" sz="2400" b="1" dirty="0"/>
              <a:t> </a:t>
            </a:r>
            <a:r>
              <a:rPr lang="pl-PL" sz="2400" dirty="0"/>
              <a:t>(</a:t>
            </a:r>
            <a:r>
              <a:rPr lang="pl-PL" sz="2400" dirty="0">
                <a:hlinkClick r:id="rId2"/>
              </a:rPr>
              <a:t>https://archive.ics.uci.edu</a:t>
            </a:r>
            <a:r>
              <a:rPr lang="pl-PL" sz="2400" dirty="0"/>
              <a:t>)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400" dirty="0"/>
              <a:t>Wybrane zbiory danych:</a:t>
            </a:r>
          </a:p>
          <a:p>
            <a:pPr marL="0" indent="0">
              <a:buNone/>
            </a:pPr>
            <a:r>
              <a:rPr lang="pl-PL" sz="2400" dirty="0">
                <a:hlinkClick r:id="rId3"/>
              </a:rPr>
              <a:t>Tic-Tac-Toe Endgame</a:t>
            </a:r>
            <a:r>
              <a:rPr lang="pl-PL" sz="2400" dirty="0"/>
              <a:t> - Zbiór ten zawiera 958 rekordów</a:t>
            </a:r>
          </a:p>
          <a:p>
            <a:pPr marL="0" indent="0">
              <a:buNone/>
            </a:pPr>
            <a:r>
              <a:rPr lang="pl-PL" sz="2400" dirty="0">
                <a:hlinkClick r:id="rId4"/>
              </a:rPr>
              <a:t>Car Evaluation</a:t>
            </a:r>
            <a:r>
              <a:rPr lang="pl-PL" sz="2400" dirty="0"/>
              <a:t> - Zbiór ten zawiera 1728 rekordów</a:t>
            </a:r>
          </a:p>
          <a:p>
            <a:pPr marL="0" indent="0">
              <a:buNone/>
            </a:pPr>
            <a:r>
              <a:rPr lang="pl-PL" sz="2400" dirty="0">
                <a:hlinkClick r:id="rId5"/>
              </a:rPr>
              <a:t>Nursery</a:t>
            </a:r>
            <a:r>
              <a:rPr lang="pl-PL" sz="2400" dirty="0"/>
              <a:t> - Zbiór ten zawiera 12960 rekordów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400" dirty="0"/>
              <a:t>Wszystkie zbiory danych mają reprezentację dyskretną</a:t>
            </a:r>
          </a:p>
        </p:txBody>
      </p:sp>
    </p:spTree>
    <p:extLst>
      <p:ext uri="{BB962C8B-B14F-4D97-AF65-F5344CB8AC3E}">
        <p14:creationId xmlns:p14="http://schemas.microsoft.com/office/powerpoint/2010/main" val="3164675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3316AEF-0B68-83E5-7D9F-C8E36C23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Pobieranie i </a:t>
            </a:r>
            <a:r>
              <a:rPr lang="pl-PL" sz="4000" dirty="0" err="1">
                <a:solidFill>
                  <a:schemeClr val="bg1"/>
                </a:solidFill>
              </a:rPr>
              <a:t>preprocessing</a:t>
            </a:r>
            <a:r>
              <a:rPr lang="pl-PL" sz="4000" dirty="0">
                <a:solidFill>
                  <a:schemeClr val="bg1"/>
                </a:solidFill>
              </a:rPr>
              <a:t> danych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4E524C-3876-8C4A-7F44-0B92BCD02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4346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300" dirty="0"/>
              <a:t>Została zaimplementowana klasa </a:t>
            </a:r>
            <a:r>
              <a:rPr lang="pl-PL" sz="2300" dirty="0" err="1"/>
              <a:t>data_manager.py</a:t>
            </a:r>
            <a:r>
              <a:rPr lang="pl-PL" sz="2300" dirty="0"/>
              <a:t> </a:t>
            </a:r>
          </a:p>
          <a:p>
            <a:pPr marL="0" indent="0">
              <a:buNone/>
            </a:pPr>
            <a:r>
              <a:rPr lang="pl-PL" sz="2300" dirty="0">
                <a:effectLst/>
              </a:rPr>
              <a:t>To klasa, która jest odpowiedzialna za dostarczenie danych do pozostałych obiektów. Umożliwia</a:t>
            </a:r>
            <a:r>
              <a:rPr lang="pl-PL" sz="2300" dirty="0"/>
              <a:t> </a:t>
            </a:r>
            <a:r>
              <a:rPr lang="pl-PL" sz="2300" dirty="0">
                <a:effectLst/>
              </a:rPr>
              <a:t>czerpanie danych zar</a:t>
            </a:r>
            <a:r>
              <a:rPr lang="pl-PL" sz="2300" dirty="0"/>
              <a:t>ów</a:t>
            </a:r>
            <a:r>
              <a:rPr lang="pl-PL" sz="2300" dirty="0">
                <a:effectLst/>
              </a:rPr>
              <a:t>no z lokalnego pliku tekstowego oraz zbiorów danych udostępnianych</a:t>
            </a:r>
            <a:r>
              <a:rPr lang="pl-PL" sz="2300" dirty="0"/>
              <a:t> </a:t>
            </a:r>
            <a:r>
              <a:rPr lang="pl-PL" sz="2300" dirty="0">
                <a:effectLst/>
              </a:rPr>
              <a:t>przez repozytorium UCIML.</a:t>
            </a:r>
            <a:endParaRPr lang="pl-PL" sz="2300" dirty="0"/>
          </a:p>
          <a:p>
            <a:pPr marL="0" indent="0">
              <a:buNone/>
            </a:pPr>
            <a:r>
              <a:rPr lang="pl-PL" sz="2300" dirty="0"/>
              <a:t>Następnie dane są przetwarzane i przygotowywane w taki sposób, aby były zgodne z wymaganiami wybranego algorytmu oraz umożliwiały jego efektywne działanie.</a:t>
            </a:r>
          </a:p>
          <a:p>
            <a:pPr marL="0" indent="0">
              <a:buNone/>
            </a:pPr>
            <a:endParaRPr lang="pl-PL" sz="2300" dirty="0"/>
          </a:p>
          <a:p>
            <a:pPr marL="0" indent="0">
              <a:buNone/>
            </a:pPr>
            <a:r>
              <a:rPr lang="pl-PL" sz="2300" b="1" dirty="0" err="1"/>
              <a:t>Apriori</a:t>
            </a:r>
            <a:r>
              <a:rPr lang="pl-PL" sz="2300" b="1" dirty="0"/>
              <a:t>:</a:t>
            </a:r>
            <a:r>
              <a:rPr lang="pl-PL" sz="2300" dirty="0"/>
              <a:t> Dane są przekształcane na poziome transakcje </a:t>
            </a:r>
          </a:p>
          <a:p>
            <a:pPr marL="0" indent="0">
              <a:buNone/>
            </a:pPr>
            <a:r>
              <a:rPr lang="pl-PL" sz="2300" b="1" dirty="0" err="1"/>
              <a:t>Eclat</a:t>
            </a:r>
            <a:r>
              <a:rPr lang="pl-PL" sz="2300" b="1" dirty="0"/>
              <a:t>:</a:t>
            </a:r>
            <a:r>
              <a:rPr lang="pl-PL" sz="2300" dirty="0"/>
              <a:t> Dane są przekształcane w pionową strukturę TID-</a:t>
            </a:r>
            <a:r>
              <a:rPr lang="pl-PL" sz="2300" dirty="0" err="1"/>
              <a:t>sets</a:t>
            </a:r>
            <a:endParaRPr lang="pl-PL" sz="23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530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98EBE-72B7-E33A-FE91-8A0B054EE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ole tekstowe 17">
            <a:extLst>
              <a:ext uri="{FF2B5EF4-FFF2-40B4-BE49-F238E27FC236}">
                <a16:creationId xmlns:a16="http://schemas.microsoft.com/office/drawing/2014/main" id="{6A41E6C3-509A-3302-BA14-6FF2B34D5970}"/>
              </a:ext>
            </a:extLst>
          </p:cNvPr>
          <p:cNvSpPr txBox="1"/>
          <p:nvPr/>
        </p:nvSpPr>
        <p:spPr>
          <a:xfrm>
            <a:off x="6822618" y="5441661"/>
            <a:ext cx="3963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 </a:t>
            </a:r>
            <a:r>
              <a:rPr lang="pl-PL" dirty="0" err="1"/>
              <a:t>python</a:t>
            </a:r>
            <a:r>
              <a:rPr lang="pl-PL" dirty="0"/>
              <a:t> </a:t>
            </a:r>
            <a:r>
              <a:rPr lang="pl-PL" dirty="0" err="1"/>
              <a:t>run.py</a:t>
            </a:r>
            <a:r>
              <a:rPr lang="pl-PL" dirty="0"/>
              <a:t> -f </a:t>
            </a:r>
            <a:r>
              <a:rPr lang="pl-PL" dirty="0" err="1"/>
              <a:t>DATASET.csv</a:t>
            </a:r>
            <a:r>
              <a:rPr lang="pl-PL" dirty="0"/>
              <a:t> -a </a:t>
            </a:r>
            <a:r>
              <a:rPr lang="pl-PL" dirty="0" err="1"/>
              <a:t>eclat</a:t>
            </a:r>
            <a:endParaRPr lang="pl-PL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7B174CD1-9327-6B26-2EA7-927E00D86278}"/>
              </a:ext>
            </a:extLst>
          </p:cNvPr>
          <p:cNvSpPr txBox="1"/>
          <p:nvPr/>
        </p:nvSpPr>
        <p:spPr>
          <a:xfrm>
            <a:off x="1078138" y="5441661"/>
            <a:ext cx="3233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 err="1"/>
              <a:t>python</a:t>
            </a:r>
            <a:r>
              <a:rPr lang="pl-PL" dirty="0"/>
              <a:t> </a:t>
            </a:r>
            <a:r>
              <a:rPr lang="pl-PL" dirty="0" err="1"/>
              <a:t>run.py</a:t>
            </a:r>
            <a:r>
              <a:rPr lang="pl-PL" dirty="0"/>
              <a:t> -f </a:t>
            </a:r>
            <a:r>
              <a:rPr lang="pl-PL" dirty="0" err="1"/>
              <a:t>DATASET.csv</a:t>
            </a:r>
            <a:endParaRPr lang="pl-PL" dirty="0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D3BE8227-ED7E-0181-3E95-B34B7C79DD99}"/>
              </a:ext>
            </a:extLst>
          </p:cNvPr>
          <p:cNvSpPr txBox="1"/>
          <p:nvPr/>
        </p:nvSpPr>
        <p:spPr>
          <a:xfrm>
            <a:off x="398237" y="398581"/>
            <a:ext cx="5436506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300" dirty="0"/>
              <a:t>Dane przekazywane do algorytmu </a:t>
            </a:r>
            <a:r>
              <a:rPr lang="pl-PL" sz="2300" b="1" dirty="0" err="1"/>
              <a:t>Apriori</a:t>
            </a:r>
            <a:r>
              <a:rPr lang="pl-PL" sz="2300" dirty="0"/>
              <a:t> są reprezentowane jako </a:t>
            </a:r>
            <a:r>
              <a:rPr lang="pl-PL" sz="2300" b="1" dirty="0"/>
              <a:t>lista transakcji</a:t>
            </a:r>
            <a:r>
              <a:rPr lang="pl-PL" sz="2300" dirty="0"/>
              <a:t>, gdzie każda transakcja to </a:t>
            </a:r>
            <a:r>
              <a:rPr lang="pl-PL" sz="2300" b="1" dirty="0" err="1"/>
              <a:t>frozenset</a:t>
            </a:r>
            <a:r>
              <a:rPr lang="pl-PL" sz="2300" b="1" baseline="30000" dirty="0"/>
              <a:t>[1]</a:t>
            </a:r>
            <a:r>
              <a:rPr lang="pl-PL" sz="2300" dirty="0"/>
              <a:t> zawierający unikalne elementy opisujące produkty lub cechy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4962B552-2246-FAAF-5A0E-B652555FC44A}"/>
              </a:ext>
            </a:extLst>
          </p:cNvPr>
          <p:cNvSpPr txBox="1"/>
          <p:nvPr/>
        </p:nvSpPr>
        <p:spPr>
          <a:xfrm>
            <a:off x="6519634" y="361733"/>
            <a:ext cx="5436505" cy="2662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300" dirty="0"/>
              <a:t>Dane przekazywane do algorytmu </a:t>
            </a:r>
            <a:r>
              <a:rPr lang="pl-PL" sz="2300" b="1" dirty="0" err="1"/>
              <a:t>Elcat</a:t>
            </a:r>
            <a:r>
              <a:rPr lang="pl-PL" sz="2300" dirty="0"/>
              <a:t> są reprezentowane jako TID-</a:t>
            </a:r>
            <a:r>
              <a:rPr lang="pl-PL" sz="2300" dirty="0" err="1"/>
              <a:t>Sets</a:t>
            </a:r>
            <a:r>
              <a:rPr lang="pl-PL" sz="2300" dirty="0"/>
              <a:t>, gdzie kluczami są </a:t>
            </a:r>
            <a:r>
              <a:rPr lang="pl-PL" sz="2300" b="1" dirty="0" err="1"/>
              <a:t>frozensety</a:t>
            </a:r>
            <a:r>
              <a:rPr lang="pl-PL" sz="2300" b="1" baseline="30000" dirty="0"/>
              <a:t>[1]</a:t>
            </a:r>
            <a:r>
              <a:rPr lang="pl-PL" sz="2300" dirty="0"/>
              <a:t> zawierające pojedyncze unikalne elementy a wartościami są </a:t>
            </a:r>
            <a:r>
              <a:rPr lang="pl-PL" sz="2300" b="1" dirty="0"/>
              <a:t>zbiory identyfikatorów transakcji </a:t>
            </a:r>
            <a:r>
              <a:rPr lang="pl-PL" sz="2300" dirty="0"/>
              <a:t>które wskazują, w których transakcjach dany element występuje.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6895ABFF-3419-0F61-63E6-A1E30580A6CA}"/>
              </a:ext>
            </a:extLst>
          </p:cNvPr>
          <p:cNvSpPr txBox="1"/>
          <p:nvPr/>
        </p:nvSpPr>
        <p:spPr>
          <a:xfrm>
            <a:off x="336887" y="6265434"/>
            <a:ext cx="116803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 b="1" dirty="0" err="1"/>
              <a:t>frozenset</a:t>
            </a:r>
            <a:r>
              <a:rPr lang="pl-PL" sz="1400" b="1" baseline="30000" dirty="0"/>
              <a:t>[1</a:t>
            </a:r>
            <a:r>
              <a:rPr lang="pl-PL" sz="1400" baseline="30000" dirty="0"/>
              <a:t>]</a:t>
            </a:r>
            <a:r>
              <a:rPr lang="pl-PL" sz="1200" dirty="0"/>
              <a:t>  wybraliśmy ze względu na swoje właściwości niezmienności oraz możliwość wykorzystania jako klucz w strukturach danych takich jak słowniki czy zbiory</a:t>
            </a:r>
          </a:p>
          <a:p>
            <a:r>
              <a:rPr lang="pl-PL" sz="1200" dirty="0" err="1"/>
              <a:t>frozenset</a:t>
            </a:r>
            <a:r>
              <a:rPr lang="pl-PL" sz="1200" dirty="0"/>
              <a:t> obsługuje typowe operacje zbiorowe, takie jak przecięcie, suma , różnica  oraz różnica symetryczna</a:t>
            </a:r>
          </a:p>
        </p:txBody>
      </p:sp>
      <p:pic>
        <p:nvPicPr>
          <p:cNvPr id="35" name="Obraz 34" descr="Obraz zawierający tekst, zrzut ekranu, Czcionka, design&#10;&#10;Opis wygenerowany automatycznie">
            <a:extLst>
              <a:ext uri="{FF2B5EF4-FFF2-40B4-BE49-F238E27FC236}">
                <a16:creationId xmlns:a16="http://schemas.microsoft.com/office/drawing/2014/main" id="{B23E48EE-965E-1B4E-B119-4C984DE5C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44" y="2360479"/>
            <a:ext cx="4225246" cy="2733982"/>
          </a:xfrm>
          <a:prstGeom prst="rect">
            <a:avLst/>
          </a:prstGeom>
        </p:spPr>
      </p:pic>
      <p:pic>
        <p:nvPicPr>
          <p:cNvPr id="39" name="Obraz 38" descr="Obraz zawierający tekst, Czcionka, zrzut ekranu&#10;&#10;Opis wygenerowany automatycznie">
            <a:extLst>
              <a:ext uri="{FF2B5EF4-FFF2-40B4-BE49-F238E27FC236}">
                <a16:creationId xmlns:a16="http://schemas.microsoft.com/office/drawing/2014/main" id="{21FAEADE-D08D-9BD2-1D44-B6F0E5424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25" y="3050530"/>
            <a:ext cx="42037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2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F97FC47-5C5B-8A80-FD45-29D687F7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>
                <a:solidFill>
                  <a:schemeClr val="bg1"/>
                </a:solidFill>
              </a:rPr>
              <a:t>Wybrane miary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E3A7D6-0293-5406-2544-79F1D6C80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418" y="2214589"/>
            <a:ext cx="9880893" cy="3959619"/>
          </a:xfrm>
        </p:spPr>
        <p:txBody>
          <a:bodyPr>
            <a:normAutofit/>
          </a:bodyPr>
          <a:lstStyle/>
          <a:p>
            <a:r>
              <a:rPr lang="pl-PL" sz="2400" dirty="0"/>
              <a:t>Współczynnik  podniesienia (lift),</a:t>
            </a:r>
          </a:p>
          <a:p>
            <a:pPr marL="0" indent="0">
              <a:buNone/>
            </a:pPr>
            <a:endParaRPr lang="pl-PL" sz="2400" dirty="0"/>
          </a:p>
          <a:p>
            <a:r>
              <a:rPr lang="pl-PL" sz="2400" dirty="0"/>
              <a:t>Współczynnik pewności (</a:t>
            </a:r>
            <a:r>
              <a:rPr lang="pl-PL" sz="2400" dirty="0" err="1"/>
              <a:t>certanity</a:t>
            </a:r>
            <a:r>
              <a:rPr lang="pl-PL" sz="2400" dirty="0"/>
              <a:t> </a:t>
            </a:r>
            <a:r>
              <a:rPr lang="pl-PL" sz="2400" dirty="0" err="1"/>
              <a:t>factor</a:t>
            </a:r>
            <a:r>
              <a:rPr lang="pl-PL" sz="2400" dirty="0"/>
              <a:t>),</a:t>
            </a:r>
          </a:p>
          <a:p>
            <a:pPr marL="0" indent="0">
              <a:buNone/>
            </a:pPr>
            <a:endParaRPr lang="pl-PL" sz="2400" dirty="0"/>
          </a:p>
          <a:p>
            <a:r>
              <a:rPr lang="pl-PL" sz="2400" dirty="0" err="1"/>
              <a:t>Jaacard</a:t>
            </a:r>
            <a:r>
              <a:rPr lang="pl-PL" sz="2400" dirty="0"/>
              <a:t> / </a:t>
            </a:r>
            <a:r>
              <a:rPr lang="pl-PL" sz="2400" dirty="0" err="1"/>
              <a:t>coherence</a:t>
            </a:r>
            <a:r>
              <a:rPr lang="pl-PL" sz="2400" dirty="0"/>
              <a:t>,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r>
              <a:rPr lang="pl-PL" sz="2400" dirty="0"/>
              <a:t>iloraz szans (</a:t>
            </a:r>
            <a:r>
              <a:rPr lang="pl-PL" sz="2400" dirty="0" err="1"/>
              <a:t>odds</a:t>
            </a:r>
            <a:r>
              <a:rPr lang="pl-PL" sz="2400" dirty="0"/>
              <a:t>-ratio)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1487A73-AF53-18A1-CD66-68144EBFD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582" y="1949636"/>
            <a:ext cx="5194300" cy="9525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4E1D30A-023E-4233-0347-EF298F3FF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582" y="3060248"/>
            <a:ext cx="5727700" cy="520700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CDAE4F66-3E9C-D548-90A4-CCDE1E726D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482" y="3907981"/>
            <a:ext cx="7150100" cy="7366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033A494D-A420-BACB-B7A8-A9796F8CC8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482" y="5169359"/>
            <a:ext cx="7366000" cy="825500"/>
          </a:xfrm>
          <a:prstGeom prst="rect">
            <a:avLst/>
          </a:prstGeom>
        </p:spPr>
      </p:pic>
      <p:sp>
        <p:nvSpPr>
          <p:cNvPr id="16" name="pole tekstowe 15">
            <a:extLst>
              <a:ext uri="{FF2B5EF4-FFF2-40B4-BE49-F238E27FC236}">
                <a16:creationId xmlns:a16="http://schemas.microsoft.com/office/drawing/2014/main" id="{D0468C56-468C-97F7-8313-072625A96DA5}"/>
              </a:ext>
            </a:extLst>
          </p:cNvPr>
          <p:cNvSpPr txBox="1"/>
          <p:nvPr/>
        </p:nvSpPr>
        <p:spPr>
          <a:xfrm>
            <a:off x="360418" y="6192938"/>
            <a:ext cx="114711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A→B  reprezentuje </a:t>
            </a:r>
            <a:r>
              <a:rPr lang="pl-PL" b="1" dirty="0"/>
              <a:t>regułę asocjacyjną, </a:t>
            </a:r>
            <a:r>
              <a:rPr lang="pl-PL" dirty="0"/>
              <a:t>jeśli występuje zbiór A (np. pewne produkty w koszyku zakupowym), to z pewnym prawdopodobieństwem występuje także zbiór B</a:t>
            </a:r>
          </a:p>
        </p:txBody>
      </p:sp>
    </p:spTree>
    <p:extLst>
      <p:ext uri="{BB962C8B-B14F-4D97-AF65-F5344CB8AC3E}">
        <p14:creationId xmlns:p14="http://schemas.microsoft.com/office/powerpoint/2010/main" val="379894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D95849-B384-1D33-BA64-6AC228B9B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3537C85-325A-FD64-2E0A-10B0461A4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Implementacja sposobu na wyznaczanie miar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B4E90A-1632-3888-41FE-870987BC3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10894938" cy="45949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300" dirty="0"/>
              <a:t>Proces obliczania miar: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2300" dirty="0"/>
              <a:t>Wygenerowanie reguł asocjacyjnych 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2300" dirty="0"/>
              <a:t>Obliczenie wsparcia</a:t>
            </a:r>
            <a:r>
              <a:rPr lang="pl-PL" sz="2300" baseline="30000" dirty="0"/>
              <a:t>[1]</a:t>
            </a:r>
            <a:r>
              <a:rPr lang="pl-PL" sz="2300" dirty="0"/>
              <a:t> i ufności</a:t>
            </a:r>
            <a:r>
              <a:rPr lang="pl-PL" sz="2300" baseline="30000" dirty="0"/>
              <a:t>[2]</a:t>
            </a:r>
            <a:endParaRPr lang="pl-PL" sz="2300" dirty="0"/>
          </a:p>
          <a:p>
            <a:pPr marL="342900" indent="-342900">
              <a:buFont typeface="+mj-lt"/>
              <a:buAutoNum type="arabicPeriod"/>
            </a:pPr>
            <a:r>
              <a:rPr lang="pl-PL" sz="2300" dirty="0"/>
              <a:t>Obliczenie poszczególnych miar jakości</a:t>
            </a:r>
            <a:br>
              <a:rPr lang="pl-PL" sz="2300" dirty="0"/>
            </a:br>
            <a:endParaRPr lang="pl-PL" sz="2300" dirty="0"/>
          </a:p>
          <a:p>
            <a:pPr marL="0" indent="0">
              <a:buNone/>
            </a:pPr>
            <a:r>
              <a:rPr lang="pl-PL" sz="2300" dirty="0"/>
              <a:t>Oba algorytmy, </a:t>
            </a:r>
            <a:r>
              <a:rPr lang="pl-PL" sz="2300" b="1" dirty="0" err="1"/>
              <a:t>Apriori</a:t>
            </a:r>
            <a:r>
              <a:rPr lang="pl-PL" sz="2300" dirty="0"/>
              <a:t> i </a:t>
            </a:r>
            <a:r>
              <a:rPr lang="pl-PL" sz="2300" b="1" dirty="0" err="1"/>
              <a:t>Eclat</a:t>
            </a:r>
            <a:r>
              <a:rPr lang="pl-PL" sz="2300" dirty="0"/>
              <a:t>, bazują na tym samym sposobie wyznaczania miar jakości reguł asocjacyjnych. Wykorzystują te same metody do obliczania wskaźników, takich jak współczynnik podniesienia (lift), wsparcie relatywne (</a:t>
            </a:r>
            <a:r>
              <a:rPr lang="pl-PL" sz="2300" dirty="0" err="1"/>
              <a:t>relative</a:t>
            </a:r>
            <a:r>
              <a:rPr lang="pl-PL" sz="2300" dirty="0"/>
              <a:t> </a:t>
            </a:r>
            <a:r>
              <a:rPr lang="pl-PL" sz="2300" dirty="0" err="1"/>
              <a:t>support</a:t>
            </a:r>
            <a:r>
              <a:rPr lang="pl-PL" sz="2300" dirty="0"/>
              <a:t>), czy </a:t>
            </a:r>
            <a:r>
              <a:rPr lang="pl-PL" sz="2300" dirty="0" err="1"/>
              <a:t>certainty</a:t>
            </a:r>
            <a:r>
              <a:rPr lang="pl-PL" sz="2300" dirty="0"/>
              <a:t> </a:t>
            </a:r>
            <a:r>
              <a:rPr lang="pl-PL" sz="2300" dirty="0" err="1"/>
              <a:t>factor</a:t>
            </a:r>
            <a:r>
              <a:rPr lang="pl-PL" sz="2300" dirty="0"/>
              <a:t>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0271881-C1D5-D91E-AAD9-2DBA20E190DE}"/>
              </a:ext>
            </a:extLst>
          </p:cNvPr>
          <p:cNvSpPr txBox="1"/>
          <p:nvPr/>
        </p:nvSpPr>
        <p:spPr>
          <a:xfrm>
            <a:off x="1155548" y="6280650"/>
            <a:ext cx="10894938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300" b="1" dirty="0"/>
              <a:t>Wsparcie</a:t>
            </a:r>
            <a:r>
              <a:rPr lang="pl-PL" sz="1300" baseline="30000" dirty="0"/>
              <a:t>[1]</a:t>
            </a:r>
            <a:r>
              <a:rPr lang="pl-PL" sz="1300" dirty="0"/>
              <a:t> określa, jak często zbiór elementów (np. produkty lub zdarzenia) pojawia się w całym zbiorze danych</a:t>
            </a:r>
          </a:p>
          <a:p>
            <a:r>
              <a:rPr lang="pl-PL" sz="1300" b="1" dirty="0"/>
              <a:t>Ufność</a:t>
            </a:r>
            <a:r>
              <a:rPr lang="pl-PL" sz="1300" baseline="30000" dirty="0"/>
              <a:t>[2]</a:t>
            </a:r>
            <a:r>
              <a:rPr lang="pl-PL" sz="1300" dirty="0"/>
              <a:t> określa, jak często występuje zbiór B w transakcjach, które już zawierają zbiór A. Innymi słowy, jest to prawdopodobieństwo warunkowe P(B∣A)</a:t>
            </a:r>
          </a:p>
          <a:p>
            <a:endParaRPr lang="pl-PL" sz="1300" dirty="0"/>
          </a:p>
        </p:txBody>
      </p:sp>
    </p:spTree>
    <p:extLst>
      <p:ext uri="{BB962C8B-B14F-4D97-AF65-F5344CB8AC3E}">
        <p14:creationId xmlns:p14="http://schemas.microsoft.com/office/powerpoint/2010/main" val="286544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yw pakietu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yw pakietu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</TotalTime>
  <Words>1424</Words>
  <Application>Microsoft Macintosh PowerPoint</Application>
  <PresentationFormat>Panoramiczny</PresentationFormat>
  <Paragraphs>124</Paragraphs>
  <Slides>21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Implementacja algorytmu do odkrywania reguł asocjacyjnych</vt:lpstr>
      <vt:lpstr>Temat projektu</vt:lpstr>
      <vt:lpstr>Zaimplementowane algorytmy do okrywania reguł asocjacyjnych</vt:lpstr>
      <vt:lpstr>Dodatkowo przeprowadzona analiza </vt:lpstr>
      <vt:lpstr>Dane</vt:lpstr>
      <vt:lpstr>Pobieranie i preprocessing danych</vt:lpstr>
      <vt:lpstr>Prezentacja programu PowerPoint</vt:lpstr>
      <vt:lpstr>Wybrane miary</vt:lpstr>
      <vt:lpstr>Implementacja sposobu na wyznaczanie miar</vt:lpstr>
      <vt:lpstr>Sposób działania</vt:lpstr>
      <vt:lpstr>Przeprowadzone testy</vt:lpstr>
      <vt:lpstr>Apriori  vs Apriori biblioteka</vt:lpstr>
      <vt:lpstr>Wnioski</vt:lpstr>
      <vt:lpstr>Wnioski</vt:lpstr>
      <vt:lpstr>Apriori vs Eclat</vt:lpstr>
      <vt:lpstr>Prezentacja programu PowerPoint</vt:lpstr>
      <vt:lpstr>Wnioski</vt:lpstr>
      <vt:lpstr>Porównanie zachowania się wybranych miar w odniesieniu do wartości współczynnika podniesienia </vt:lpstr>
      <vt:lpstr>Prezentacja programu PowerPoint</vt:lpstr>
      <vt:lpstr>Wnioski</vt:lpstr>
      <vt:lpstr>Dziękujemy  za 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Bańkowski Mikołaj (STUD)</dc:creator>
  <cp:lastModifiedBy>Bańkowski Mikołaj (STUD)</cp:lastModifiedBy>
  <cp:revision>6</cp:revision>
  <dcterms:created xsi:type="dcterms:W3CDTF">2024-12-08T16:22:56Z</dcterms:created>
  <dcterms:modified xsi:type="dcterms:W3CDTF">2025-01-08T22:27:20Z</dcterms:modified>
</cp:coreProperties>
</file>