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72" r:id="rId5"/>
    <p:sldId id="268" r:id="rId6"/>
    <p:sldId id="264" r:id="rId7"/>
    <p:sldId id="261" r:id="rId8"/>
    <p:sldId id="267" r:id="rId9"/>
    <p:sldId id="278" r:id="rId10"/>
    <p:sldId id="265" r:id="rId11"/>
    <p:sldId id="273" r:id="rId12"/>
    <p:sldId id="277" r:id="rId13"/>
    <p:sldId id="274" r:id="rId14"/>
    <p:sldId id="276" r:id="rId15"/>
    <p:sldId id="27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85"/>
  </p:normalViewPr>
  <p:slideViewPr>
    <p:cSldViewPr snapToGrid="0">
      <p:cViewPr varScale="1">
        <p:scale>
          <a:sx n="117" d="100"/>
          <a:sy n="11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B9FC9-093E-4800-8210-4437C914DB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F797F3-FB0B-43DA-AE70-1D22A0D26E2D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 dirty="0"/>
            <a:t>Algorytm </a:t>
          </a:r>
          <a:r>
            <a:rPr lang="pl-PL" dirty="0" err="1"/>
            <a:t>Apriori</a:t>
          </a:r>
          <a:endParaRPr lang="en-US" dirty="0"/>
        </a:p>
      </dgm:t>
    </dgm:pt>
    <dgm:pt modelId="{0A41EA90-38F1-44C4-A42E-5F230AE5E920}" type="parTrans" cxnId="{21E74154-87AD-4D1E-862B-7AD5A979F017}">
      <dgm:prSet/>
      <dgm:spPr/>
      <dgm:t>
        <a:bodyPr/>
        <a:lstStyle/>
        <a:p>
          <a:endParaRPr lang="en-US"/>
        </a:p>
      </dgm:t>
    </dgm:pt>
    <dgm:pt modelId="{342BAFC6-929E-4D3A-87A4-AF0B7E1D6331}" type="sibTrans" cxnId="{21E74154-87AD-4D1E-862B-7AD5A979F017}">
      <dgm:prSet/>
      <dgm:spPr/>
      <dgm:t>
        <a:bodyPr/>
        <a:lstStyle/>
        <a:p>
          <a:endParaRPr lang="en-US"/>
        </a:p>
      </dgm:t>
    </dgm:pt>
    <dgm:pt modelId="{A2241B50-5BA6-488B-9F5F-D2CEC259A414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 dirty="0"/>
            <a:t>Algorytm </a:t>
          </a:r>
          <a:r>
            <a:rPr lang="pl-PL" dirty="0" err="1"/>
            <a:t>Eclat</a:t>
          </a:r>
          <a:r>
            <a:rPr lang="pl-PL" dirty="0"/>
            <a:t>	</a:t>
          </a:r>
          <a:endParaRPr lang="en-US" dirty="0"/>
        </a:p>
      </dgm:t>
    </dgm:pt>
    <dgm:pt modelId="{D84348B1-693B-4A36-AE42-3F20925801D0}" type="parTrans" cxnId="{4F91FD34-1B1D-485C-9DE1-89C126117435}">
      <dgm:prSet/>
      <dgm:spPr/>
      <dgm:t>
        <a:bodyPr/>
        <a:lstStyle/>
        <a:p>
          <a:endParaRPr lang="en-US"/>
        </a:p>
      </dgm:t>
    </dgm:pt>
    <dgm:pt modelId="{20C22856-E423-4539-B86F-6B626CDF78F4}" type="sibTrans" cxnId="{4F91FD34-1B1D-485C-9DE1-89C126117435}">
      <dgm:prSet/>
      <dgm:spPr/>
      <dgm:t>
        <a:bodyPr/>
        <a:lstStyle/>
        <a:p>
          <a:endParaRPr lang="en-US"/>
        </a:p>
      </dgm:t>
    </dgm:pt>
    <dgm:pt modelId="{03FE272D-B604-440B-BFDE-412F956BD112}" type="pres">
      <dgm:prSet presAssocID="{FBFB9FC9-093E-4800-8210-4437C914DB4B}" presName="linear" presStyleCnt="0">
        <dgm:presLayoutVars>
          <dgm:animLvl val="lvl"/>
          <dgm:resizeHandles val="exact"/>
        </dgm:presLayoutVars>
      </dgm:prSet>
      <dgm:spPr/>
    </dgm:pt>
    <dgm:pt modelId="{149390A9-05C4-45F5-A2A0-90C1049188F9}" type="pres">
      <dgm:prSet presAssocID="{A5F797F3-FB0B-43DA-AE70-1D22A0D26E2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C9EC76C-F545-4C20-804B-B8974A8F8E52}" type="pres">
      <dgm:prSet presAssocID="{342BAFC6-929E-4D3A-87A4-AF0B7E1D6331}" presName="spacer" presStyleCnt="0"/>
      <dgm:spPr/>
    </dgm:pt>
    <dgm:pt modelId="{10B2DB76-4EE4-469C-A258-39AC05EC4811}" type="pres">
      <dgm:prSet presAssocID="{A2241B50-5BA6-488B-9F5F-D2CEC259A41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F91FD34-1B1D-485C-9DE1-89C126117435}" srcId="{FBFB9FC9-093E-4800-8210-4437C914DB4B}" destId="{A2241B50-5BA6-488B-9F5F-D2CEC259A414}" srcOrd="1" destOrd="0" parTransId="{D84348B1-693B-4A36-AE42-3F20925801D0}" sibTransId="{20C22856-E423-4539-B86F-6B626CDF78F4}"/>
    <dgm:cxn modelId="{21E74154-87AD-4D1E-862B-7AD5A979F017}" srcId="{FBFB9FC9-093E-4800-8210-4437C914DB4B}" destId="{A5F797F3-FB0B-43DA-AE70-1D22A0D26E2D}" srcOrd="0" destOrd="0" parTransId="{0A41EA90-38F1-44C4-A42E-5F230AE5E920}" sibTransId="{342BAFC6-929E-4D3A-87A4-AF0B7E1D6331}"/>
    <dgm:cxn modelId="{74D6AFA4-9D66-4BD2-BB90-E38798260BD9}" type="presOf" srcId="{FBFB9FC9-093E-4800-8210-4437C914DB4B}" destId="{03FE272D-B604-440B-BFDE-412F956BD112}" srcOrd="0" destOrd="0" presId="urn:microsoft.com/office/officeart/2005/8/layout/vList2"/>
    <dgm:cxn modelId="{ABEFDEEA-01F9-4456-BB30-EA0B3324DFAC}" type="presOf" srcId="{A5F797F3-FB0B-43DA-AE70-1D22A0D26E2D}" destId="{149390A9-05C4-45F5-A2A0-90C1049188F9}" srcOrd="0" destOrd="0" presId="urn:microsoft.com/office/officeart/2005/8/layout/vList2"/>
    <dgm:cxn modelId="{8454A0F8-4F09-4101-BCDA-073942D04A1C}" type="presOf" srcId="{A2241B50-5BA6-488B-9F5F-D2CEC259A414}" destId="{10B2DB76-4EE4-469C-A258-39AC05EC4811}" srcOrd="0" destOrd="0" presId="urn:microsoft.com/office/officeart/2005/8/layout/vList2"/>
    <dgm:cxn modelId="{494356F1-479C-4FF5-9238-B0D272D026C1}" type="presParOf" srcId="{03FE272D-B604-440B-BFDE-412F956BD112}" destId="{149390A9-05C4-45F5-A2A0-90C1049188F9}" srcOrd="0" destOrd="0" presId="urn:microsoft.com/office/officeart/2005/8/layout/vList2"/>
    <dgm:cxn modelId="{10488D18-CC15-4023-9F06-C6DD52E3D575}" type="presParOf" srcId="{03FE272D-B604-440B-BFDE-412F956BD112}" destId="{6C9EC76C-F545-4C20-804B-B8974A8F8E52}" srcOrd="1" destOrd="0" presId="urn:microsoft.com/office/officeart/2005/8/layout/vList2"/>
    <dgm:cxn modelId="{11BD0007-2F33-490F-87E3-05537511CB39}" type="presParOf" srcId="{03FE272D-B604-440B-BFDE-412F956BD112}" destId="{10B2DB76-4EE4-469C-A258-39AC05EC481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FB9FC9-093E-4800-8210-4437C914DB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7D6148-EBE3-B942-929C-932B5B69AD95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 i="1">
              <a:effectLst/>
            </a:rPr>
            <a:t>Por</a:t>
          </a:r>
          <a:r>
            <a:rPr lang="pl-PL" i="1"/>
            <a:t>ów</a:t>
          </a:r>
          <a:r>
            <a:rPr lang="pl-PL" i="1">
              <a:effectLst/>
            </a:rPr>
            <a:t>nanie zachowania się wybranych miar w odniesieniu do</a:t>
          </a:r>
          <a:r>
            <a:rPr lang="pl-PL"/>
            <a:t> </a:t>
          </a:r>
          <a:r>
            <a:rPr lang="pl-PL" i="1">
              <a:effectLst/>
            </a:rPr>
            <a:t>wartości współczynnika podniesienia</a:t>
          </a:r>
          <a:endParaRPr lang="en-US" dirty="0"/>
        </a:p>
      </dgm:t>
    </dgm:pt>
    <dgm:pt modelId="{5C9304F4-E7E8-A34C-9209-99D8005E0316}" type="parTrans" cxnId="{37E985EC-26B6-7B46-8A32-B012A8972544}">
      <dgm:prSet/>
      <dgm:spPr/>
      <dgm:t>
        <a:bodyPr/>
        <a:lstStyle/>
        <a:p>
          <a:endParaRPr lang="pl-PL"/>
        </a:p>
      </dgm:t>
    </dgm:pt>
    <dgm:pt modelId="{2C6AD10D-5448-B44B-97F9-1BC018450047}" type="sibTrans" cxnId="{37E985EC-26B6-7B46-8A32-B012A8972544}">
      <dgm:prSet/>
      <dgm:spPr/>
      <dgm:t>
        <a:bodyPr/>
        <a:lstStyle/>
        <a:p>
          <a:endParaRPr lang="pl-PL"/>
        </a:p>
      </dgm:t>
    </dgm:pt>
    <dgm:pt modelId="{A2241B50-5BA6-488B-9F5F-D2CEC259A414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 dirty="0"/>
            <a:t>Porównanie własnej implementacji algorytmu </a:t>
          </a:r>
          <a:r>
            <a:rPr lang="pl-PL" dirty="0" err="1"/>
            <a:t>Apriori</a:t>
          </a:r>
          <a:r>
            <a:rPr lang="pl-PL" dirty="0"/>
            <a:t> z algorytmem </a:t>
          </a:r>
          <a:r>
            <a:rPr lang="pl-PL" dirty="0" err="1"/>
            <a:t>Eclat</a:t>
          </a:r>
          <a:endParaRPr lang="en-US" dirty="0"/>
        </a:p>
      </dgm:t>
    </dgm:pt>
    <dgm:pt modelId="{20C22856-E423-4539-B86F-6B626CDF78F4}" type="sibTrans" cxnId="{4F91FD34-1B1D-485C-9DE1-89C126117435}">
      <dgm:prSet/>
      <dgm:spPr/>
      <dgm:t>
        <a:bodyPr/>
        <a:lstStyle/>
        <a:p>
          <a:endParaRPr lang="en-US"/>
        </a:p>
      </dgm:t>
    </dgm:pt>
    <dgm:pt modelId="{D84348B1-693B-4A36-AE42-3F20925801D0}" type="parTrans" cxnId="{4F91FD34-1B1D-485C-9DE1-89C126117435}">
      <dgm:prSet/>
      <dgm:spPr/>
      <dgm:t>
        <a:bodyPr/>
        <a:lstStyle/>
        <a:p>
          <a:endParaRPr lang="en-US"/>
        </a:p>
      </dgm:t>
    </dgm:pt>
    <dgm:pt modelId="{A5F797F3-FB0B-43DA-AE70-1D22A0D26E2D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 dirty="0"/>
            <a:t>Porównanie własnej implementacji algorytmu </a:t>
          </a:r>
          <a:r>
            <a:rPr lang="pl-PL" dirty="0" err="1"/>
            <a:t>Apriori</a:t>
          </a:r>
          <a:r>
            <a:rPr lang="pl-PL" dirty="0"/>
            <a:t> z algorytmem </a:t>
          </a:r>
          <a:r>
            <a:rPr lang="pl-PL" dirty="0" err="1"/>
            <a:t>Apriori</a:t>
          </a:r>
          <a:r>
            <a:rPr lang="pl-PL" dirty="0"/>
            <a:t> dostępnym w bibliotece </a:t>
          </a:r>
          <a:r>
            <a:rPr lang="pl-PL" dirty="0" err="1"/>
            <a:t>Python</a:t>
          </a:r>
          <a:r>
            <a:rPr lang="pl-PL" dirty="0"/>
            <a:t> - </a:t>
          </a:r>
          <a:r>
            <a:rPr lang="pl-PL" dirty="0" err="1"/>
            <a:t>apyori</a:t>
          </a:r>
          <a:endParaRPr lang="en-US" dirty="0"/>
        </a:p>
      </dgm:t>
    </dgm:pt>
    <dgm:pt modelId="{342BAFC6-929E-4D3A-87A4-AF0B7E1D6331}" type="sibTrans" cxnId="{21E74154-87AD-4D1E-862B-7AD5A979F017}">
      <dgm:prSet/>
      <dgm:spPr/>
      <dgm:t>
        <a:bodyPr/>
        <a:lstStyle/>
        <a:p>
          <a:endParaRPr lang="en-US"/>
        </a:p>
      </dgm:t>
    </dgm:pt>
    <dgm:pt modelId="{0A41EA90-38F1-44C4-A42E-5F230AE5E920}" type="parTrans" cxnId="{21E74154-87AD-4D1E-862B-7AD5A979F017}">
      <dgm:prSet/>
      <dgm:spPr/>
      <dgm:t>
        <a:bodyPr/>
        <a:lstStyle/>
        <a:p>
          <a:endParaRPr lang="en-US"/>
        </a:p>
      </dgm:t>
    </dgm:pt>
    <dgm:pt modelId="{03FE272D-B604-440B-BFDE-412F956BD112}" type="pres">
      <dgm:prSet presAssocID="{FBFB9FC9-093E-4800-8210-4437C914DB4B}" presName="linear" presStyleCnt="0">
        <dgm:presLayoutVars>
          <dgm:animLvl val="lvl"/>
          <dgm:resizeHandles val="exact"/>
        </dgm:presLayoutVars>
      </dgm:prSet>
      <dgm:spPr/>
    </dgm:pt>
    <dgm:pt modelId="{149390A9-05C4-45F5-A2A0-90C1049188F9}" type="pres">
      <dgm:prSet presAssocID="{A5F797F3-FB0B-43DA-AE70-1D22A0D26E2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9EC76C-F545-4C20-804B-B8974A8F8E52}" type="pres">
      <dgm:prSet presAssocID="{342BAFC6-929E-4D3A-87A4-AF0B7E1D6331}" presName="spacer" presStyleCnt="0"/>
      <dgm:spPr/>
    </dgm:pt>
    <dgm:pt modelId="{10B2DB76-4EE4-469C-A258-39AC05EC4811}" type="pres">
      <dgm:prSet presAssocID="{A2241B50-5BA6-488B-9F5F-D2CEC259A41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71CC839-E98A-D346-AC5E-2F0B1CE8BA84}" type="pres">
      <dgm:prSet presAssocID="{20C22856-E423-4539-B86F-6B626CDF78F4}" presName="spacer" presStyleCnt="0"/>
      <dgm:spPr/>
    </dgm:pt>
    <dgm:pt modelId="{67424A1B-6701-7446-8A21-65435EA79FBB}" type="pres">
      <dgm:prSet presAssocID="{307D6148-EBE3-B942-929C-932B5B69AD9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F91FD34-1B1D-485C-9DE1-89C126117435}" srcId="{FBFB9FC9-093E-4800-8210-4437C914DB4B}" destId="{A2241B50-5BA6-488B-9F5F-D2CEC259A414}" srcOrd="1" destOrd="0" parTransId="{D84348B1-693B-4A36-AE42-3F20925801D0}" sibTransId="{20C22856-E423-4539-B86F-6B626CDF78F4}"/>
    <dgm:cxn modelId="{21E74154-87AD-4D1E-862B-7AD5A979F017}" srcId="{FBFB9FC9-093E-4800-8210-4437C914DB4B}" destId="{A5F797F3-FB0B-43DA-AE70-1D22A0D26E2D}" srcOrd="0" destOrd="0" parTransId="{0A41EA90-38F1-44C4-A42E-5F230AE5E920}" sibTransId="{342BAFC6-929E-4D3A-87A4-AF0B7E1D6331}"/>
    <dgm:cxn modelId="{3E12C182-D560-6749-9CA7-1B5C5D4453F7}" type="presOf" srcId="{307D6148-EBE3-B942-929C-932B5B69AD95}" destId="{67424A1B-6701-7446-8A21-65435EA79FBB}" srcOrd="0" destOrd="0" presId="urn:microsoft.com/office/officeart/2005/8/layout/vList2"/>
    <dgm:cxn modelId="{74D6AFA4-9D66-4BD2-BB90-E38798260BD9}" type="presOf" srcId="{FBFB9FC9-093E-4800-8210-4437C914DB4B}" destId="{03FE272D-B604-440B-BFDE-412F956BD112}" srcOrd="0" destOrd="0" presId="urn:microsoft.com/office/officeart/2005/8/layout/vList2"/>
    <dgm:cxn modelId="{ABEFDEEA-01F9-4456-BB30-EA0B3324DFAC}" type="presOf" srcId="{A5F797F3-FB0B-43DA-AE70-1D22A0D26E2D}" destId="{149390A9-05C4-45F5-A2A0-90C1049188F9}" srcOrd="0" destOrd="0" presId="urn:microsoft.com/office/officeart/2005/8/layout/vList2"/>
    <dgm:cxn modelId="{37E985EC-26B6-7B46-8A32-B012A8972544}" srcId="{FBFB9FC9-093E-4800-8210-4437C914DB4B}" destId="{307D6148-EBE3-B942-929C-932B5B69AD95}" srcOrd="2" destOrd="0" parTransId="{5C9304F4-E7E8-A34C-9209-99D8005E0316}" sibTransId="{2C6AD10D-5448-B44B-97F9-1BC018450047}"/>
    <dgm:cxn modelId="{8454A0F8-4F09-4101-BCDA-073942D04A1C}" type="presOf" srcId="{A2241B50-5BA6-488B-9F5F-D2CEC259A414}" destId="{10B2DB76-4EE4-469C-A258-39AC05EC4811}" srcOrd="0" destOrd="0" presId="urn:microsoft.com/office/officeart/2005/8/layout/vList2"/>
    <dgm:cxn modelId="{494356F1-479C-4FF5-9238-B0D272D026C1}" type="presParOf" srcId="{03FE272D-B604-440B-BFDE-412F956BD112}" destId="{149390A9-05C4-45F5-A2A0-90C1049188F9}" srcOrd="0" destOrd="0" presId="urn:microsoft.com/office/officeart/2005/8/layout/vList2"/>
    <dgm:cxn modelId="{10488D18-CC15-4023-9F06-C6DD52E3D575}" type="presParOf" srcId="{03FE272D-B604-440B-BFDE-412F956BD112}" destId="{6C9EC76C-F545-4C20-804B-B8974A8F8E52}" srcOrd="1" destOrd="0" presId="urn:microsoft.com/office/officeart/2005/8/layout/vList2"/>
    <dgm:cxn modelId="{11BD0007-2F33-490F-87E3-05537511CB39}" type="presParOf" srcId="{03FE272D-B604-440B-BFDE-412F956BD112}" destId="{10B2DB76-4EE4-469C-A258-39AC05EC4811}" srcOrd="2" destOrd="0" presId="urn:microsoft.com/office/officeart/2005/8/layout/vList2"/>
    <dgm:cxn modelId="{18DF7ACD-541A-E140-8C13-F5F6ED2F45FF}" type="presParOf" srcId="{03FE272D-B604-440B-BFDE-412F956BD112}" destId="{671CC839-E98A-D346-AC5E-2F0B1CE8BA84}" srcOrd="3" destOrd="0" presId="urn:microsoft.com/office/officeart/2005/8/layout/vList2"/>
    <dgm:cxn modelId="{A3F6C907-EA88-4840-89D4-171BC0C4ADD9}" type="presParOf" srcId="{03FE272D-B604-440B-BFDE-412F956BD112}" destId="{67424A1B-6701-7446-8A21-65435EA79FB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390A9-05C4-45F5-A2A0-90C1049188F9}">
      <dsp:nvSpPr>
        <dsp:cNvPr id="0" name=""/>
        <dsp:cNvSpPr/>
      </dsp:nvSpPr>
      <dsp:spPr>
        <a:xfrm>
          <a:off x="0" y="289159"/>
          <a:ext cx="9880893" cy="159705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Algorytm </a:t>
          </a:r>
          <a:r>
            <a:rPr lang="pl-PL" sz="6500" kern="1200" dirty="0" err="1"/>
            <a:t>Apriori</a:t>
          </a:r>
          <a:endParaRPr lang="en-US" sz="6500" kern="1200" dirty="0"/>
        </a:p>
      </dsp:txBody>
      <dsp:txXfrm>
        <a:off x="77962" y="367121"/>
        <a:ext cx="9724969" cy="1441126"/>
      </dsp:txXfrm>
    </dsp:sp>
    <dsp:sp modelId="{10B2DB76-4EE4-469C-A258-39AC05EC4811}">
      <dsp:nvSpPr>
        <dsp:cNvPr id="0" name=""/>
        <dsp:cNvSpPr/>
      </dsp:nvSpPr>
      <dsp:spPr>
        <a:xfrm>
          <a:off x="0" y="2073409"/>
          <a:ext cx="9880893" cy="159705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Algorytm </a:t>
          </a:r>
          <a:r>
            <a:rPr lang="pl-PL" sz="6500" kern="1200" dirty="0" err="1"/>
            <a:t>Eclat</a:t>
          </a:r>
          <a:r>
            <a:rPr lang="pl-PL" sz="6500" kern="1200" dirty="0"/>
            <a:t>	</a:t>
          </a:r>
          <a:endParaRPr lang="en-US" sz="6500" kern="1200" dirty="0"/>
        </a:p>
      </dsp:txBody>
      <dsp:txXfrm>
        <a:off x="77962" y="2151371"/>
        <a:ext cx="9724969" cy="1441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390A9-05C4-45F5-A2A0-90C1049188F9}">
      <dsp:nvSpPr>
        <dsp:cNvPr id="0" name=""/>
        <dsp:cNvSpPr/>
      </dsp:nvSpPr>
      <dsp:spPr>
        <a:xfrm>
          <a:off x="0" y="165859"/>
          <a:ext cx="9880893" cy="115362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Porównanie własnej implementacji algorytmu </a:t>
          </a:r>
          <a:r>
            <a:rPr lang="pl-PL" sz="2900" kern="1200" dirty="0" err="1"/>
            <a:t>Apriori</a:t>
          </a:r>
          <a:r>
            <a:rPr lang="pl-PL" sz="2900" kern="1200" dirty="0"/>
            <a:t> z algorytmem </a:t>
          </a:r>
          <a:r>
            <a:rPr lang="pl-PL" sz="2900" kern="1200" dirty="0" err="1"/>
            <a:t>Apriori</a:t>
          </a:r>
          <a:r>
            <a:rPr lang="pl-PL" sz="2900" kern="1200" dirty="0"/>
            <a:t> dostępnym w bibliotece </a:t>
          </a:r>
          <a:r>
            <a:rPr lang="pl-PL" sz="2900" kern="1200" dirty="0" err="1"/>
            <a:t>Python</a:t>
          </a:r>
          <a:r>
            <a:rPr lang="pl-PL" sz="2900" kern="1200" dirty="0"/>
            <a:t> - </a:t>
          </a:r>
          <a:r>
            <a:rPr lang="pl-PL" sz="2900" kern="1200" dirty="0" err="1"/>
            <a:t>apyori</a:t>
          </a:r>
          <a:endParaRPr lang="en-US" sz="2900" kern="1200" dirty="0"/>
        </a:p>
      </dsp:txBody>
      <dsp:txXfrm>
        <a:off x="56315" y="222174"/>
        <a:ext cx="9768263" cy="1040990"/>
      </dsp:txXfrm>
    </dsp:sp>
    <dsp:sp modelId="{10B2DB76-4EE4-469C-A258-39AC05EC4811}">
      <dsp:nvSpPr>
        <dsp:cNvPr id="0" name=""/>
        <dsp:cNvSpPr/>
      </dsp:nvSpPr>
      <dsp:spPr>
        <a:xfrm>
          <a:off x="0" y="1402999"/>
          <a:ext cx="9880893" cy="115362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Porównanie własnej implementacji algorytmu </a:t>
          </a:r>
          <a:r>
            <a:rPr lang="pl-PL" sz="2900" kern="1200" dirty="0" err="1"/>
            <a:t>Apriori</a:t>
          </a:r>
          <a:r>
            <a:rPr lang="pl-PL" sz="2900" kern="1200" dirty="0"/>
            <a:t> z algorytmem </a:t>
          </a:r>
          <a:r>
            <a:rPr lang="pl-PL" sz="2900" kern="1200" dirty="0" err="1"/>
            <a:t>Eclat</a:t>
          </a:r>
          <a:endParaRPr lang="en-US" sz="2900" kern="1200" dirty="0"/>
        </a:p>
      </dsp:txBody>
      <dsp:txXfrm>
        <a:off x="56315" y="1459314"/>
        <a:ext cx="9768263" cy="1040990"/>
      </dsp:txXfrm>
    </dsp:sp>
    <dsp:sp modelId="{67424A1B-6701-7446-8A21-65435EA79FBB}">
      <dsp:nvSpPr>
        <dsp:cNvPr id="0" name=""/>
        <dsp:cNvSpPr/>
      </dsp:nvSpPr>
      <dsp:spPr>
        <a:xfrm>
          <a:off x="0" y="2640139"/>
          <a:ext cx="9880893" cy="115362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i="1" kern="1200">
              <a:effectLst/>
            </a:rPr>
            <a:t>Por</a:t>
          </a:r>
          <a:r>
            <a:rPr lang="pl-PL" sz="2900" i="1" kern="1200"/>
            <a:t>ów</a:t>
          </a:r>
          <a:r>
            <a:rPr lang="pl-PL" sz="2900" i="1" kern="1200">
              <a:effectLst/>
            </a:rPr>
            <a:t>nanie zachowania się wybranych miar w odniesieniu do</a:t>
          </a:r>
          <a:r>
            <a:rPr lang="pl-PL" sz="2900" kern="1200"/>
            <a:t> </a:t>
          </a:r>
          <a:r>
            <a:rPr lang="pl-PL" sz="2900" i="1" kern="1200">
              <a:effectLst/>
            </a:rPr>
            <a:t>wartości współczynnika podniesienia</a:t>
          </a:r>
          <a:endParaRPr lang="en-US" sz="2900" kern="1200" dirty="0"/>
        </a:p>
      </dsp:txBody>
      <dsp:txXfrm>
        <a:off x="56315" y="2696454"/>
        <a:ext cx="9768263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7.01.2025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231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7.01.2025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813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7.01.2025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955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7.01.2025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785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7.01.2025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36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7.01.2025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453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7.01.2025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986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7.01.2025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058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7.01.2025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32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7.01.2025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52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7.01.2025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718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D9B1CD-DD35-4BD3-BAC8-E5E8C83506FC}" type="datetimeFigureOut">
              <a:rPr lang="pl-PL" smtClean="0"/>
              <a:t>7.01.2025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602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dataset/101/tic+tac+toe+endgame" TargetMode="External"/><Relationship Id="rId2" Type="http://schemas.openxmlformats.org/officeDocument/2006/relationships/hyperlink" Target="https://archive.ics.uci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chive.ics.uci.edu/dataset/76/nursery" TargetMode="External"/><Relationship Id="rId4" Type="http://schemas.openxmlformats.org/officeDocument/2006/relationships/hyperlink" Target="https://archive.ics.uci.edu/dataset/19/car+evalua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DD64DBA-7D33-1C95-19FC-F0FD49650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10210942" cy="2874471"/>
          </a:xfrm>
        </p:spPr>
        <p:txBody>
          <a:bodyPr anchor="ctr">
            <a:normAutofit/>
          </a:bodyPr>
          <a:lstStyle/>
          <a:p>
            <a:pPr algn="l"/>
            <a:r>
              <a:rPr lang="pl-PL" sz="6200" dirty="0">
                <a:solidFill>
                  <a:schemeClr val="bg1"/>
                </a:solidFill>
              </a:rPr>
              <a:t>Implementacja algorytmu do odkrywania reguł asocjacyjnych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0BAFCAC-2632-506D-E854-C46EAD1A5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4307684"/>
            <a:ext cx="9544153" cy="1906846"/>
          </a:xfrm>
        </p:spPr>
        <p:txBody>
          <a:bodyPr anchor="t">
            <a:normAutofit/>
          </a:bodyPr>
          <a:lstStyle/>
          <a:p>
            <a:pPr algn="l"/>
            <a:r>
              <a:rPr lang="pl-PL" sz="3200" dirty="0"/>
              <a:t>Mikołaj Bańkowski</a:t>
            </a:r>
          </a:p>
          <a:p>
            <a:pPr algn="l"/>
            <a:r>
              <a:rPr lang="pl-PL" sz="3200" dirty="0"/>
              <a:t>Mateusz Kołacz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odtytuł 2">
            <a:extLst>
              <a:ext uri="{FF2B5EF4-FFF2-40B4-BE49-F238E27FC236}">
                <a16:creationId xmlns:a16="http://schemas.microsoft.com/office/drawing/2014/main" id="{471B2399-74ED-0B3E-16F0-10E452A3EC74}"/>
              </a:ext>
            </a:extLst>
          </p:cNvPr>
          <p:cNvSpPr txBox="1">
            <a:spLocks/>
          </p:cNvSpPr>
          <p:nvPr/>
        </p:nvSpPr>
        <p:spPr>
          <a:xfrm>
            <a:off x="5257800" y="6202115"/>
            <a:ext cx="9544153" cy="1906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3200" b="1" dirty="0"/>
              <a:t>Prowadzący:</a:t>
            </a:r>
            <a:r>
              <a:rPr lang="pl-PL" sz="3200" dirty="0"/>
              <a:t> dr inż. Robert </a:t>
            </a:r>
            <a:r>
              <a:rPr lang="pl-PL" sz="3200" dirty="0" err="1"/>
              <a:t>Bembenik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519617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4E0A120-2442-D1D2-49E7-0D3AD511F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Przeprowadzone testy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43DE784A-95C4-9B3D-577D-5E18F1B08A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313378"/>
              </p:ext>
            </p:extLst>
          </p:nvPr>
        </p:nvGraphicFramePr>
        <p:xfrm>
          <a:off x="1385446" y="2137651"/>
          <a:ext cx="9880893" cy="3959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7152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1B0F68-9BED-2DCD-74B9-555207AE5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AA3B62-E2B8-7700-76DB-640F4113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 err="1">
                <a:solidFill>
                  <a:schemeClr val="bg1"/>
                </a:solidFill>
              </a:rPr>
              <a:t>Apriori</a:t>
            </a:r>
            <a:r>
              <a:rPr lang="pl-PL" sz="4000" dirty="0">
                <a:solidFill>
                  <a:schemeClr val="bg1"/>
                </a:solidFill>
              </a:rPr>
              <a:t>  vs </a:t>
            </a:r>
            <a:r>
              <a:rPr lang="pl-PL" sz="4000" dirty="0" err="1">
                <a:solidFill>
                  <a:schemeClr val="bg1"/>
                </a:solidFill>
              </a:rPr>
              <a:t>Apriori</a:t>
            </a:r>
            <a:r>
              <a:rPr lang="pl-PL" sz="4000" dirty="0">
                <a:solidFill>
                  <a:schemeClr val="bg1"/>
                </a:solidFill>
              </a:rPr>
              <a:t> biblioteka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089FA5-B83D-E7FC-7854-18BC565F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83956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442B6F-0051-2243-2D9D-31D3B0AE5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123F3EA-94E3-330E-77B9-A4E3F029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Wnioski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0FC192-0B0E-1E2F-119A-E44DECEA3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93430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CE9900-FC6E-23D7-61C2-835D281B3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AF6EEDB-CFE0-7752-CB24-03647D1F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 err="1">
                <a:solidFill>
                  <a:schemeClr val="bg1"/>
                </a:solidFill>
              </a:rPr>
              <a:t>Apriori</a:t>
            </a:r>
            <a:r>
              <a:rPr lang="pl-PL" sz="4000" dirty="0">
                <a:solidFill>
                  <a:schemeClr val="bg1"/>
                </a:solidFill>
              </a:rPr>
              <a:t> vs </a:t>
            </a:r>
            <a:r>
              <a:rPr lang="pl-PL" sz="4000" dirty="0" err="1">
                <a:solidFill>
                  <a:schemeClr val="bg1"/>
                </a:solidFill>
              </a:rPr>
              <a:t>Eclat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FEC229-4984-4F92-1669-06F1F149F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pl-PL" sz="2400"/>
          </a:p>
        </p:txBody>
      </p:sp>
    </p:spTree>
    <p:extLst>
      <p:ext uri="{BB962C8B-B14F-4D97-AF65-F5344CB8AC3E}">
        <p14:creationId xmlns:p14="http://schemas.microsoft.com/office/powerpoint/2010/main" val="529416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29E8E3-9737-A107-9108-293FF35FB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11B8639-2050-ED8A-CEE6-E892385B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Wnioski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86C773-82B3-1C8F-863D-904B1CC55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419071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C672CE-4749-DAAA-210C-11FCF37E0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5E61C60-3A61-2C1A-53C7-CE75AE90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145532"/>
            <a:ext cx="11723903" cy="1280497"/>
          </a:xfrm>
        </p:spPr>
        <p:txBody>
          <a:bodyPr anchor="t">
            <a:noAutofit/>
          </a:bodyPr>
          <a:lstStyle/>
          <a:p>
            <a:r>
              <a:rPr lang="pl-PL" sz="4000" dirty="0">
                <a:solidFill>
                  <a:schemeClr val="bg1"/>
                </a:solidFill>
                <a:effectLst/>
              </a:rPr>
              <a:t>Porównanie zachowania się wybranych miar w odniesieniu do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>
                <a:solidFill>
                  <a:schemeClr val="bg1"/>
                </a:solidFill>
                <a:effectLst/>
              </a:rPr>
              <a:t>wartości współczynnika podniesienia</a:t>
            </a:r>
            <a:br>
              <a:rPr lang="pl-PL" sz="4000" dirty="0">
                <a:solidFill>
                  <a:schemeClr val="bg1"/>
                </a:solidFill>
                <a:effectLst/>
              </a:rPr>
            </a:b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9CD9F6-894D-F287-B7A0-E5F8B2E40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70779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8E28BB-FFA7-3EF9-5615-5E398172E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7D332FC-86D3-FC8F-B52E-7D15CD05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Wnioski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70D9CB-B58D-5CE8-8D26-7A4BC065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06123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974FEF-18CD-9A2C-23AE-DDD768CA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Temat projektu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165F9A8-B528-317D-4C76-E8D20BAF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66715" cy="495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300" dirty="0"/>
              <a:t>Implementacja algorytmu </a:t>
            </a:r>
            <a:r>
              <a:rPr lang="pl-PL" sz="2300" dirty="0" err="1"/>
              <a:t>Apriori</a:t>
            </a:r>
            <a:r>
              <a:rPr lang="pl-PL" sz="2300" dirty="0"/>
              <a:t> do odkrywania reguł asocjacyjnych wraz z implementacją obliczania miar: współczynnika podniesienia (</a:t>
            </a:r>
            <a:r>
              <a:rPr lang="pl-PL" sz="2300" i="1" dirty="0"/>
              <a:t>lift</a:t>
            </a:r>
            <a:r>
              <a:rPr lang="pl-PL" sz="2300" dirty="0"/>
              <a:t>) oraz trzech wybranych spośród: </a:t>
            </a:r>
            <a:r>
              <a:rPr lang="pl-PL" sz="2300" i="1" dirty="0" err="1"/>
              <a:t>conviction</a:t>
            </a:r>
            <a:r>
              <a:rPr lang="pl-PL" sz="2300" dirty="0"/>
              <a:t>, </a:t>
            </a:r>
            <a:r>
              <a:rPr lang="pl-PL" sz="2300" i="1" dirty="0" err="1"/>
              <a:t>cosine</a:t>
            </a:r>
            <a:r>
              <a:rPr lang="pl-PL" sz="2300" dirty="0"/>
              <a:t>, </a:t>
            </a:r>
            <a:r>
              <a:rPr lang="pl-PL" sz="2300" i="1" dirty="0" err="1"/>
              <a:t>gini</a:t>
            </a:r>
            <a:r>
              <a:rPr lang="pl-PL" sz="2300" dirty="0"/>
              <a:t>, </a:t>
            </a:r>
            <a:r>
              <a:rPr lang="pl-PL" sz="2300" i="1" dirty="0" err="1"/>
              <a:t>Jaccard</a:t>
            </a:r>
            <a:r>
              <a:rPr lang="pl-PL" sz="2300" i="1" dirty="0"/>
              <a:t>/</a:t>
            </a:r>
            <a:r>
              <a:rPr lang="pl-PL" sz="2300" i="1" dirty="0" err="1"/>
              <a:t>coherence</a:t>
            </a:r>
            <a:r>
              <a:rPr lang="pl-PL" sz="2300" dirty="0"/>
              <a:t>, </a:t>
            </a:r>
            <a:r>
              <a:rPr lang="pl-PL" sz="2300" i="1" dirty="0" err="1"/>
              <a:t>certainty</a:t>
            </a:r>
            <a:r>
              <a:rPr lang="pl-PL" sz="2300" i="1" dirty="0"/>
              <a:t> </a:t>
            </a:r>
            <a:r>
              <a:rPr lang="pl-PL" sz="2300" i="1" dirty="0" err="1"/>
              <a:t>factor</a:t>
            </a:r>
            <a:r>
              <a:rPr lang="pl-PL" sz="2300" dirty="0"/>
              <a:t>, </a:t>
            </a:r>
            <a:r>
              <a:rPr lang="pl-PL" sz="2300" i="1" dirty="0" err="1"/>
              <a:t>improvement</a:t>
            </a:r>
            <a:r>
              <a:rPr lang="pl-PL" sz="2300" dirty="0"/>
              <a:t>, </a:t>
            </a:r>
            <a:r>
              <a:rPr lang="pl-PL" sz="2300" i="1" dirty="0"/>
              <a:t>mutual </a:t>
            </a:r>
            <a:r>
              <a:rPr lang="pl-PL" sz="2300" i="1" dirty="0" err="1"/>
              <a:t>information</a:t>
            </a:r>
            <a:r>
              <a:rPr lang="pl-PL" sz="2300" dirty="0"/>
              <a:t>, </a:t>
            </a:r>
            <a:r>
              <a:rPr lang="pl-PL" sz="2300" i="1" dirty="0" err="1"/>
              <a:t>odd</a:t>
            </a:r>
            <a:r>
              <a:rPr lang="pl-PL" sz="2300" i="1" dirty="0"/>
              <a:t> ratio</a:t>
            </a:r>
            <a:r>
              <a:rPr lang="pl-PL" sz="2300" dirty="0"/>
              <a:t>. Przeprowadzić porównanie zachowania się wybranych miar w odniesieniu do wartości współczynnika podniesienia.</a:t>
            </a:r>
          </a:p>
          <a:p>
            <a:pPr marL="0" indent="0">
              <a:buNone/>
            </a:pPr>
            <a:endParaRPr lang="pl-PL" sz="2300" dirty="0"/>
          </a:p>
          <a:p>
            <a:pPr marL="0" indent="0">
              <a:buNone/>
            </a:pPr>
            <a:r>
              <a:rPr lang="pl-PL" sz="2300" dirty="0">
                <a:effectLst/>
              </a:rPr>
              <a:t>Dodatkowo zaimpl</a:t>
            </a:r>
            <a:r>
              <a:rPr lang="pl-PL" sz="2300" dirty="0"/>
              <a:t>ementować jeszcze jeden algorytmu do odkrywania reguł asocjacyjnych:</a:t>
            </a:r>
          </a:p>
          <a:p>
            <a:pPr>
              <a:buFontTx/>
              <a:buChar char="-"/>
            </a:pPr>
            <a:r>
              <a:rPr lang="pl-PL" sz="2300" dirty="0"/>
              <a:t>Algorytm </a:t>
            </a:r>
            <a:r>
              <a:rPr lang="pl-PL" sz="2300" dirty="0" err="1"/>
              <a:t>AprioriRuleGen</a:t>
            </a:r>
            <a:r>
              <a:rPr lang="pl-PL" sz="2300" dirty="0"/>
              <a:t>	</a:t>
            </a:r>
          </a:p>
          <a:p>
            <a:pPr>
              <a:buFontTx/>
              <a:buChar char="-"/>
            </a:pPr>
            <a:r>
              <a:rPr lang="pl-PL" sz="2300" dirty="0"/>
              <a:t>Algorytm </a:t>
            </a:r>
            <a:r>
              <a:rPr lang="pl-PL" sz="2300" dirty="0" err="1"/>
              <a:t>Eclat</a:t>
            </a:r>
            <a:endParaRPr lang="pl-PL" sz="2300" dirty="0"/>
          </a:p>
          <a:p>
            <a:pPr>
              <a:buFontTx/>
              <a:buChar char="-"/>
            </a:pPr>
            <a:r>
              <a:rPr lang="pl-PL" sz="2300" dirty="0"/>
              <a:t>Algorytm </a:t>
            </a:r>
            <a:r>
              <a:rPr lang="pl-PL" sz="2300" dirty="0" err="1"/>
              <a:t>Partition</a:t>
            </a:r>
            <a:endParaRPr lang="en-US" sz="2300" dirty="0"/>
          </a:p>
          <a:p>
            <a:pPr>
              <a:buFontTx/>
              <a:buChar char="-"/>
            </a:pPr>
            <a:endParaRPr lang="en-US" sz="2300" dirty="0"/>
          </a:p>
          <a:p>
            <a:pPr>
              <a:buFontTx/>
              <a:buChar char="-"/>
            </a:pPr>
            <a:endParaRPr lang="en-US" sz="2300" dirty="0"/>
          </a:p>
          <a:p>
            <a:pPr marL="0" indent="0">
              <a:buNone/>
            </a:pPr>
            <a:endParaRPr lang="pl-PL" sz="23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006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88F403-CBBF-B57C-CF52-58E3EAE8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48" y="285907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Zaimplementowane algorytmy do okrywania reguł asocjacyjnych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Symbol zastępczy zawartości 2">
            <a:extLst>
              <a:ext uri="{FF2B5EF4-FFF2-40B4-BE49-F238E27FC236}">
                <a16:creationId xmlns:a16="http://schemas.microsoft.com/office/drawing/2014/main" id="{141EDFC6-4EC5-3640-6EBC-962D2AC55B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402787"/>
              </p:ext>
            </p:extLst>
          </p:nvPr>
        </p:nvGraphicFramePr>
        <p:xfrm>
          <a:off x="1155548" y="2217343"/>
          <a:ext cx="9880893" cy="3959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29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23D0551-8DA7-47BC-14FB-A60BB62A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Dodatkowo przeprowadzona analiza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B4C5E1-9E02-FF11-27B7-23B933C57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dirty="0"/>
              <a:t>Przeprowadziliśmy porównanie własnej implementacji algorytmu </a:t>
            </a:r>
            <a:r>
              <a:rPr lang="pl-PL" sz="2400" b="1" dirty="0" err="1"/>
              <a:t>Apriori</a:t>
            </a:r>
            <a:r>
              <a:rPr lang="pl-PL" sz="2400" dirty="0"/>
              <a:t> z implementacją algorytmu </a:t>
            </a:r>
            <a:r>
              <a:rPr lang="pl-PL" sz="2400" dirty="0" err="1"/>
              <a:t>Apriori</a:t>
            </a:r>
            <a:r>
              <a:rPr lang="pl-PL" sz="2400" dirty="0"/>
              <a:t> znajdującą się w bibliotece języka </a:t>
            </a:r>
            <a:r>
              <a:rPr lang="pl-PL" sz="2400" dirty="0" err="1"/>
              <a:t>Python</a:t>
            </a:r>
            <a:r>
              <a:rPr lang="pl-PL" sz="2400" dirty="0"/>
              <a:t> – </a:t>
            </a:r>
            <a:r>
              <a:rPr lang="pl-PL" sz="2400" b="1" dirty="0" err="1"/>
              <a:t>apyori</a:t>
            </a:r>
            <a:r>
              <a:rPr lang="pl-PL" sz="2400" b="1" dirty="0"/>
              <a:t> </a:t>
            </a:r>
            <a:r>
              <a:rPr lang="pl-PL" sz="2400" dirty="0"/>
              <a:t>oraz</a:t>
            </a:r>
            <a:r>
              <a:rPr lang="pl-PL" sz="2400" b="1" dirty="0"/>
              <a:t> </a:t>
            </a:r>
            <a:r>
              <a:rPr lang="pl-PL" sz="2400" dirty="0"/>
              <a:t>dokonaliśmy </a:t>
            </a:r>
            <a:r>
              <a:rPr lang="pl-PL" sz="2400" b="1" dirty="0"/>
              <a:t>analizy porównawczej algorytmów </a:t>
            </a:r>
            <a:r>
              <a:rPr lang="pl-PL" sz="2400" b="1" dirty="0" err="1"/>
              <a:t>Apriori</a:t>
            </a:r>
            <a:r>
              <a:rPr lang="pl-PL" sz="2400" b="1" dirty="0"/>
              <a:t> i </a:t>
            </a:r>
            <a:r>
              <a:rPr lang="pl-PL" sz="2400" b="1" dirty="0" err="1"/>
              <a:t>Eclat</a:t>
            </a:r>
            <a:endParaRPr lang="pl-PL" sz="2400" b="1" dirty="0"/>
          </a:p>
          <a:p>
            <a:pPr marL="0" indent="0">
              <a:buNone/>
            </a:pPr>
            <a:endParaRPr lang="pl-PL" sz="2400" b="1" dirty="0"/>
          </a:p>
          <a:p>
            <a:pPr marL="0" indent="0">
              <a:buNone/>
            </a:pPr>
            <a:r>
              <a:rPr lang="pl-PL" sz="2400" dirty="0"/>
              <a:t>Analiza porównawcza w obu przypadkach bierze pod uwagę:</a:t>
            </a:r>
          </a:p>
          <a:p>
            <a:pPr lvl="1"/>
            <a:r>
              <a:rPr lang="pl-PL" b="1" dirty="0"/>
              <a:t>Czasu wykonania</a:t>
            </a:r>
            <a:r>
              <a:rPr lang="pl-PL" dirty="0"/>
              <a:t> algorytmu przy różnych parametrach.</a:t>
            </a:r>
          </a:p>
          <a:p>
            <a:pPr lvl="1"/>
            <a:r>
              <a:rPr lang="pl-PL" b="1" dirty="0"/>
              <a:t>Uzyskiwane wyniki </a:t>
            </a:r>
            <a:r>
              <a:rPr lang="pl-PL" dirty="0"/>
              <a:t>dla różnych wartości progów wsparcia (</a:t>
            </a:r>
            <a:r>
              <a:rPr lang="pl-PL" i="1" dirty="0" err="1"/>
              <a:t>support</a:t>
            </a:r>
            <a:r>
              <a:rPr lang="pl-PL" dirty="0"/>
              <a:t>) i ufności (</a:t>
            </a:r>
            <a:r>
              <a:rPr lang="pl-PL" i="1" dirty="0" err="1"/>
              <a:t>confidence</a:t>
            </a:r>
            <a:r>
              <a:rPr lang="pl-PL" dirty="0"/>
              <a:t>).</a:t>
            </a:r>
          </a:p>
          <a:p>
            <a:pPr lvl="1"/>
            <a:r>
              <a:rPr lang="pl-PL" b="1" dirty="0"/>
              <a:t>Skuteczności algorytmu</a:t>
            </a:r>
            <a:r>
              <a:rPr lang="pl-PL" dirty="0"/>
              <a:t> na kilku różnych zbiorach danych wejściowych.</a:t>
            </a:r>
          </a:p>
        </p:txBody>
      </p:sp>
    </p:spTree>
    <p:extLst>
      <p:ext uri="{BB962C8B-B14F-4D97-AF65-F5344CB8AC3E}">
        <p14:creationId xmlns:p14="http://schemas.microsoft.com/office/powerpoint/2010/main" val="196789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28E5C74-A32E-B73A-A3ED-F2281EC0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Dane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D4FEC1-8083-823D-B800-FEB1E594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Dane będą pobierane z </a:t>
            </a:r>
            <a:r>
              <a:rPr lang="pl-PL" sz="2400" b="1" dirty="0"/>
              <a:t>UCI Machine Learning </a:t>
            </a:r>
            <a:r>
              <a:rPr lang="pl-PL" sz="2400" b="1" dirty="0" err="1"/>
              <a:t>Repository</a:t>
            </a:r>
            <a:r>
              <a:rPr lang="pl-PL" sz="2400" b="1" dirty="0"/>
              <a:t> </a:t>
            </a:r>
            <a:r>
              <a:rPr lang="pl-PL" sz="2400" dirty="0"/>
              <a:t>(</a:t>
            </a:r>
            <a:r>
              <a:rPr lang="pl-PL" sz="2400" dirty="0">
                <a:hlinkClick r:id="rId2"/>
              </a:rPr>
              <a:t>https://archive.ics.uci.edu</a:t>
            </a:r>
            <a:r>
              <a:rPr lang="pl-PL" sz="2400" dirty="0"/>
              <a:t>)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/>
              <a:t>Wybrane zbiory danych:</a:t>
            </a:r>
          </a:p>
          <a:p>
            <a:pPr marL="0" indent="0">
              <a:buNone/>
            </a:pPr>
            <a:r>
              <a:rPr lang="pl-PL" sz="2400" dirty="0">
                <a:hlinkClick r:id="rId3"/>
              </a:rPr>
              <a:t>Tic-Tac-Toe Endgame</a:t>
            </a:r>
            <a:r>
              <a:rPr lang="pl-PL" sz="2400" dirty="0"/>
              <a:t> - Zbiór ten zawiera 958 rekordów</a:t>
            </a:r>
          </a:p>
          <a:p>
            <a:pPr marL="0" indent="0">
              <a:buNone/>
            </a:pPr>
            <a:r>
              <a:rPr lang="pl-PL" sz="2400" dirty="0">
                <a:hlinkClick r:id="rId4"/>
              </a:rPr>
              <a:t>Car Evaluation</a:t>
            </a:r>
            <a:r>
              <a:rPr lang="pl-PL" sz="2400" dirty="0"/>
              <a:t> - Zbiór ten zawiera 1728 rekordów</a:t>
            </a:r>
          </a:p>
          <a:p>
            <a:pPr marL="0" indent="0">
              <a:buNone/>
            </a:pPr>
            <a:r>
              <a:rPr lang="pl-PL" sz="2400" dirty="0">
                <a:hlinkClick r:id="rId5"/>
              </a:rPr>
              <a:t>Nursery</a:t>
            </a:r>
            <a:r>
              <a:rPr lang="pl-PL" sz="2400" dirty="0"/>
              <a:t> - Zbiór ten zawiera 12960 rekordów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/>
              <a:t>Wszystkie zbiory danych mają reprezentację dyskretną</a:t>
            </a:r>
          </a:p>
        </p:txBody>
      </p:sp>
    </p:spTree>
    <p:extLst>
      <p:ext uri="{BB962C8B-B14F-4D97-AF65-F5344CB8AC3E}">
        <p14:creationId xmlns:p14="http://schemas.microsoft.com/office/powerpoint/2010/main" val="316467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3316AEF-0B68-83E5-7D9F-C8E36C23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Pobieranie i </a:t>
            </a:r>
            <a:r>
              <a:rPr lang="pl-PL" sz="4000" dirty="0" err="1">
                <a:solidFill>
                  <a:schemeClr val="bg1"/>
                </a:solidFill>
              </a:rPr>
              <a:t>preprocessing</a:t>
            </a:r>
            <a:r>
              <a:rPr lang="pl-PL" sz="4000" dirty="0">
                <a:solidFill>
                  <a:schemeClr val="bg1"/>
                </a:solidFill>
              </a:rPr>
              <a:t> danych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4E524C-3876-8C4A-7F44-0B92BCD02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4346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300" dirty="0"/>
              <a:t>Została zaimplementowana klasa </a:t>
            </a:r>
            <a:r>
              <a:rPr lang="pl-PL" sz="2300" dirty="0" err="1"/>
              <a:t>data_manager.py</a:t>
            </a:r>
            <a:r>
              <a:rPr lang="pl-PL" sz="2300" dirty="0"/>
              <a:t> </a:t>
            </a:r>
          </a:p>
          <a:p>
            <a:pPr marL="0" indent="0">
              <a:buNone/>
            </a:pPr>
            <a:r>
              <a:rPr lang="pl-PL" sz="2300" dirty="0">
                <a:effectLst/>
              </a:rPr>
              <a:t>To klasa, która jest odpowiedzialna za dostarczenie danych do pozostałych obiektów. Umożliwia</a:t>
            </a:r>
            <a:r>
              <a:rPr lang="pl-PL" sz="2300" dirty="0"/>
              <a:t> </a:t>
            </a:r>
            <a:r>
              <a:rPr lang="pl-PL" sz="2300" dirty="0">
                <a:effectLst/>
              </a:rPr>
              <a:t>czerpanie danych zar</a:t>
            </a:r>
            <a:r>
              <a:rPr lang="pl-PL" sz="2300" dirty="0"/>
              <a:t>ów</a:t>
            </a:r>
            <a:r>
              <a:rPr lang="pl-PL" sz="2300" dirty="0">
                <a:effectLst/>
              </a:rPr>
              <a:t>no z lokalnego pliku tekstowego oraz zbiorów danych udostępnianych</a:t>
            </a:r>
            <a:r>
              <a:rPr lang="pl-PL" sz="2300" dirty="0"/>
              <a:t> </a:t>
            </a:r>
            <a:r>
              <a:rPr lang="pl-PL" sz="2300" dirty="0">
                <a:effectLst/>
              </a:rPr>
              <a:t>przez repozytorium UCIML.</a:t>
            </a:r>
            <a:endParaRPr lang="pl-PL" sz="2300" dirty="0"/>
          </a:p>
          <a:p>
            <a:pPr marL="0" indent="0">
              <a:buNone/>
            </a:pPr>
            <a:r>
              <a:rPr lang="pl-PL" sz="2300" dirty="0"/>
              <a:t>Następnie dane są przetwarzane i przygotowywane w taki sposób, aby były zgodne z wymaganiami wybranego algorytmu oraz umożliwiały jego efektywne działanie.</a:t>
            </a:r>
          </a:p>
          <a:p>
            <a:pPr marL="0" indent="0">
              <a:buNone/>
            </a:pPr>
            <a:r>
              <a:rPr lang="pl-PL" sz="2300" b="1" dirty="0" err="1"/>
              <a:t>Apriori</a:t>
            </a:r>
            <a:r>
              <a:rPr lang="pl-PL" sz="2300" b="1" dirty="0"/>
              <a:t>:</a:t>
            </a:r>
            <a:r>
              <a:rPr lang="pl-PL" sz="2300" dirty="0"/>
              <a:t> Dane są przekształcane na poziome transakcje (lista krotek)</a:t>
            </a:r>
          </a:p>
          <a:p>
            <a:pPr marL="0" indent="0">
              <a:buNone/>
            </a:pPr>
            <a:r>
              <a:rPr lang="pl-PL" sz="2300" b="1" dirty="0" err="1"/>
              <a:t>Eclat</a:t>
            </a:r>
            <a:r>
              <a:rPr lang="pl-PL" sz="2300" b="1" dirty="0"/>
              <a:t>:</a:t>
            </a:r>
            <a:r>
              <a:rPr lang="pl-PL" sz="2300" dirty="0"/>
              <a:t> Dane są przekształcane w pionową strukturę TID-</a:t>
            </a:r>
            <a:r>
              <a:rPr lang="pl-PL" sz="2300" dirty="0" err="1"/>
              <a:t>sets</a:t>
            </a:r>
            <a:r>
              <a:rPr lang="pl-PL" sz="2300" dirty="0"/>
              <a:t> (Słownik)</a:t>
            </a:r>
            <a:endParaRPr lang="pl-PL" sz="23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530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97FC47-5C5B-8A80-FD45-29D687F7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Wybrane miary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E3A7D6-0293-5406-2544-79F1D6C80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pl-PL" sz="2400" dirty="0"/>
              <a:t>Współczynnik  podniesienia (lift),</a:t>
            </a:r>
          </a:p>
          <a:p>
            <a:r>
              <a:rPr lang="pl-PL" sz="2400" dirty="0"/>
              <a:t>Współczynnik pewności (</a:t>
            </a:r>
            <a:r>
              <a:rPr lang="pl-PL" sz="2400"/>
              <a:t>certanity</a:t>
            </a:r>
            <a:r>
              <a:rPr lang="pl-PL" sz="2400" dirty="0"/>
              <a:t> </a:t>
            </a:r>
            <a:r>
              <a:rPr lang="pl-PL" sz="2400"/>
              <a:t>factor</a:t>
            </a:r>
            <a:r>
              <a:rPr lang="pl-PL" sz="2400" dirty="0"/>
              <a:t>),</a:t>
            </a:r>
          </a:p>
          <a:p>
            <a:r>
              <a:rPr lang="pl-PL" sz="2400"/>
              <a:t>Jaacard</a:t>
            </a:r>
            <a:r>
              <a:rPr lang="pl-PL" sz="2400" dirty="0"/>
              <a:t> / </a:t>
            </a:r>
            <a:r>
              <a:rPr lang="pl-PL" sz="2400"/>
              <a:t>coherence</a:t>
            </a:r>
            <a:r>
              <a:rPr lang="pl-PL" sz="2400" dirty="0"/>
              <a:t>,</a:t>
            </a:r>
          </a:p>
          <a:p>
            <a:r>
              <a:rPr lang="pl-PL" sz="2400" dirty="0"/>
              <a:t>iloraz szans (</a:t>
            </a:r>
            <a:r>
              <a:rPr lang="pl-PL" sz="2400"/>
              <a:t>odds</a:t>
            </a:r>
            <a:r>
              <a:rPr lang="pl-PL" sz="2400" dirty="0"/>
              <a:t>-ratio)</a:t>
            </a:r>
          </a:p>
        </p:txBody>
      </p:sp>
    </p:spTree>
    <p:extLst>
      <p:ext uri="{BB962C8B-B14F-4D97-AF65-F5344CB8AC3E}">
        <p14:creationId xmlns:p14="http://schemas.microsoft.com/office/powerpoint/2010/main" val="379894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D95849-B384-1D33-BA64-6AC228B9B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3537C85-325A-FD64-2E0A-10B0461A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Implementacja sposobu na wyznaczanie miar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B4E90A-1632-3888-41FE-870987BC3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10894938" cy="45949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300" dirty="0"/>
              <a:t>Proces obliczania miar: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300" dirty="0"/>
              <a:t>Wygenerowanie reguł asocjacyjnych 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300" dirty="0"/>
              <a:t>Obliczenie wsparcia i ufności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300" dirty="0"/>
              <a:t>Obliczenie poszczególnych miar jakości</a:t>
            </a:r>
            <a:br>
              <a:rPr lang="pl-PL" sz="2300" dirty="0"/>
            </a:br>
            <a:endParaRPr lang="pl-PL" sz="2300" dirty="0"/>
          </a:p>
          <a:p>
            <a:pPr marL="0" indent="0">
              <a:buNone/>
            </a:pPr>
            <a:r>
              <a:rPr lang="pl-PL" sz="2300" dirty="0"/>
              <a:t>Oba algorytmy, </a:t>
            </a:r>
            <a:r>
              <a:rPr lang="pl-PL" sz="2300" b="1" dirty="0" err="1"/>
              <a:t>Apriori</a:t>
            </a:r>
            <a:r>
              <a:rPr lang="pl-PL" sz="2300" dirty="0"/>
              <a:t> i </a:t>
            </a:r>
            <a:r>
              <a:rPr lang="pl-PL" sz="2300" b="1" dirty="0" err="1"/>
              <a:t>Eclat</a:t>
            </a:r>
            <a:r>
              <a:rPr lang="pl-PL" sz="2300" dirty="0"/>
              <a:t>, bazują na tym samym sposobie wyznaczania miar jakości reguł asocjacyjnych. Wykorzystują te same metody do obliczania wskaźników, takich jak współczynnik podniesienia (lift), wsparcie relatywne (</a:t>
            </a:r>
            <a:r>
              <a:rPr lang="pl-PL" sz="2300" dirty="0" err="1"/>
              <a:t>relative</a:t>
            </a:r>
            <a:r>
              <a:rPr lang="pl-PL" sz="2300" dirty="0"/>
              <a:t> </a:t>
            </a:r>
            <a:r>
              <a:rPr lang="pl-PL" sz="2300" dirty="0" err="1"/>
              <a:t>support</a:t>
            </a:r>
            <a:r>
              <a:rPr lang="pl-PL" sz="2300" dirty="0"/>
              <a:t>), czy </a:t>
            </a:r>
            <a:r>
              <a:rPr lang="pl-PL" sz="2300" dirty="0" err="1"/>
              <a:t>certainty</a:t>
            </a:r>
            <a:r>
              <a:rPr lang="pl-PL" sz="2300" dirty="0"/>
              <a:t> </a:t>
            </a:r>
            <a:r>
              <a:rPr lang="pl-PL" sz="2300" dirty="0" err="1"/>
              <a:t>factor</a:t>
            </a:r>
            <a:r>
              <a:rPr lang="pl-PL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544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09E538C-9C82-6F4F-49CF-890E138BB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Sposób działania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1A0F61-5F6E-A49B-4B1B-5FF3FFFF6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10742538" cy="4368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300" dirty="0"/>
              <a:t>Skrypt umożliwiający uruchomienie algorytmu do wykrywania często współwystępujących wzorców w zbiorze danych. Aby korzystać ze skryptu, należy uruchomić go z odpowiednimi flagami w linii poleceń:</a:t>
            </a:r>
          </a:p>
          <a:p>
            <a:pPr marL="0" indent="0">
              <a:buNone/>
            </a:pPr>
            <a:r>
              <a:rPr lang="pl-PL" sz="2300" dirty="0"/>
              <a:t>-f, --</a:t>
            </a:r>
            <a:r>
              <a:rPr lang="pl-PL" sz="2300" dirty="0" err="1"/>
              <a:t>input</a:t>
            </a:r>
            <a:r>
              <a:rPr lang="pl-PL" sz="2300" dirty="0"/>
              <a:t>-file</a:t>
            </a:r>
          </a:p>
          <a:p>
            <a:pPr marL="0" indent="0">
              <a:buNone/>
            </a:pPr>
            <a:r>
              <a:rPr lang="pl-PL" sz="2300" dirty="0"/>
              <a:t>-a, --</a:t>
            </a:r>
            <a:r>
              <a:rPr lang="pl-PL" sz="2300" dirty="0" err="1"/>
              <a:t>algorithm</a:t>
            </a:r>
            <a:endParaRPr lang="pl-PL" sz="2300" dirty="0"/>
          </a:p>
          <a:p>
            <a:pPr marL="0" indent="0">
              <a:buNone/>
            </a:pPr>
            <a:r>
              <a:rPr lang="pl-PL" sz="2300" dirty="0"/>
              <a:t>-u, --UCI-</a:t>
            </a:r>
            <a:r>
              <a:rPr lang="pl-PL" sz="2300" dirty="0" err="1"/>
              <a:t>dataset</a:t>
            </a:r>
            <a:endParaRPr lang="pl-PL" sz="2300" dirty="0"/>
          </a:p>
          <a:p>
            <a:pPr marL="0" indent="0">
              <a:buNone/>
            </a:pPr>
            <a:r>
              <a:rPr lang="pl-PL" sz="2300" dirty="0"/>
              <a:t>-s, --min-</a:t>
            </a:r>
            <a:r>
              <a:rPr lang="pl-PL" sz="2300" dirty="0" err="1"/>
              <a:t>support</a:t>
            </a:r>
            <a:endParaRPr lang="pl-PL" sz="2300" dirty="0"/>
          </a:p>
          <a:p>
            <a:pPr marL="0" indent="0">
              <a:buNone/>
            </a:pPr>
            <a:r>
              <a:rPr lang="pl-PL" sz="2300" dirty="0"/>
              <a:t>-c, --min-</a:t>
            </a:r>
            <a:r>
              <a:rPr lang="pl-PL" sz="2300" dirty="0" err="1"/>
              <a:t>confidence</a:t>
            </a:r>
            <a:endParaRPr lang="pl-PL" sz="2300" dirty="0">
              <a:effectLst/>
            </a:endParaRPr>
          </a:p>
          <a:p>
            <a:pPr marL="0" indent="0">
              <a:buNone/>
            </a:pPr>
            <a:r>
              <a:rPr lang="pl-PL" sz="2300" dirty="0">
                <a:effectLst/>
              </a:rPr>
              <a:t>Przykład uruchomienia skryptu z kilkoma flagami jednocześnie:</a:t>
            </a:r>
          </a:p>
          <a:p>
            <a:pPr marL="0" indent="0">
              <a:buNone/>
            </a:pPr>
            <a:r>
              <a:rPr lang="pl-PL" sz="2300" i="1" dirty="0" err="1">
                <a:effectLst/>
              </a:rPr>
              <a:t>python</a:t>
            </a:r>
            <a:r>
              <a:rPr lang="pl-PL" sz="2300" i="1" dirty="0">
                <a:effectLst/>
              </a:rPr>
              <a:t> </a:t>
            </a:r>
            <a:r>
              <a:rPr lang="pl-PL" sz="2300" i="1" dirty="0" err="1">
                <a:effectLst/>
              </a:rPr>
              <a:t>script.py</a:t>
            </a:r>
            <a:r>
              <a:rPr lang="pl-PL" sz="2300" i="1" dirty="0">
                <a:effectLst/>
              </a:rPr>
              <a:t> -a </a:t>
            </a:r>
            <a:r>
              <a:rPr lang="pl-PL" sz="2300" i="1" dirty="0" err="1">
                <a:effectLst/>
              </a:rPr>
              <a:t>eclat</a:t>
            </a:r>
            <a:r>
              <a:rPr lang="pl-PL" sz="2300" i="1" dirty="0">
                <a:effectLst/>
              </a:rPr>
              <a:t> -u </a:t>
            </a:r>
            <a:r>
              <a:rPr lang="pl-PL" sz="2300" i="1" dirty="0" err="1">
                <a:effectLst/>
              </a:rPr>
              <a:t>nursery</a:t>
            </a:r>
            <a:r>
              <a:rPr lang="pl-PL" sz="2300" i="1" dirty="0">
                <a:effectLst/>
              </a:rPr>
              <a:t> -s 0.2 -c 0.7</a:t>
            </a:r>
            <a:endParaRPr lang="pl-PL" sz="2300" dirty="0">
              <a:effectLst/>
            </a:endParaRPr>
          </a:p>
          <a:p>
            <a:pPr marL="0" indent="0">
              <a:buNone/>
            </a:pPr>
            <a:endParaRPr lang="pl-PL" sz="2300" dirty="0">
              <a:effectLst/>
            </a:endParaRPr>
          </a:p>
          <a:p>
            <a:endParaRPr lang="pl-PL" sz="2300" dirty="0"/>
          </a:p>
        </p:txBody>
      </p:sp>
    </p:spTree>
    <p:extLst>
      <p:ext uri="{BB962C8B-B14F-4D97-AF65-F5344CB8AC3E}">
        <p14:creationId xmlns:p14="http://schemas.microsoft.com/office/powerpoint/2010/main" val="101459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yw pakietu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536</Words>
  <Application>Microsoft Macintosh PowerPoint</Application>
  <PresentationFormat>Panoramiczny</PresentationFormat>
  <Paragraphs>67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Implementacja algorytmu do odkrywania reguł asocjacyjnych</vt:lpstr>
      <vt:lpstr>Temat projektu</vt:lpstr>
      <vt:lpstr>Zaimplementowane algorytmy do okrywania reguł asocjacyjnych</vt:lpstr>
      <vt:lpstr>Dodatkowo przeprowadzona analiza </vt:lpstr>
      <vt:lpstr>Dane</vt:lpstr>
      <vt:lpstr>Pobieranie i preprocessing danych</vt:lpstr>
      <vt:lpstr>Wybrane miary</vt:lpstr>
      <vt:lpstr>Implementacja sposobu na wyznaczanie miar</vt:lpstr>
      <vt:lpstr>Sposób działania</vt:lpstr>
      <vt:lpstr>Przeprowadzone testy</vt:lpstr>
      <vt:lpstr>Apriori  vs Apriori biblioteka</vt:lpstr>
      <vt:lpstr>Wnioski</vt:lpstr>
      <vt:lpstr>Apriori vs Eclat</vt:lpstr>
      <vt:lpstr>Wnioski</vt:lpstr>
      <vt:lpstr>Porównanie zachowania się wybranych miar w odniesieniu do wartości współczynnika podniesienia </vt:lpstr>
      <vt:lpstr>Wnioski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Bańkowski Mikołaj (STUD)</dc:creator>
  <cp:lastModifiedBy>Bańkowski Mikołaj (STUD)</cp:lastModifiedBy>
  <cp:revision>5</cp:revision>
  <dcterms:created xsi:type="dcterms:W3CDTF">2024-12-08T16:22:56Z</dcterms:created>
  <dcterms:modified xsi:type="dcterms:W3CDTF">2025-01-07T22:57:03Z</dcterms:modified>
</cp:coreProperties>
</file>