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8" r:id="rId2"/>
    <p:sldId id="257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83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25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596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100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52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64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8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82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34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68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2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37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04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18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4B73-478E-4F3D-9213-0C44D06CC7D3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175C12-FD9F-4AB0-8D09-67F97520F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14F3-6B97-49AB-BF64-9B0A7E904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Consensus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A431-4FFD-4A37-8106-DF7897051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84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941F-E526-48D7-8BA4-13FC67E4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Practical Byzantine Fault Tolerance (PBFT)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0590-ED58-4974-9962-9B09E807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BFT was published in 1999 and arose in academic corners. </a:t>
            </a:r>
          </a:p>
          <a:p>
            <a:r>
              <a:rPr lang="en-GB" dirty="0"/>
              <a:t>It is a three-phase protocol, in which the client sends a request to a so called primary. </a:t>
            </a:r>
          </a:p>
          <a:p>
            <a:r>
              <a:rPr lang="en-GB" dirty="0"/>
              <a:t>In the first phase, the primary broadcasts the request with a sequence number to the replicas. Then the replicas agree on the sequence number and create a message. </a:t>
            </a:r>
          </a:p>
          <a:p>
            <a:r>
              <a:rPr lang="en-GB" dirty="0"/>
              <a:t>If a certain amount of same message is reached, the message is verified and replicas agree on total order for requests within a view. </a:t>
            </a:r>
          </a:p>
          <a:p>
            <a:r>
              <a:rPr lang="en-GB" dirty="0"/>
              <a:t>At the end, the replicas send the reply to the client. </a:t>
            </a:r>
          </a:p>
          <a:p>
            <a:r>
              <a:rPr lang="en-GB" dirty="0"/>
              <a:t>This of course is very simplified.</a:t>
            </a:r>
          </a:p>
        </p:txBody>
      </p:sp>
    </p:spTree>
    <p:extLst>
      <p:ext uri="{BB962C8B-B14F-4D97-AF65-F5344CB8AC3E}">
        <p14:creationId xmlns:p14="http://schemas.microsoft.com/office/powerpoint/2010/main" val="288949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EFF0-A1ED-4F51-9C34-87455B86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Proof-of-Activity (</a:t>
            </a:r>
            <a:r>
              <a:rPr lang="en-GB" b="1" dirty="0" err="1"/>
              <a:t>PoA</a:t>
            </a:r>
            <a:r>
              <a:rPr lang="en-GB" b="1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1A4F-9098-4831-BE1A-0F0433D7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PoA</a:t>
            </a:r>
            <a:r>
              <a:rPr lang="en-GB" dirty="0"/>
              <a:t> is a combination of </a:t>
            </a:r>
            <a:r>
              <a:rPr lang="en-GB" dirty="0" err="1"/>
              <a:t>PoW</a:t>
            </a:r>
            <a:r>
              <a:rPr lang="en-GB" dirty="0"/>
              <a:t> and </a:t>
            </a:r>
            <a:r>
              <a:rPr lang="en-GB" dirty="0" err="1"/>
              <a:t>PoS.</a:t>
            </a:r>
            <a:r>
              <a:rPr lang="en-GB" dirty="0"/>
              <a:t> </a:t>
            </a:r>
          </a:p>
          <a:p>
            <a:r>
              <a:rPr lang="en-GB" dirty="0"/>
              <a:t>The miner creates a template with the nonce and deploys it to the network.</a:t>
            </a:r>
          </a:p>
          <a:p>
            <a:r>
              <a:rPr lang="en-GB" dirty="0"/>
              <a:t> Then the signers are chosen by the block hash of this template. </a:t>
            </a:r>
          </a:p>
          <a:p>
            <a:r>
              <a:rPr lang="en-GB" dirty="0"/>
              <a:t>If the template is signed by the signers, it becomes a block. </a:t>
            </a:r>
          </a:p>
          <a:p>
            <a:r>
              <a:rPr lang="en-GB" dirty="0"/>
              <a:t>In the end, the reward is shared between the miner and signers.</a:t>
            </a:r>
          </a:p>
        </p:txBody>
      </p:sp>
    </p:spTree>
    <p:extLst>
      <p:ext uri="{BB962C8B-B14F-4D97-AF65-F5344CB8AC3E}">
        <p14:creationId xmlns:p14="http://schemas.microsoft.com/office/powerpoint/2010/main" val="425502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4513-DBB5-4B8D-91BE-7027F554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Proof-of-Capacity (</a:t>
            </a:r>
            <a:r>
              <a:rPr lang="en-GB" b="1" dirty="0" err="1"/>
              <a:t>PoC</a:t>
            </a:r>
            <a:r>
              <a:rPr lang="en-GB" b="1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C2BE-666D-4EEF-BDC8-5BD2A99F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PoC</a:t>
            </a:r>
            <a:r>
              <a:rPr lang="en-GB" dirty="0"/>
              <a:t> uses the memory or HDD of a user to reach consensus. </a:t>
            </a:r>
          </a:p>
          <a:p>
            <a:r>
              <a:rPr lang="en-GB" dirty="0"/>
              <a:t>It creates hashes and stores these. </a:t>
            </a:r>
          </a:p>
          <a:p>
            <a:r>
              <a:rPr lang="en-GB" dirty="0"/>
              <a:t>Then it selects parts of the data, taking into account the last block header in the blockchain. </a:t>
            </a:r>
          </a:p>
          <a:p>
            <a:r>
              <a:rPr lang="en-GB" dirty="0"/>
              <a:t>The selected data is hashed and must </a:t>
            </a:r>
            <a:r>
              <a:rPr lang="en-GB" dirty="0" err="1"/>
              <a:t>fulfill</a:t>
            </a:r>
            <a:r>
              <a:rPr lang="en-GB" dirty="0"/>
              <a:t> a given difficulty. </a:t>
            </a:r>
          </a:p>
          <a:p>
            <a:r>
              <a:rPr lang="en-GB" dirty="0" err="1"/>
              <a:t>PoC</a:t>
            </a:r>
            <a:r>
              <a:rPr lang="en-GB" dirty="0"/>
              <a:t> is utilised in order to be fairer, because memory access times do not vary as much as CPU power.</a:t>
            </a:r>
          </a:p>
        </p:txBody>
      </p:sp>
    </p:spTree>
    <p:extLst>
      <p:ext uri="{BB962C8B-B14F-4D97-AF65-F5344CB8AC3E}">
        <p14:creationId xmlns:p14="http://schemas.microsoft.com/office/powerpoint/2010/main" val="376993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DA67-6A99-42FD-93EC-341DC0AE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Proof-of-elapsed-time (</a:t>
            </a:r>
            <a:r>
              <a:rPr lang="en-GB" b="1" dirty="0" err="1"/>
              <a:t>PoET</a:t>
            </a:r>
            <a:r>
              <a:rPr lang="en-GB" b="1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A73E-BC3B-4122-A366-CBAEE5C6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PoET</a:t>
            </a:r>
            <a:r>
              <a:rPr lang="en-GB" dirty="0"/>
              <a:t> elects a leader via a lottery algorithm. </a:t>
            </a:r>
          </a:p>
          <a:p>
            <a:r>
              <a:rPr lang="en-GB" dirty="0"/>
              <a:t>The key point is the lottery and it must be performed in a trusted execution environment (TEE). </a:t>
            </a:r>
          </a:p>
          <a:p>
            <a:r>
              <a:rPr lang="en-GB" dirty="0"/>
              <a:t>The lottery provides every validator with a randomised wait time. </a:t>
            </a:r>
          </a:p>
          <a:p>
            <a:r>
              <a:rPr lang="en-GB" dirty="0"/>
              <a:t>The validator with the shortest time becomes the leader. </a:t>
            </a:r>
          </a:p>
          <a:p>
            <a:r>
              <a:rPr lang="en-GB" dirty="0"/>
              <a:t>The leader is eligible to create a block after the allotted time. </a:t>
            </a:r>
          </a:p>
          <a:p>
            <a:r>
              <a:rPr lang="en-GB" dirty="0"/>
              <a:t>The underlying idea is the same as Bitcoin in that the first node to announce a valid block wins. </a:t>
            </a:r>
          </a:p>
          <a:p>
            <a:r>
              <a:rPr lang="en-GB" dirty="0"/>
              <a:t>Rather than compute-intensive proof-of-work,  the system assumes the task of declaring a lottery winner. </a:t>
            </a:r>
          </a:p>
          <a:p>
            <a:r>
              <a:rPr lang="en-GB" dirty="0" err="1"/>
              <a:t>PoET</a:t>
            </a:r>
            <a:r>
              <a:rPr lang="en-GB" dirty="0"/>
              <a:t> is used in Intel’s </a:t>
            </a:r>
            <a:r>
              <a:rPr lang="en-GB" dirty="0" err="1"/>
              <a:t>Hyperledger</a:t>
            </a:r>
            <a:r>
              <a:rPr lang="en-GB" dirty="0"/>
              <a:t> Project Sawtooth Lake. </a:t>
            </a:r>
          </a:p>
        </p:txBody>
      </p:sp>
    </p:spTree>
    <p:extLst>
      <p:ext uri="{BB962C8B-B14F-4D97-AF65-F5344CB8AC3E}">
        <p14:creationId xmlns:p14="http://schemas.microsoft.com/office/powerpoint/2010/main" val="390888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836DB7-1F6F-4950-A8E9-6F52CF784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125"/>
          <a:stretch/>
        </p:blipFill>
        <p:spPr>
          <a:xfrm>
            <a:off x="6866870" y="1904282"/>
            <a:ext cx="4486929" cy="307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3E803-7EE4-4841-BE7B-D6382346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Federated Byzantine agreement (FBA)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4E65-E7C8-4FFB-952C-A86C957E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9886" cy="4351338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Validators are equal but not anonymous, their amount is not fixed</a:t>
            </a:r>
          </a:p>
          <a:p>
            <a:r>
              <a:rPr lang="en-GB" sz="2400" dirty="0"/>
              <a:t>Validators select other validators that they trust and don’t care about the rest</a:t>
            </a:r>
          </a:p>
          <a:p>
            <a:r>
              <a:rPr lang="en-GB" sz="2400" dirty="0"/>
              <a:t>Validators form groups that reach a consensus on transactions</a:t>
            </a:r>
          </a:p>
          <a:p>
            <a:r>
              <a:rPr lang="en-GB" sz="2400" dirty="0"/>
              <a:t>As soon as groups intersect a consensus is reached within the whole set of validators</a:t>
            </a:r>
          </a:p>
          <a:p>
            <a:r>
              <a:rPr lang="en-GB" sz="2400" dirty="0"/>
              <a:t>Stellar and Ripple are examples of blockchains that </a:t>
            </a:r>
            <a:r>
              <a:rPr lang="en-GB" sz="2400" dirty="0" err="1"/>
              <a:t>implemetn</a:t>
            </a:r>
            <a:r>
              <a:rPr lang="en-GB" sz="2400" dirty="0"/>
              <a:t> FBA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8360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7DCDBA-3474-40C5-90E5-DDA3FB7A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656838"/>
            <a:ext cx="9459645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3F54-5F20-49DF-B7A2-3130D721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6845-DA80-42E4-A8D3-4950DF66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a distributed network without authorities, we need a process to reach consensus about what is to be considered as the truth</a:t>
            </a:r>
          </a:p>
          <a:p>
            <a:r>
              <a:rPr lang="en-GB" dirty="0"/>
              <a:t>This is referred to as distributed consensus</a:t>
            </a:r>
          </a:p>
          <a:p>
            <a:r>
              <a:rPr lang="en-GB" dirty="0"/>
              <a:t>How to reach consensus in a hierarchy-free, permission-less and failure-prone network?</a:t>
            </a:r>
          </a:p>
          <a:p>
            <a:r>
              <a:rPr lang="en-GB" dirty="0"/>
              <a:t>This problem is commonly known as the Byzantine generals' problem</a:t>
            </a:r>
          </a:p>
          <a:p>
            <a:r>
              <a:rPr lang="en-GB" dirty="0"/>
              <a:t>Mitigation strategies are known as Byzantine fault tolerance</a:t>
            </a:r>
          </a:p>
          <a:p>
            <a:r>
              <a:rPr lang="en-GB" dirty="0"/>
              <a:t>There is no absolute solution but we can mitigate it enough not to have an impact on our system</a:t>
            </a:r>
          </a:p>
        </p:txBody>
      </p:sp>
    </p:spTree>
    <p:extLst>
      <p:ext uri="{BB962C8B-B14F-4D97-AF65-F5344CB8AC3E}">
        <p14:creationId xmlns:p14="http://schemas.microsoft.com/office/powerpoint/2010/main" val="406871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72B2-6AE4-4CD2-AA07-2A0C52C7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Proof-of-Work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BB97-A8BF-4550-82A7-D2DDAACC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user completes a task of arbitrary difficulty. </a:t>
            </a:r>
          </a:p>
          <a:p>
            <a:r>
              <a:rPr lang="en-GB" dirty="0"/>
              <a:t>This is generally implemented as a search for a random number which when combined with ordered transactions in a block yields a hash function result that matches a criteria such as minimum number of leading zeroes. </a:t>
            </a:r>
          </a:p>
          <a:p>
            <a:r>
              <a:rPr lang="en-GB" dirty="0"/>
              <a:t>Finding such a solution is taken as evidence of considerable effort (or proof that considerable work </a:t>
            </a:r>
            <a:r>
              <a:rPr lang="en-GB" i="1" dirty="0"/>
              <a:t>must</a:t>
            </a:r>
            <a:r>
              <a:rPr lang="en-GB" dirty="0"/>
              <a:t> have been invested) in the search.</a:t>
            </a:r>
          </a:p>
          <a:p>
            <a:r>
              <a:rPr lang="en-GB" dirty="0"/>
              <a:t>The successful node that announces a solution first receives an economic reward that encourages participation in the process. </a:t>
            </a:r>
          </a:p>
          <a:p>
            <a:r>
              <a:rPr lang="en-GB" dirty="0"/>
              <a:t>Difficulty adjusts to compensate for increasing/decreasing total network problem-solving capacity. </a:t>
            </a:r>
          </a:p>
        </p:txBody>
      </p:sp>
    </p:spTree>
    <p:extLst>
      <p:ext uri="{BB962C8B-B14F-4D97-AF65-F5344CB8AC3E}">
        <p14:creationId xmlns:p14="http://schemas.microsoft.com/office/powerpoint/2010/main" val="293097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BA4D-C8A2-42CE-9868-79FC850C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Proof-of-Stake </a:t>
            </a:r>
            <a:r>
              <a:rPr lang="en-GB" dirty="0"/>
              <a:t>(</a:t>
            </a:r>
            <a:r>
              <a:rPr lang="en-GB" dirty="0" err="1"/>
              <a:t>PoS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9EFF-E8D2-4F66-A7F5-0B383B7D4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PoS</a:t>
            </a:r>
            <a:r>
              <a:rPr lang="en-GB" dirty="0"/>
              <a:t> is based on the assumption that those with the most to lose are the most incentivised to safeguard network integrity. </a:t>
            </a:r>
          </a:p>
          <a:p>
            <a:r>
              <a:rPr lang="en-GB" dirty="0"/>
              <a:t>A successful Proof-of-Stake system must address the problem of "nothing at stake." </a:t>
            </a:r>
          </a:p>
          <a:p>
            <a:r>
              <a:rPr lang="en-GB" dirty="0"/>
              <a:t>The burden of detection usually falls on the rest of the network that can either accept or reject the validator's opinion. </a:t>
            </a:r>
          </a:p>
          <a:p>
            <a:r>
              <a:rPr lang="en-GB" dirty="0"/>
              <a:t>Validators place funds at risk (the stake). For any given block, a validator is selected in pseudo-random fashion with preference to validators with the largest stake. </a:t>
            </a:r>
          </a:p>
          <a:p>
            <a:r>
              <a:rPr lang="en-GB" dirty="0"/>
              <a:t>A validator is thus incentivised to generate blocks that are likely to be accepted by the network and faces economic punishment in the case that it fails to do so. </a:t>
            </a:r>
          </a:p>
        </p:txBody>
      </p:sp>
    </p:spTree>
    <p:extLst>
      <p:ext uri="{BB962C8B-B14F-4D97-AF65-F5344CB8AC3E}">
        <p14:creationId xmlns:p14="http://schemas.microsoft.com/office/powerpoint/2010/main" val="3137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6DB03-A53E-44EB-9051-1FBA5EE2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9"/>
          <a:stretch/>
        </p:blipFill>
        <p:spPr>
          <a:xfrm>
            <a:off x="2821597" y="242821"/>
            <a:ext cx="6332434" cy="64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5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CCF-97D2-4375-B324-74D82F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Delegated-Proof-of-Stake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50E5-6D77-4D7E-BA16-B5575967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extension of proof-of-stake algorithms </a:t>
            </a:r>
          </a:p>
          <a:p>
            <a:r>
              <a:rPr lang="en-GB" dirty="0"/>
              <a:t>In this type of consensus mechanism, there are so-called witnesses, which are elected by the stakeholders of the network. </a:t>
            </a:r>
          </a:p>
          <a:p>
            <a:r>
              <a:rPr lang="en-GB" dirty="0"/>
              <a:t>Afterwards, several witnesses are chosen for the block creation in such a manner that they represent at least 50% of the stakeholders’ votes. </a:t>
            </a:r>
          </a:p>
        </p:txBody>
      </p:sp>
    </p:spTree>
    <p:extLst>
      <p:ext uri="{BB962C8B-B14F-4D97-AF65-F5344CB8AC3E}">
        <p14:creationId xmlns:p14="http://schemas.microsoft.com/office/powerpoint/2010/main" val="262863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5650D5-9F88-4048-B3DB-16D3A33F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29" y="316523"/>
            <a:ext cx="9053404" cy="65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4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DD2F-156E-440C-8BE3-EFAA160F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Proof-of-Burn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A605-2489-4F1F-BCB5-24F8A455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idea is that miners should show proof that they </a:t>
            </a:r>
            <a:r>
              <a:rPr lang="en-GB" i="1" dirty="0"/>
              <a:t>burned</a:t>
            </a:r>
            <a:r>
              <a:rPr lang="en-GB" dirty="0"/>
              <a:t> some coins - that is, sent them to a verifiably </a:t>
            </a:r>
            <a:r>
              <a:rPr lang="en-GB" dirty="0" err="1"/>
              <a:t>unspendable</a:t>
            </a:r>
            <a:r>
              <a:rPr lang="en-GB" dirty="0"/>
              <a:t> address. </a:t>
            </a:r>
          </a:p>
          <a:p>
            <a:r>
              <a:rPr lang="en-GB" dirty="0"/>
              <a:t>This is expensive from their individual point of view, just like proof of work; but it consumes no resources other than the burned underlying asset.</a:t>
            </a:r>
          </a:p>
          <a:p>
            <a:r>
              <a:rPr lang="en-GB" dirty="0"/>
              <a:t>Proof of burn has been used to add value to many altcoins and cryptocurrencies alike under the belief that burning a particularly valuable token to add the burnt token’s implicit value to a new token that’s to be generated.</a:t>
            </a:r>
          </a:p>
          <a:p>
            <a:r>
              <a:rPr lang="en-GB" dirty="0"/>
              <a:t>For example, on average if it takes 48,800 kw hrs to mine one bitcoin, by burning 10 bitcoins(488,000 kw hrs) and releasing a 488,000 tokens called say, </a:t>
            </a:r>
            <a:r>
              <a:rPr lang="en-GB" dirty="0" err="1"/>
              <a:t>tincoin</a:t>
            </a:r>
            <a:r>
              <a:rPr lang="en-GB" dirty="0"/>
              <a:t>; each </a:t>
            </a:r>
            <a:r>
              <a:rPr lang="en-GB" dirty="0" err="1"/>
              <a:t>tincoin</a:t>
            </a:r>
            <a:r>
              <a:rPr lang="en-GB" dirty="0"/>
              <a:t> would considered equivalent result of 1 kw hr of work done.</a:t>
            </a:r>
          </a:p>
        </p:txBody>
      </p:sp>
    </p:spTree>
    <p:extLst>
      <p:ext uri="{BB962C8B-B14F-4D97-AF65-F5344CB8AC3E}">
        <p14:creationId xmlns:p14="http://schemas.microsoft.com/office/powerpoint/2010/main" val="142567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995D-2EE6-4CCF-A078-87091825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Proof-of-Importance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F1C1-D851-4239-9EF8-F9764FE9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idea here is to solve the “rich man gets richer” problem, which arises in </a:t>
            </a:r>
            <a:r>
              <a:rPr lang="en-GB" dirty="0" err="1"/>
              <a:t>PoS</a:t>
            </a:r>
            <a:r>
              <a:rPr lang="en-GB" dirty="0"/>
              <a:t> algorithms. </a:t>
            </a:r>
          </a:p>
          <a:p>
            <a:r>
              <a:rPr lang="en-GB" dirty="0"/>
              <a:t>For this reason, the protocol rewards the activity in the network based on the so-called importance score, which is calculated by the graph theory. </a:t>
            </a:r>
          </a:p>
          <a:p>
            <a:r>
              <a:rPr lang="en-GB" dirty="0"/>
              <a:t>This calculation includes the transactions to and from an address. The probability to be chosen to build new blocks increases with the value of the importance score. </a:t>
            </a:r>
          </a:p>
          <a:p>
            <a:r>
              <a:rPr lang="en-GB" dirty="0"/>
              <a:t>Proof-of-importance (</a:t>
            </a:r>
            <a:r>
              <a:rPr lang="en-GB" dirty="0" err="1"/>
              <a:t>PoI</a:t>
            </a:r>
            <a:r>
              <a:rPr lang="en-GB" dirty="0"/>
              <a:t>) is implemented in NEM.</a:t>
            </a:r>
          </a:p>
        </p:txBody>
      </p:sp>
    </p:spTree>
    <p:extLst>
      <p:ext uri="{BB962C8B-B14F-4D97-AF65-F5344CB8AC3E}">
        <p14:creationId xmlns:p14="http://schemas.microsoft.com/office/powerpoint/2010/main" val="36956376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1034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Consensus</vt:lpstr>
      <vt:lpstr>Intro</vt:lpstr>
      <vt:lpstr>Proof-of-Work</vt:lpstr>
      <vt:lpstr>Proof-of-Stake (PoS)</vt:lpstr>
      <vt:lpstr>PowerPoint Presentation</vt:lpstr>
      <vt:lpstr>Delegated-Proof-of-Stake</vt:lpstr>
      <vt:lpstr>PowerPoint Presentation</vt:lpstr>
      <vt:lpstr>Proof-of-Burn</vt:lpstr>
      <vt:lpstr>Proof-of-Importance</vt:lpstr>
      <vt:lpstr>Practical Byzantine Fault Tolerance (PBFT)</vt:lpstr>
      <vt:lpstr>Proof-of-Activity (PoA)</vt:lpstr>
      <vt:lpstr>Proof-of-Capacity (PoC)</vt:lpstr>
      <vt:lpstr>Proof-of-elapsed-time (PoET)</vt:lpstr>
      <vt:lpstr>Federated Byzantine agreement (FBA)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</dc:title>
  <dc:creator>Loui Mercieca</dc:creator>
  <cp:lastModifiedBy>Loui Mercieca</cp:lastModifiedBy>
  <cp:revision>9</cp:revision>
  <dcterms:created xsi:type="dcterms:W3CDTF">2018-05-30T20:25:04Z</dcterms:created>
  <dcterms:modified xsi:type="dcterms:W3CDTF">2018-05-31T01:01:49Z</dcterms:modified>
</cp:coreProperties>
</file>