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6" r:id="rId13"/>
    <p:sldId id="268" r:id="rId14"/>
    <p:sldId id="270"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5DF54B-2148-434D-841A-3C9A28CABF11}"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245893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DF54B-2148-434D-841A-3C9A28CABF11}"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3795142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DF54B-2148-434D-841A-3C9A28CABF11}"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60B3A8-C3B9-4008-AEAD-6C165D777F6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8774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DF54B-2148-434D-841A-3C9A28CABF11}"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270795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DF54B-2148-434D-841A-3C9A28CABF11}"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60B3A8-C3B9-4008-AEAD-6C165D777F6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611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DF54B-2148-434D-841A-3C9A28CABF11}"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735949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DF54B-2148-434D-841A-3C9A28CABF11}"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3144274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DF54B-2148-434D-841A-3C9A28CABF11}"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362170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5DF54B-2148-434D-841A-3C9A28CABF11}"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258908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5DF54B-2148-434D-841A-3C9A28CABF11}" type="datetimeFigureOut">
              <a:rPr lang="en-GB" smtClean="0"/>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335025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5DF54B-2148-434D-841A-3C9A28CABF11}" type="datetimeFigureOut">
              <a:rPr lang="en-GB" smtClean="0"/>
              <a:t>31/05/2018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259937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5DF54B-2148-434D-841A-3C9A28CABF11}" type="datetimeFigureOut">
              <a:rPr lang="en-GB" smtClean="0"/>
              <a:t>31/05/2018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376276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DF54B-2148-434D-841A-3C9A28CABF11}" type="datetimeFigureOut">
              <a:rPr lang="en-GB" smtClean="0"/>
              <a:t>31/05/2018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206361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DF54B-2148-434D-841A-3C9A28CABF11}" type="datetimeFigureOut">
              <a:rPr lang="en-GB" smtClean="0"/>
              <a:t>31/05/2018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89269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5DF54B-2148-434D-841A-3C9A28CABF11}" type="datetimeFigureOut">
              <a:rPr lang="en-GB" smtClean="0"/>
              <a:t>31/05/2018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363495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5DF54B-2148-434D-841A-3C9A28CABF11}" type="datetimeFigureOut">
              <a:rPr lang="en-GB" smtClean="0"/>
              <a:t>31/05/2018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60B3A8-C3B9-4008-AEAD-6C165D777F67}" type="slidenum">
              <a:rPr lang="en-GB" smtClean="0"/>
              <a:t>‹#›</a:t>
            </a:fld>
            <a:endParaRPr lang="en-GB"/>
          </a:p>
        </p:txBody>
      </p:sp>
    </p:spTree>
    <p:extLst>
      <p:ext uri="{BB962C8B-B14F-4D97-AF65-F5344CB8AC3E}">
        <p14:creationId xmlns:p14="http://schemas.microsoft.com/office/powerpoint/2010/main" val="370052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5DF54B-2148-434D-841A-3C9A28CABF11}" type="datetimeFigureOut">
              <a:rPr lang="en-GB" smtClean="0"/>
              <a:t>31/05/2018</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60B3A8-C3B9-4008-AEAD-6C165D777F67}" type="slidenum">
              <a:rPr lang="en-GB" smtClean="0"/>
              <a:t>‹#›</a:t>
            </a:fld>
            <a:endParaRPr lang="en-GB"/>
          </a:p>
        </p:txBody>
      </p:sp>
    </p:spTree>
    <p:extLst>
      <p:ext uri="{BB962C8B-B14F-4D97-AF65-F5344CB8AC3E}">
        <p14:creationId xmlns:p14="http://schemas.microsoft.com/office/powerpoint/2010/main" val="2950415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922D-E75A-4AA4-BB77-9D4DC6624184}"/>
              </a:ext>
            </a:extLst>
          </p:cNvPr>
          <p:cNvSpPr>
            <a:spLocks noGrp="1"/>
          </p:cNvSpPr>
          <p:nvPr>
            <p:ph type="ctrTitle"/>
          </p:nvPr>
        </p:nvSpPr>
        <p:spPr/>
        <p:txBody>
          <a:bodyPr/>
          <a:lstStyle/>
          <a:p>
            <a:r>
              <a:rPr lang="en-GB" dirty="0"/>
              <a:t>Design patterns in Solidity</a:t>
            </a:r>
          </a:p>
        </p:txBody>
      </p:sp>
      <p:sp>
        <p:nvSpPr>
          <p:cNvPr id="3" name="Subtitle 2">
            <a:extLst>
              <a:ext uri="{FF2B5EF4-FFF2-40B4-BE49-F238E27FC236}">
                <a16:creationId xmlns:a16="http://schemas.microsoft.com/office/drawing/2014/main" id="{7A080684-9020-4799-9663-F0A5B4C1035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38441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0F31BA-3FE7-4F3B-8CC5-241B9F50DBA3}"/>
              </a:ext>
            </a:extLst>
          </p:cNvPr>
          <p:cNvPicPr>
            <a:picLocks noChangeAspect="1"/>
          </p:cNvPicPr>
          <p:nvPr/>
        </p:nvPicPr>
        <p:blipFill rotWithShape="1">
          <a:blip r:embed="rId2"/>
          <a:srcRect l="23913" t="11468" r="24891" b="31585"/>
          <a:stretch/>
        </p:blipFill>
        <p:spPr>
          <a:xfrm>
            <a:off x="3644349" y="125897"/>
            <a:ext cx="4184414" cy="2616848"/>
          </a:xfrm>
          <a:prstGeom prst="rect">
            <a:avLst/>
          </a:prstGeom>
        </p:spPr>
      </p:pic>
      <p:pic>
        <p:nvPicPr>
          <p:cNvPr id="7" name="Content Placeholder 3">
            <a:extLst>
              <a:ext uri="{FF2B5EF4-FFF2-40B4-BE49-F238E27FC236}">
                <a16:creationId xmlns:a16="http://schemas.microsoft.com/office/drawing/2014/main" id="{4D25B118-6334-4025-AB14-B634AA5B8742}"/>
              </a:ext>
            </a:extLst>
          </p:cNvPr>
          <p:cNvPicPr>
            <a:picLocks noGrp="1" noChangeAspect="1"/>
          </p:cNvPicPr>
          <p:nvPr>
            <p:ph idx="1"/>
          </p:nvPr>
        </p:nvPicPr>
        <p:blipFill rotWithShape="1">
          <a:blip r:embed="rId3"/>
          <a:srcRect l="23800" t="10572" r="32049" b="12949"/>
          <a:stretch/>
        </p:blipFill>
        <p:spPr>
          <a:xfrm>
            <a:off x="3644349" y="2742745"/>
            <a:ext cx="4184414" cy="4075255"/>
          </a:xfrm>
          <a:prstGeom prst="rect">
            <a:avLst/>
          </a:prstGeom>
        </p:spPr>
      </p:pic>
    </p:spTree>
    <p:extLst>
      <p:ext uri="{BB962C8B-B14F-4D97-AF65-F5344CB8AC3E}">
        <p14:creationId xmlns:p14="http://schemas.microsoft.com/office/powerpoint/2010/main" val="9746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E052-17B2-46B1-8B1F-4815318385D9}"/>
              </a:ext>
            </a:extLst>
          </p:cNvPr>
          <p:cNvSpPr>
            <a:spLocks noGrp="1"/>
          </p:cNvSpPr>
          <p:nvPr>
            <p:ph type="title"/>
          </p:nvPr>
        </p:nvSpPr>
        <p:spPr/>
        <p:txBody>
          <a:bodyPr/>
          <a:lstStyle/>
          <a:p>
            <a:r>
              <a:rPr lang="en-GB" b="1" dirty="0"/>
              <a:t>Mapping Iterator</a:t>
            </a:r>
            <a:endParaRPr lang="en-GB" dirty="0"/>
          </a:p>
        </p:txBody>
      </p:sp>
      <p:sp>
        <p:nvSpPr>
          <p:cNvPr id="3" name="Content Placeholder 2">
            <a:extLst>
              <a:ext uri="{FF2B5EF4-FFF2-40B4-BE49-F238E27FC236}">
                <a16:creationId xmlns:a16="http://schemas.microsoft.com/office/drawing/2014/main" id="{526842DE-40F6-45A4-B925-B3DF48BA8E37}"/>
              </a:ext>
            </a:extLst>
          </p:cNvPr>
          <p:cNvSpPr>
            <a:spLocks noGrp="1"/>
          </p:cNvSpPr>
          <p:nvPr>
            <p:ph idx="1"/>
          </p:nvPr>
        </p:nvSpPr>
        <p:spPr/>
        <p:txBody>
          <a:bodyPr/>
          <a:lstStyle/>
          <a:p>
            <a:r>
              <a:rPr lang="en-GB" dirty="0"/>
              <a:t>Many times we need to iterate a mapping, but since mappings in Solidity cannot be iterated and they only store values, the Mapping Iterator pattern turns out to be extremely useful. </a:t>
            </a:r>
          </a:p>
          <a:p>
            <a:r>
              <a:rPr lang="en-GB" dirty="0"/>
              <a:t>Some things to keep in mind are that as elements count goes up the complexity of iteration will increase, as well as the storage cost, so avoid iterating when possible. </a:t>
            </a:r>
          </a:p>
        </p:txBody>
      </p:sp>
    </p:spTree>
    <p:extLst>
      <p:ext uri="{BB962C8B-B14F-4D97-AF65-F5344CB8AC3E}">
        <p14:creationId xmlns:p14="http://schemas.microsoft.com/office/powerpoint/2010/main" val="296957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B458CBA-6391-4976-954E-E2513A229253}"/>
              </a:ext>
            </a:extLst>
          </p:cNvPr>
          <p:cNvPicPr>
            <a:picLocks noGrp="1" noChangeAspect="1"/>
          </p:cNvPicPr>
          <p:nvPr>
            <p:ph idx="1"/>
          </p:nvPr>
        </p:nvPicPr>
        <p:blipFill rotWithShape="1">
          <a:blip r:embed="rId2"/>
          <a:srcRect l="23631" t="9772" r="26028" b="8865"/>
          <a:stretch/>
        </p:blipFill>
        <p:spPr>
          <a:xfrm>
            <a:off x="3091980" y="620813"/>
            <a:ext cx="6317063" cy="5740230"/>
          </a:xfrm>
          <a:prstGeom prst="rect">
            <a:avLst/>
          </a:prstGeom>
        </p:spPr>
      </p:pic>
    </p:spTree>
    <p:extLst>
      <p:ext uri="{BB962C8B-B14F-4D97-AF65-F5344CB8AC3E}">
        <p14:creationId xmlns:p14="http://schemas.microsoft.com/office/powerpoint/2010/main" val="89673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C93-E679-4A6A-83BF-4EF4F33F661C}"/>
              </a:ext>
            </a:extLst>
          </p:cNvPr>
          <p:cNvSpPr>
            <a:spLocks noGrp="1"/>
          </p:cNvSpPr>
          <p:nvPr>
            <p:ph type="title"/>
          </p:nvPr>
        </p:nvSpPr>
        <p:spPr/>
        <p:txBody>
          <a:bodyPr/>
          <a:lstStyle/>
          <a:p>
            <a:r>
              <a:rPr lang="en-GB" b="1" dirty="0"/>
              <a:t>Withdrawal Pattern</a:t>
            </a:r>
            <a:endParaRPr lang="en-GB" dirty="0"/>
          </a:p>
        </p:txBody>
      </p:sp>
      <p:sp>
        <p:nvSpPr>
          <p:cNvPr id="3" name="Content Placeholder 2">
            <a:extLst>
              <a:ext uri="{FF2B5EF4-FFF2-40B4-BE49-F238E27FC236}">
                <a16:creationId xmlns:a16="http://schemas.microsoft.com/office/drawing/2014/main" id="{D25D223F-AD46-4893-B46E-89860E560779}"/>
              </a:ext>
            </a:extLst>
          </p:cNvPr>
          <p:cNvSpPr>
            <a:spLocks noGrp="1"/>
          </p:cNvSpPr>
          <p:nvPr>
            <p:ph idx="1"/>
          </p:nvPr>
        </p:nvSpPr>
        <p:spPr/>
        <p:txBody>
          <a:bodyPr>
            <a:normAutofit/>
          </a:bodyPr>
          <a:lstStyle/>
          <a:p>
            <a:r>
              <a:rPr lang="en-GB" dirty="0"/>
              <a:t>Imagine you sell car tires. All the tires you’ve sold turn out to be faulty in some fashion and you offer a refund to everyone who paid for them. </a:t>
            </a:r>
          </a:p>
          <a:p>
            <a:r>
              <a:rPr lang="en-GB" dirty="0"/>
              <a:t>Let’s say you keep track of all buyers in a contract and you have a refund function which iterates through your buyers list and sends back the money to each one of them. </a:t>
            </a:r>
          </a:p>
          <a:p>
            <a:r>
              <a:rPr lang="en-GB" dirty="0"/>
              <a:t>You have a choice - use </a:t>
            </a:r>
            <a:r>
              <a:rPr lang="en-GB" dirty="0" err="1"/>
              <a:t>buyerAddress.transfer</a:t>
            </a:r>
            <a:r>
              <a:rPr lang="en-GB" dirty="0"/>
              <a:t>() or </a:t>
            </a:r>
            <a:r>
              <a:rPr lang="en-GB" dirty="0" err="1"/>
              <a:t>buyerAddress.send</a:t>
            </a:r>
            <a:r>
              <a:rPr lang="en-GB" dirty="0"/>
              <a:t>() . </a:t>
            </a:r>
          </a:p>
          <a:p>
            <a:r>
              <a:rPr lang="en-GB" dirty="0"/>
              <a:t>The difference between both functions is that transfer() will throw an exception if something goes wrong with the transaction while send() will not throw but simply return a </a:t>
            </a:r>
            <a:r>
              <a:rPr lang="en-GB" dirty="0" err="1"/>
              <a:t>boolean</a:t>
            </a:r>
            <a:r>
              <a:rPr lang="en-GB" dirty="0"/>
              <a:t> false . </a:t>
            </a:r>
          </a:p>
          <a:p>
            <a:endParaRPr lang="en-GB" dirty="0"/>
          </a:p>
        </p:txBody>
      </p:sp>
    </p:spTree>
    <p:extLst>
      <p:ext uri="{BB962C8B-B14F-4D97-AF65-F5344CB8AC3E}">
        <p14:creationId xmlns:p14="http://schemas.microsoft.com/office/powerpoint/2010/main" val="421293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2254-CA21-4F67-AB2D-5AA3E5B9C6E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67B748F-3207-4EDB-BD17-3D347F615CC7}"/>
              </a:ext>
            </a:extLst>
          </p:cNvPr>
          <p:cNvSpPr>
            <a:spLocks noGrp="1"/>
          </p:cNvSpPr>
          <p:nvPr>
            <p:ph idx="1"/>
          </p:nvPr>
        </p:nvSpPr>
        <p:spPr/>
        <p:txBody>
          <a:bodyPr/>
          <a:lstStyle/>
          <a:p>
            <a:r>
              <a:rPr lang="en-GB" dirty="0"/>
              <a:t>Why is this important? Let’s say most buyers are external accounts (i.e. individuals), but some buyers are other contracts (perhaps businesses). Assume that among those buyer contracts there is one contract whose developers made a mistake in its </a:t>
            </a:r>
            <a:r>
              <a:rPr lang="en-GB" dirty="0" err="1"/>
              <a:t>fallback</a:t>
            </a:r>
            <a:r>
              <a:rPr lang="en-GB" dirty="0"/>
              <a:t> function and it throws an exception when invoked (</a:t>
            </a:r>
            <a:r>
              <a:rPr lang="en-GB" dirty="0" err="1"/>
              <a:t>fallback</a:t>
            </a:r>
            <a:r>
              <a:rPr lang="en-GB" dirty="0"/>
              <a:t> functions are default functions in contracts that are invoked if a transaction is sent to the contract without specifying any methods). Now as soon as we invoke </a:t>
            </a:r>
            <a:r>
              <a:rPr lang="en-GB" dirty="0" err="1"/>
              <a:t>contractWithError.transfer</a:t>
            </a:r>
            <a:r>
              <a:rPr lang="en-GB" dirty="0"/>
              <a:t>() in our refund function an exception will be thrown and iteration will be stopped. Therefore, transaction is reverted and none of the buyers gets their refund. They are blocked.</a:t>
            </a:r>
          </a:p>
          <a:p>
            <a:endParaRPr lang="en-GB" dirty="0"/>
          </a:p>
        </p:txBody>
      </p:sp>
    </p:spTree>
    <p:extLst>
      <p:ext uri="{BB962C8B-B14F-4D97-AF65-F5344CB8AC3E}">
        <p14:creationId xmlns:p14="http://schemas.microsoft.com/office/powerpoint/2010/main" val="10967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0D8E-292D-43F8-A1A7-0DBE2C4E515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366A5A4-335C-4A71-B86A-E767178E74F3}"/>
              </a:ext>
            </a:extLst>
          </p:cNvPr>
          <p:cNvSpPr>
            <a:spLocks noGrp="1"/>
          </p:cNvSpPr>
          <p:nvPr>
            <p:ph idx="1"/>
          </p:nvPr>
        </p:nvSpPr>
        <p:spPr/>
        <p:txBody>
          <a:bodyPr/>
          <a:lstStyle/>
          <a:p>
            <a:r>
              <a:rPr lang="en-GB" dirty="0"/>
              <a:t>While refunding all buyers in one invocation can be implemented using send() , it is instead better to expose </a:t>
            </a:r>
            <a:r>
              <a:rPr lang="en-GB" dirty="0" err="1"/>
              <a:t>withdrawFunds</a:t>
            </a:r>
            <a:r>
              <a:rPr lang="en-GB" dirty="0"/>
              <a:t>() function which will refund callers on demand, individually. Thus, the erroneous contract will not block the rest of the buyers and will only receive funds when the </a:t>
            </a:r>
            <a:r>
              <a:rPr lang="en-GB" dirty="0" err="1"/>
              <a:t>fallback</a:t>
            </a:r>
            <a:r>
              <a:rPr lang="en-GB" dirty="0"/>
              <a:t> function code is fixed.</a:t>
            </a:r>
          </a:p>
          <a:p>
            <a:endParaRPr lang="en-GB" dirty="0"/>
          </a:p>
        </p:txBody>
      </p:sp>
    </p:spTree>
    <p:extLst>
      <p:ext uri="{BB962C8B-B14F-4D97-AF65-F5344CB8AC3E}">
        <p14:creationId xmlns:p14="http://schemas.microsoft.com/office/powerpoint/2010/main" val="528524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D35D-F9FD-4900-B254-7F81D3724974}"/>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222BE4BA-7FB9-4BD5-BFEF-BCF938F244DA}"/>
              </a:ext>
            </a:extLst>
          </p:cNvPr>
          <p:cNvPicPr>
            <a:picLocks noGrp="1" noChangeAspect="1"/>
          </p:cNvPicPr>
          <p:nvPr>
            <p:ph idx="1"/>
          </p:nvPr>
        </p:nvPicPr>
        <p:blipFill rotWithShape="1">
          <a:blip r:embed="rId2"/>
          <a:srcRect l="23608" t="23205" r="24947" b="21485"/>
          <a:stretch/>
        </p:blipFill>
        <p:spPr>
          <a:xfrm>
            <a:off x="1972169" y="2385391"/>
            <a:ext cx="6006998" cy="3631095"/>
          </a:xfrm>
          <a:prstGeom prst="rect">
            <a:avLst/>
          </a:prstGeom>
        </p:spPr>
      </p:pic>
    </p:spTree>
    <p:extLst>
      <p:ext uri="{BB962C8B-B14F-4D97-AF65-F5344CB8AC3E}">
        <p14:creationId xmlns:p14="http://schemas.microsoft.com/office/powerpoint/2010/main" val="289616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255C-D121-4BB3-8243-EB13E966CD18}"/>
              </a:ext>
            </a:extLst>
          </p:cNvPr>
          <p:cNvSpPr>
            <a:spLocks noGrp="1"/>
          </p:cNvSpPr>
          <p:nvPr>
            <p:ph type="title"/>
          </p:nvPr>
        </p:nvSpPr>
        <p:spPr/>
        <p:txBody>
          <a:bodyPr/>
          <a:lstStyle/>
          <a:p>
            <a:r>
              <a:rPr lang="en-GB" dirty="0"/>
              <a:t>Design patterns</a:t>
            </a:r>
          </a:p>
        </p:txBody>
      </p:sp>
      <p:sp>
        <p:nvSpPr>
          <p:cNvPr id="3" name="Content Placeholder 2">
            <a:extLst>
              <a:ext uri="{FF2B5EF4-FFF2-40B4-BE49-F238E27FC236}">
                <a16:creationId xmlns:a16="http://schemas.microsoft.com/office/drawing/2014/main" id="{022BE106-8092-4775-BC89-6755B3B83294}"/>
              </a:ext>
            </a:extLst>
          </p:cNvPr>
          <p:cNvSpPr>
            <a:spLocks noGrp="1"/>
          </p:cNvSpPr>
          <p:nvPr>
            <p:ph idx="1"/>
          </p:nvPr>
        </p:nvSpPr>
        <p:spPr/>
        <p:txBody>
          <a:bodyPr/>
          <a:lstStyle/>
          <a:p>
            <a:pPr marL="514350" indent="-514350">
              <a:buFont typeface="+mj-lt"/>
              <a:buAutoNum type="arabicPeriod"/>
            </a:pPr>
            <a:r>
              <a:rPr lang="en-GB" b="1" dirty="0"/>
              <a:t>Contract Self Destruction</a:t>
            </a:r>
            <a:endParaRPr lang="en-GB" dirty="0"/>
          </a:p>
          <a:p>
            <a:pPr marL="514350" indent="-514350">
              <a:buFont typeface="+mj-lt"/>
              <a:buAutoNum type="arabicPeriod"/>
            </a:pPr>
            <a:r>
              <a:rPr lang="en-GB" b="1" dirty="0"/>
              <a:t>Factory Contract</a:t>
            </a:r>
            <a:endParaRPr lang="en-GB" dirty="0"/>
          </a:p>
          <a:p>
            <a:pPr marL="514350" indent="-514350">
              <a:buFont typeface="+mj-lt"/>
              <a:buAutoNum type="arabicPeriod"/>
            </a:pPr>
            <a:r>
              <a:rPr lang="en-GB" b="1" dirty="0"/>
              <a:t>Name Registry</a:t>
            </a:r>
            <a:endParaRPr lang="en-GB" dirty="0"/>
          </a:p>
          <a:p>
            <a:pPr marL="514350" indent="-514350">
              <a:buFont typeface="+mj-lt"/>
              <a:buAutoNum type="arabicPeriod"/>
            </a:pPr>
            <a:r>
              <a:rPr lang="en-GB" b="1" dirty="0"/>
              <a:t>Mapping Iterator</a:t>
            </a:r>
            <a:endParaRPr lang="en-GB" dirty="0"/>
          </a:p>
          <a:p>
            <a:pPr marL="514350" indent="-514350">
              <a:buFont typeface="+mj-lt"/>
              <a:buAutoNum type="arabicPeriod"/>
            </a:pPr>
            <a:r>
              <a:rPr lang="en-GB" b="1" dirty="0"/>
              <a:t>Sending ether from contract: Withdrawal pattern</a:t>
            </a:r>
            <a:endParaRPr lang="en-GB" dirty="0"/>
          </a:p>
          <a:p>
            <a:endParaRPr lang="en-GB" dirty="0"/>
          </a:p>
        </p:txBody>
      </p:sp>
    </p:spTree>
    <p:extLst>
      <p:ext uri="{BB962C8B-B14F-4D97-AF65-F5344CB8AC3E}">
        <p14:creationId xmlns:p14="http://schemas.microsoft.com/office/powerpoint/2010/main" val="1422676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AA91-649E-4E86-82C1-EBF7D3EC3380}"/>
              </a:ext>
            </a:extLst>
          </p:cNvPr>
          <p:cNvSpPr>
            <a:spLocks noGrp="1"/>
          </p:cNvSpPr>
          <p:nvPr>
            <p:ph type="title"/>
          </p:nvPr>
        </p:nvSpPr>
        <p:spPr/>
        <p:txBody>
          <a:bodyPr/>
          <a:lstStyle/>
          <a:p>
            <a:r>
              <a:rPr lang="en-GB" b="1" dirty="0"/>
              <a:t>Contract Self Destruction</a:t>
            </a:r>
            <a:endParaRPr lang="en-GB" dirty="0"/>
          </a:p>
        </p:txBody>
      </p:sp>
      <p:sp>
        <p:nvSpPr>
          <p:cNvPr id="3" name="Content Placeholder 2">
            <a:extLst>
              <a:ext uri="{FF2B5EF4-FFF2-40B4-BE49-F238E27FC236}">
                <a16:creationId xmlns:a16="http://schemas.microsoft.com/office/drawing/2014/main" id="{196CE9B5-1EE8-4917-BB8D-75C1C43825C0}"/>
              </a:ext>
            </a:extLst>
          </p:cNvPr>
          <p:cNvSpPr>
            <a:spLocks noGrp="1"/>
          </p:cNvSpPr>
          <p:nvPr>
            <p:ph idx="1"/>
          </p:nvPr>
        </p:nvSpPr>
        <p:spPr/>
        <p:txBody>
          <a:bodyPr>
            <a:normAutofit/>
          </a:bodyPr>
          <a:lstStyle/>
          <a:p>
            <a:r>
              <a:rPr lang="en-GB" dirty="0"/>
              <a:t>Used for terminating a contract, which means removing it </a:t>
            </a:r>
            <a:r>
              <a:rPr lang="en-GB" b="1" dirty="0"/>
              <a:t>forever</a:t>
            </a:r>
            <a:r>
              <a:rPr lang="en-GB" dirty="0"/>
              <a:t> from the blockchain. </a:t>
            </a:r>
          </a:p>
          <a:p>
            <a:r>
              <a:rPr lang="en-GB" dirty="0"/>
              <a:t>Once destroyed, it’s not possible to invoke functions on the contract and no transactions will be logged in the ledger. </a:t>
            </a:r>
          </a:p>
          <a:p>
            <a:r>
              <a:rPr lang="en-GB" dirty="0"/>
              <a:t>Now comes the question “Why would I ever destroy my contract?”. </a:t>
            </a:r>
          </a:p>
          <a:p>
            <a:r>
              <a:rPr lang="en-GB" dirty="0"/>
              <a:t>There are multiple reasons, such as dealing with timed contracts or contracts that must be terminated once a milestone has been reached or contracts that are obsolete. </a:t>
            </a:r>
          </a:p>
        </p:txBody>
      </p:sp>
    </p:spTree>
    <p:extLst>
      <p:ext uri="{BB962C8B-B14F-4D97-AF65-F5344CB8AC3E}">
        <p14:creationId xmlns:p14="http://schemas.microsoft.com/office/powerpoint/2010/main" val="122939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9F12-D0E4-41CE-8C86-A8BB389A22D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80926064-CE9C-4E2C-90F3-9D8D6309DBA8}"/>
              </a:ext>
            </a:extLst>
          </p:cNvPr>
          <p:cNvSpPr>
            <a:spLocks noGrp="1"/>
          </p:cNvSpPr>
          <p:nvPr>
            <p:ph idx="1"/>
          </p:nvPr>
        </p:nvSpPr>
        <p:spPr/>
        <p:txBody>
          <a:bodyPr/>
          <a:lstStyle/>
          <a:p>
            <a:pPr marL="0" indent="0">
              <a:buNone/>
            </a:pPr>
            <a:r>
              <a:rPr lang="en-GB" dirty="0"/>
              <a:t>Some things to keep in mind when dealing with a contract that has been destroyed:</a:t>
            </a:r>
          </a:p>
          <a:p>
            <a:pPr lvl="1"/>
            <a:r>
              <a:rPr lang="en-GB" dirty="0"/>
              <a:t>Transactions will fail</a:t>
            </a:r>
          </a:p>
          <a:p>
            <a:pPr lvl="1"/>
            <a:r>
              <a:rPr lang="en-GB" dirty="0"/>
              <a:t>Any funds sent to the contract will be </a:t>
            </a:r>
            <a:r>
              <a:rPr lang="en-GB" b="1" dirty="0"/>
              <a:t>lost</a:t>
            </a:r>
            <a:endParaRPr lang="en-GB" dirty="0"/>
          </a:p>
          <a:p>
            <a:r>
              <a:rPr lang="en-GB" dirty="0"/>
              <a:t>In order to prevent the loss of funds you should remove all references of dead contracts and/or call get() before sending funds to make sure the contract still exists. </a:t>
            </a:r>
          </a:p>
        </p:txBody>
      </p:sp>
    </p:spTree>
    <p:extLst>
      <p:ext uri="{BB962C8B-B14F-4D97-AF65-F5344CB8AC3E}">
        <p14:creationId xmlns:p14="http://schemas.microsoft.com/office/powerpoint/2010/main" val="233491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4517F4-F335-416C-AB41-3F978969EF56}"/>
              </a:ext>
            </a:extLst>
          </p:cNvPr>
          <p:cNvPicPr>
            <a:picLocks noGrp="1" noChangeAspect="1"/>
          </p:cNvPicPr>
          <p:nvPr>
            <p:ph idx="1"/>
          </p:nvPr>
        </p:nvPicPr>
        <p:blipFill rotWithShape="1">
          <a:blip r:embed="rId2"/>
          <a:srcRect l="23993" t="10415" r="35054" b="11605"/>
          <a:stretch/>
        </p:blipFill>
        <p:spPr>
          <a:xfrm>
            <a:off x="3260034" y="259320"/>
            <a:ext cx="6069496" cy="6500915"/>
          </a:xfrm>
          <a:prstGeom prst="rect">
            <a:avLst/>
          </a:prstGeom>
        </p:spPr>
      </p:pic>
    </p:spTree>
    <p:extLst>
      <p:ext uri="{BB962C8B-B14F-4D97-AF65-F5344CB8AC3E}">
        <p14:creationId xmlns:p14="http://schemas.microsoft.com/office/powerpoint/2010/main" val="252747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A468-E398-4883-ADE9-60DBF140DE82}"/>
              </a:ext>
            </a:extLst>
          </p:cNvPr>
          <p:cNvSpPr>
            <a:spLocks noGrp="1"/>
          </p:cNvSpPr>
          <p:nvPr>
            <p:ph type="title"/>
          </p:nvPr>
        </p:nvSpPr>
        <p:spPr/>
        <p:txBody>
          <a:bodyPr/>
          <a:lstStyle/>
          <a:p>
            <a:r>
              <a:rPr lang="en-GB" b="1" dirty="0"/>
              <a:t>Factory Contract</a:t>
            </a:r>
            <a:endParaRPr lang="en-GB" dirty="0"/>
          </a:p>
        </p:txBody>
      </p:sp>
      <p:sp>
        <p:nvSpPr>
          <p:cNvPr id="3" name="Content Placeholder 2">
            <a:extLst>
              <a:ext uri="{FF2B5EF4-FFF2-40B4-BE49-F238E27FC236}">
                <a16:creationId xmlns:a16="http://schemas.microsoft.com/office/drawing/2014/main" id="{CDF14212-2368-4555-A0F6-ADD5B348764D}"/>
              </a:ext>
            </a:extLst>
          </p:cNvPr>
          <p:cNvSpPr>
            <a:spLocks noGrp="1"/>
          </p:cNvSpPr>
          <p:nvPr>
            <p:ph idx="1"/>
          </p:nvPr>
        </p:nvSpPr>
        <p:spPr/>
        <p:txBody>
          <a:bodyPr>
            <a:normAutofit fontScale="92500" lnSpcReduction="20000"/>
          </a:bodyPr>
          <a:lstStyle/>
          <a:p>
            <a:r>
              <a:rPr lang="en-GB" dirty="0"/>
              <a:t>Factory contract is used to create and deploy “child” contracts. Those child contracts can be referred to as “assets” which in the real life could represent, say, a house or a car.</a:t>
            </a:r>
          </a:p>
          <a:p>
            <a:endParaRPr lang="en-GB" dirty="0"/>
          </a:p>
          <a:p>
            <a:r>
              <a:rPr lang="en-GB" dirty="0"/>
              <a:t>The factory is used for storing the child contracts’ addresses so that they can be extracted whenever necessary. </a:t>
            </a:r>
          </a:p>
          <a:p>
            <a:endParaRPr lang="en-GB" dirty="0"/>
          </a:p>
          <a:p>
            <a:r>
              <a:rPr lang="en-GB" dirty="0"/>
              <a:t>By storing them in the contract they remain in the blockchain and they are pretty much safe there, while data corruption in your database might wipe the asset contracts’ addresses which will lead to losing references to those contracts.</a:t>
            </a:r>
          </a:p>
          <a:p>
            <a:endParaRPr lang="en-GB" dirty="0"/>
          </a:p>
          <a:p>
            <a:r>
              <a:rPr lang="en-GB" dirty="0"/>
              <a:t>A common use case for the Factory contract is selling assets and keeping track of those assets (</a:t>
            </a:r>
            <a:r>
              <a:rPr lang="en-GB" dirty="0" err="1"/>
              <a:t>eg</a:t>
            </a:r>
            <a:r>
              <a:rPr lang="en-GB" dirty="0"/>
              <a:t>. who is the owner). To sell an asset you add the payable modifier to the functions responsible for deploying the assets.</a:t>
            </a:r>
          </a:p>
        </p:txBody>
      </p:sp>
    </p:spTree>
    <p:extLst>
      <p:ext uri="{BB962C8B-B14F-4D97-AF65-F5344CB8AC3E}">
        <p14:creationId xmlns:p14="http://schemas.microsoft.com/office/powerpoint/2010/main" val="271838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FCA4-735C-4CEF-802F-5C70AF2B3EC4}"/>
              </a:ext>
            </a:extLst>
          </p:cNvPr>
          <p:cNvSpPr>
            <a:spLocks noGrp="1"/>
          </p:cNvSpPr>
          <p:nvPr>
            <p:ph type="title"/>
          </p:nvPr>
        </p:nvSpPr>
        <p:spPr/>
        <p:txBody>
          <a:bodyPr/>
          <a:lstStyle/>
          <a:p>
            <a:endParaRPr lang="en-GB"/>
          </a:p>
        </p:txBody>
      </p:sp>
      <p:pic>
        <p:nvPicPr>
          <p:cNvPr id="9" name="Content Placeholder 3">
            <a:extLst>
              <a:ext uri="{FF2B5EF4-FFF2-40B4-BE49-F238E27FC236}">
                <a16:creationId xmlns:a16="http://schemas.microsoft.com/office/drawing/2014/main" id="{C87BCFFC-22A1-4B19-A95C-7BDDC9016EC5}"/>
              </a:ext>
            </a:extLst>
          </p:cNvPr>
          <p:cNvPicPr>
            <a:picLocks noChangeAspect="1"/>
          </p:cNvPicPr>
          <p:nvPr/>
        </p:nvPicPr>
        <p:blipFill rotWithShape="1">
          <a:blip r:embed="rId2"/>
          <a:srcRect l="24316" t="14387" r="25857" b="31098"/>
          <a:stretch/>
        </p:blipFill>
        <p:spPr>
          <a:xfrm>
            <a:off x="98474" y="2383389"/>
            <a:ext cx="6167206" cy="3793574"/>
          </a:xfrm>
          <a:prstGeom prst="rect">
            <a:avLst/>
          </a:prstGeom>
        </p:spPr>
      </p:pic>
      <p:pic>
        <p:nvPicPr>
          <p:cNvPr id="10" name="Picture 9">
            <a:extLst>
              <a:ext uri="{FF2B5EF4-FFF2-40B4-BE49-F238E27FC236}">
                <a16:creationId xmlns:a16="http://schemas.microsoft.com/office/drawing/2014/main" id="{64981481-AE4B-48A4-804A-416AE923E43B}"/>
              </a:ext>
            </a:extLst>
          </p:cNvPr>
          <p:cNvPicPr>
            <a:picLocks noChangeAspect="1"/>
          </p:cNvPicPr>
          <p:nvPr/>
        </p:nvPicPr>
        <p:blipFill rotWithShape="1">
          <a:blip r:embed="rId3"/>
          <a:srcRect l="23805" t="26609" r="24891" b="28686"/>
          <a:stretch/>
        </p:blipFill>
        <p:spPr>
          <a:xfrm>
            <a:off x="6400800" y="2900824"/>
            <a:ext cx="5668159" cy="2843110"/>
          </a:xfrm>
          <a:prstGeom prst="rect">
            <a:avLst/>
          </a:prstGeom>
        </p:spPr>
      </p:pic>
    </p:spTree>
    <p:extLst>
      <p:ext uri="{BB962C8B-B14F-4D97-AF65-F5344CB8AC3E}">
        <p14:creationId xmlns:p14="http://schemas.microsoft.com/office/powerpoint/2010/main" val="398067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6D8E-6B54-4310-8085-C9BC5C072E6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27B48AF-AA9E-4A8B-A8DD-929C5328A72F}"/>
              </a:ext>
            </a:extLst>
          </p:cNvPr>
          <p:cNvSpPr>
            <a:spLocks noGrp="1"/>
          </p:cNvSpPr>
          <p:nvPr>
            <p:ph idx="1"/>
          </p:nvPr>
        </p:nvSpPr>
        <p:spPr/>
        <p:txBody>
          <a:bodyPr/>
          <a:lstStyle/>
          <a:p>
            <a:r>
              <a:rPr lang="en-GB" dirty="0"/>
              <a:t>The line address </a:t>
            </a:r>
            <a:r>
              <a:rPr lang="en-GB" dirty="0" err="1"/>
              <a:t>newCarAsset</a:t>
            </a:r>
            <a:r>
              <a:rPr lang="en-GB" dirty="0"/>
              <a:t> = new </a:t>
            </a:r>
            <a:r>
              <a:rPr lang="en-GB" dirty="0" err="1"/>
              <a:t>CarAsset</a:t>
            </a:r>
            <a:r>
              <a:rPr lang="en-GB" dirty="0"/>
              <a:t>(...) fires a transaction which deploys the child contract and returns the address for that contract. </a:t>
            </a:r>
          </a:p>
          <a:p>
            <a:r>
              <a:rPr lang="en-GB" dirty="0"/>
              <a:t>The only connection between the factory contract and the assets is the variable address[] </a:t>
            </a:r>
            <a:r>
              <a:rPr lang="en-GB" dirty="0" err="1"/>
              <a:t>carAssets</a:t>
            </a:r>
            <a:r>
              <a:rPr lang="en-GB" dirty="0"/>
              <a:t>; </a:t>
            </a:r>
          </a:p>
          <a:p>
            <a:r>
              <a:rPr lang="en-GB" dirty="0"/>
              <a:t>The addresses of the child contracts is the only connection so it must be stored.</a:t>
            </a:r>
          </a:p>
        </p:txBody>
      </p:sp>
    </p:spTree>
    <p:extLst>
      <p:ext uri="{BB962C8B-B14F-4D97-AF65-F5344CB8AC3E}">
        <p14:creationId xmlns:p14="http://schemas.microsoft.com/office/powerpoint/2010/main" val="231141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F552-C262-494A-B334-0A3BED496216}"/>
              </a:ext>
            </a:extLst>
          </p:cNvPr>
          <p:cNvSpPr>
            <a:spLocks noGrp="1"/>
          </p:cNvSpPr>
          <p:nvPr>
            <p:ph type="title"/>
          </p:nvPr>
        </p:nvSpPr>
        <p:spPr/>
        <p:txBody>
          <a:bodyPr/>
          <a:lstStyle/>
          <a:p>
            <a:r>
              <a:rPr lang="en-GB" b="1" dirty="0"/>
              <a:t>Name Registry</a:t>
            </a:r>
            <a:endParaRPr lang="en-GB" dirty="0"/>
          </a:p>
        </p:txBody>
      </p:sp>
      <p:sp>
        <p:nvSpPr>
          <p:cNvPr id="6" name="Content Placeholder 5">
            <a:extLst>
              <a:ext uri="{FF2B5EF4-FFF2-40B4-BE49-F238E27FC236}">
                <a16:creationId xmlns:a16="http://schemas.microsoft.com/office/drawing/2014/main" id="{F96D498E-1A43-4873-894A-C560B8F68A7E}"/>
              </a:ext>
            </a:extLst>
          </p:cNvPr>
          <p:cNvSpPr>
            <a:spLocks noGrp="1"/>
          </p:cNvSpPr>
          <p:nvPr>
            <p:ph idx="1"/>
          </p:nvPr>
        </p:nvSpPr>
        <p:spPr/>
        <p:txBody>
          <a:bodyPr>
            <a:normAutofit fontScale="92500" lnSpcReduction="10000"/>
          </a:bodyPr>
          <a:lstStyle/>
          <a:p>
            <a:r>
              <a:rPr lang="en-GB" dirty="0"/>
              <a:t>Imagine you are building a </a:t>
            </a:r>
            <a:r>
              <a:rPr lang="en-GB" dirty="0" err="1"/>
              <a:t>DApp</a:t>
            </a:r>
            <a:r>
              <a:rPr lang="en-GB" dirty="0"/>
              <a:t> which has a dependency on multiple contracts</a:t>
            </a:r>
          </a:p>
          <a:p>
            <a:r>
              <a:rPr lang="en-GB" dirty="0"/>
              <a:t>It would be hard to keep all those addresses inside your app’s code. There might be an addresses change over time or even more annoying, while developing you are deploying all those contracts every time you make changes and you have to keep track of their addresses. </a:t>
            </a:r>
          </a:p>
          <a:p>
            <a:r>
              <a:rPr lang="en-GB" dirty="0"/>
              <a:t>This is where Name Registry comes into play. This pattern allows you to only keep the address of one contract, instead of tens, hundreds or even thousands, as your </a:t>
            </a:r>
            <a:r>
              <a:rPr lang="en-GB" dirty="0" err="1"/>
              <a:t>DApp</a:t>
            </a:r>
            <a:r>
              <a:rPr lang="en-GB" dirty="0"/>
              <a:t> grows in scale. </a:t>
            </a:r>
          </a:p>
          <a:p>
            <a:r>
              <a:rPr lang="en-GB" dirty="0"/>
              <a:t>It works by storing a mapping contract name =&gt; contract address so each address can be looked up from within the </a:t>
            </a:r>
            <a:r>
              <a:rPr lang="en-GB" dirty="0" err="1"/>
              <a:t>DApp</a:t>
            </a:r>
            <a:r>
              <a:rPr lang="en-GB" dirty="0"/>
              <a:t> by calling </a:t>
            </a:r>
            <a:r>
              <a:rPr lang="en-GB" dirty="0" err="1"/>
              <a:t>getAddress</a:t>
            </a:r>
            <a:r>
              <a:rPr lang="en-GB" dirty="0"/>
              <a:t>(“</a:t>
            </a:r>
            <a:r>
              <a:rPr lang="en-GB" dirty="0" err="1"/>
              <a:t>ContractX</a:t>
            </a:r>
            <a:r>
              <a:rPr lang="en-GB" dirty="0"/>
              <a:t>"). </a:t>
            </a:r>
          </a:p>
          <a:p>
            <a:r>
              <a:rPr lang="en-GB" dirty="0"/>
              <a:t>The benefit of storing names mapped to addresses is that with the introduction of new versions of some contracts the </a:t>
            </a:r>
            <a:r>
              <a:rPr lang="en-GB" dirty="0" err="1"/>
              <a:t>DApp</a:t>
            </a:r>
            <a:r>
              <a:rPr lang="en-GB" dirty="0"/>
              <a:t> will not be affected in any way since the only thing we modify is just the address of the mapping. </a:t>
            </a:r>
          </a:p>
        </p:txBody>
      </p:sp>
    </p:spTree>
    <p:extLst>
      <p:ext uri="{BB962C8B-B14F-4D97-AF65-F5344CB8AC3E}">
        <p14:creationId xmlns:p14="http://schemas.microsoft.com/office/powerpoint/2010/main" val="13944650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TotalTime>
  <Words>907</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Design patterns in Solidity</vt:lpstr>
      <vt:lpstr>Design patterns</vt:lpstr>
      <vt:lpstr>Contract Self Destruction</vt:lpstr>
      <vt:lpstr>PowerPoint Presentation</vt:lpstr>
      <vt:lpstr>PowerPoint Presentation</vt:lpstr>
      <vt:lpstr>Factory Contract</vt:lpstr>
      <vt:lpstr>PowerPoint Presentation</vt:lpstr>
      <vt:lpstr>PowerPoint Presentation</vt:lpstr>
      <vt:lpstr>Name Registry</vt:lpstr>
      <vt:lpstr>PowerPoint Presentation</vt:lpstr>
      <vt:lpstr>Mapping Iterator</vt:lpstr>
      <vt:lpstr>PowerPoint Presentation</vt:lpstr>
      <vt:lpstr>Withdrawal Pattern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 Mercieca</dc:creator>
  <cp:lastModifiedBy>Loui Mercieca</cp:lastModifiedBy>
  <cp:revision>5</cp:revision>
  <dcterms:created xsi:type="dcterms:W3CDTF">2018-05-30T21:44:55Z</dcterms:created>
  <dcterms:modified xsi:type="dcterms:W3CDTF">2018-05-31T00:16:49Z</dcterms:modified>
</cp:coreProperties>
</file>