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4"/>
  </p:notesMasterIdLst>
  <p:sldIdLst>
    <p:sldId id="305" r:id="rId2"/>
    <p:sldId id="324" r:id="rId3"/>
    <p:sldId id="325" r:id="rId4"/>
    <p:sldId id="326" r:id="rId5"/>
    <p:sldId id="327" r:id="rId6"/>
    <p:sldId id="328" r:id="rId7"/>
    <p:sldId id="329" r:id="rId8"/>
    <p:sldId id="331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1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054-AFCF-4A6D-858C-7A6FE823A24E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1D16-41A4-4A55-855A-0102DD6D2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0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21D16-41A4-4A55-855A-0102DD6D260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0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21D16-41A4-4A55-855A-0102DD6D260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0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21D16-41A4-4A55-855A-0102DD6D260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0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21D16-41A4-4A55-855A-0102DD6D260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0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21D16-41A4-4A55-855A-0102DD6D260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0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40CA-AF98-491D-B8B8-AAB6FD8225D9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819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9459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706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2382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1882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15BC-904A-4D3F-BE58-D54E21CA2D38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2744-253F-4818-AF52-ABBC02472CB0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3AAC-1FAA-4D4E-8900-AC6563CC741A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3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5FD5-6BB9-4356-BEA3-D97E8EA42FFA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0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6B9F-9AB8-4814-81BC-FA606BE6440F}" type="datetime1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D6AD-C2FA-424B-9ACE-B0A2A0493707}" type="datetime1">
              <a:rPr lang="en-GB" smtClean="0"/>
              <a:t>31/05/2018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85E0-7B8C-4C7B-A50F-D59AB000606C}" type="datetime1">
              <a:rPr lang="en-GB" smtClean="0"/>
              <a:t>31/05/2018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EE60-02A1-4C3A-B9E9-B89F65E90622}" type="datetime1">
              <a:rPr lang="en-GB" smtClean="0"/>
              <a:t>31/05/2018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841-5653-4660-B5E7-DEEA9F1CBD9B}" type="datetime1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5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65A-DED7-4C22-B964-1AC50AAC24E4}" type="datetime1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BF7A-44EF-4599-8661-154CD09F6692}" type="datetime1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9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neo.org/" TargetMode="External"/><Relationship Id="rId3" Type="http://schemas.openxmlformats.org/officeDocument/2006/relationships/hyperlink" Target="https://bitcoin.org/" TargetMode="External"/><Relationship Id="rId7" Type="http://schemas.openxmlformats.org/officeDocument/2006/relationships/hyperlink" Target="https://ripp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rdanohub.org/" TargetMode="External"/><Relationship Id="rId5" Type="http://schemas.openxmlformats.org/officeDocument/2006/relationships/hyperlink" Target="http://www.monero.cc/" TargetMode="External"/><Relationship Id="rId10" Type="http://schemas.openxmlformats.org/officeDocument/2006/relationships/hyperlink" Target="https://www.hyperledger.org/projects/fabric" TargetMode="External"/><Relationship Id="rId4" Type="http://schemas.openxmlformats.org/officeDocument/2006/relationships/hyperlink" Target="https://www.ethereum.org/" TargetMode="External"/><Relationship Id="rId9" Type="http://schemas.openxmlformats.org/officeDocument/2006/relationships/hyperlink" Target="http://nem.io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n.foundation/" TargetMode="External"/><Relationship Id="rId3" Type="http://schemas.openxmlformats.org/officeDocument/2006/relationships/hyperlink" Target="https://z.cash/" TargetMode="External"/><Relationship Id="rId7" Type="http://schemas.openxmlformats.org/officeDocument/2006/relationships/hyperlink" Target="https://eo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vesplatform.com/" TargetMode="External"/><Relationship Id="rId5" Type="http://schemas.openxmlformats.org/officeDocument/2006/relationships/hyperlink" Target="http://stratisplatform.com/" TargetMode="External"/><Relationship Id="rId4" Type="http://schemas.openxmlformats.org/officeDocument/2006/relationships/hyperlink" Target="https://sawtooth.hyperledger.org/docs/" TargetMode="External"/><Relationship Id="rId9" Type="http://schemas.openxmlformats.org/officeDocument/2006/relationships/hyperlink" Target="https://steem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fontAlgn="base"/>
            <a:r>
              <a:rPr lang="en-GB" sz="2000" dirty="0"/>
              <a:t>Public </a:t>
            </a:r>
            <a:r>
              <a:rPr lang="en-GB" sz="2000" dirty="0" err="1"/>
              <a:t>Blockchains</a:t>
            </a: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Private </a:t>
            </a:r>
            <a:r>
              <a:rPr lang="en-GB" sz="2000" dirty="0" err="1"/>
              <a:t>Blockchains</a:t>
            </a: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Federated </a:t>
            </a:r>
            <a:r>
              <a:rPr lang="en-GB" sz="2000" dirty="0" err="1"/>
              <a:t>Blockchains</a:t>
            </a:r>
            <a:r>
              <a:rPr lang="en-GB" sz="2000" dirty="0"/>
              <a:t> or Consortium </a:t>
            </a:r>
            <a:r>
              <a:rPr lang="en-GB" sz="2000" dirty="0" err="1"/>
              <a:t>Blockchains</a:t>
            </a:r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5042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2"/>
          <a:stretch/>
        </p:blipFill>
        <p:spPr bwMode="auto">
          <a:xfrm>
            <a:off x="1043608" y="2518933"/>
            <a:ext cx="5376060" cy="418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Classification Schemes</a:t>
            </a:r>
          </a:p>
          <a:p>
            <a:pPr marL="109728" indent="0" fontAlgn="base">
              <a:buNone/>
            </a:pPr>
            <a:r>
              <a:rPr lang="en-GB" sz="1100" dirty="0"/>
              <a:t>Adapted and modified from: Pavel </a:t>
            </a:r>
            <a:r>
              <a:rPr lang="en-GB" sz="1100" dirty="0" err="1"/>
              <a:t>Kravchenko</a:t>
            </a:r>
            <a:r>
              <a:rPr lang="en-GB" sz="1100" dirty="0"/>
              <a:t> (2016)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4821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324529"/>
            <a:ext cx="6624737" cy="43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Classification Schemes</a:t>
            </a:r>
            <a:endParaRPr lang="en-GB" sz="11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887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 err="1"/>
              <a:t>Blockchain</a:t>
            </a:r>
            <a:r>
              <a:rPr lang="en-GB" sz="2000" b="1" dirty="0"/>
              <a:t> Implementation Solutions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There is a wide array of approaches to implementing </a:t>
            </a:r>
            <a:r>
              <a:rPr lang="en-GB" sz="2000" dirty="0" err="1"/>
              <a:t>Blockchain</a:t>
            </a:r>
            <a:r>
              <a:rPr lang="en-GB" sz="2000" dirty="0"/>
              <a:t> or other Distributed Ledger Technologies.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A diverse landscape of players has emerged, including software service providers that offer software capabilities on higher stack levels than the </a:t>
            </a:r>
            <a:r>
              <a:rPr lang="en-GB" sz="2000" dirty="0" err="1"/>
              <a:t>blockchain</a:t>
            </a:r>
            <a:r>
              <a:rPr lang="en-GB" sz="2000" dirty="0"/>
              <a:t> protocols themselves.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Each approach has its own merits and challenges.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2176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 err="1"/>
              <a:t>Blockchain</a:t>
            </a:r>
            <a:r>
              <a:rPr lang="en-GB" sz="2000" b="1" dirty="0"/>
              <a:t> Implementation Solutions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"/>
          <a:stretch/>
        </p:blipFill>
        <p:spPr bwMode="auto">
          <a:xfrm>
            <a:off x="286048" y="2708920"/>
            <a:ext cx="850648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72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85000" lnSpcReduction="10000"/>
          </a:bodyPr>
          <a:lstStyle/>
          <a:p>
            <a:pPr marL="109728" indent="0" fontAlgn="base">
              <a:buNone/>
            </a:pPr>
            <a:r>
              <a:rPr lang="en-GB" sz="2000" b="1" dirty="0" err="1"/>
              <a:t>Blockchain</a:t>
            </a:r>
            <a:r>
              <a:rPr lang="en-GB" sz="2000" b="1" dirty="0"/>
              <a:t> as a Service (BaaS)</a:t>
            </a:r>
          </a:p>
          <a:p>
            <a:pPr fontAlgn="base"/>
            <a:endParaRPr lang="en-GB" sz="2000" b="1" dirty="0"/>
          </a:p>
          <a:p>
            <a:pPr fontAlgn="base"/>
            <a:r>
              <a:rPr lang="en-GB" sz="2000" dirty="0"/>
              <a:t>Setting up an environment to test and research </a:t>
            </a:r>
            <a:r>
              <a:rPr lang="en-GB" sz="2000" dirty="0" err="1"/>
              <a:t>blockchain</a:t>
            </a:r>
            <a:r>
              <a:rPr lang="en-GB" sz="2000" dirty="0"/>
              <a:t> requires an ecosystem with multiple systems to be able to develop research and test.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 The big players in the cloud industry like Amazon(AWS), Microsoft(Azure), IBM(</a:t>
            </a:r>
            <a:r>
              <a:rPr lang="en-GB" sz="2000" dirty="0" err="1"/>
              <a:t>BlueMix</a:t>
            </a:r>
            <a:r>
              <a:rPr lang="en-GB" sz="2000" dirty="0"/>
              <a:t>) have seen the potential benefits of offering </a:t>
            </a:r>
            <a:r>
              <a:rPr lang="en-GB" sz="2000" dirty="0" err="1"/>
              <a:t>blockchain</a:t>
            </a:r>
            <a:r>
              <a:rPr lang="en-GB" sz="2000" dirty="0"/>
              <a:t> services in the cloud and started providing some level of BaaS to their customers.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Users will benefit from not having to face the problem of configuring and setting up a working </a:t>
            </a:r>
            <a:r>
              <a:rPr lang="en-GB" sz="2000" dirty="0" err="1"/>
              <a:t>blockchain</a:t>
            </a:r>
            <a:r>
              <a:rPr lang="en-GB" sz="2000" dirty="0"/>
              <a:t>. Hardware investments won’t be needed as well.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Microsoft has partnered with </a:t>
            </a:r>
            <a:r>
              <a:rPr lang="en-GB" sz="2000" dirty="0" err="1"/>
              <a:t>ConsenSys</a:t>
            </a:r>
            <a:r>
              <a:rPr lang="en-GB" sz="2000" dirty="0"/>
              <a:t> to offer </a:t>
            </a:r>
            <a:r>
              <a:rPr lang="en-GB" sz="2000" dirty="0" err="1"/>
              <a:t>Ethereum</a:t>
            </a:r>
            <a:r>
              <a:rPr lang="en-GB" sz="2000" dirty="0"/>
              <a:t> </a:t>
            </a:r>
            <a:r>
              <a:rPr lang="en-GB" sz="2000" dirty="0" err="1"/>
              <a:t>Blockchain</a:t>
            </a:r>
            <a:r>
              <a:rPr lang="en-GB" sz="2000" dirty="0"/>
              <a:t> as a Service (</a:t>
            </a:r>
            <a:r>
              <a:rPr lang="en-GB" sz="2000" dirty="0" err="1"/>
              <a:t>EBaaS</a:t>
            </a:r>
            <a:r>
              <a:rPr lang="en-GB" sz="2000" dirty="0"/>
              <a:t>) on Microsoft Azure. 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0585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lnSpcReduction="10000"/>
          </a:bodyPr>
          <a:lstStyle/>
          <a:p>
            <a:pPr marL="109728" indent="0" fontAlgn="base">
              <a:buNone/>
            </a:pPr>
            <a:r>
              <a:rPr lang="en-GB" sz="2000" b="1" dirty="0" err="1"/>
              <a:t>Blockchain</a:t>
            </a:r>
            <a:r>
              <a:rPr lang="en-GB" sz="2000" b="1" dirty="0"/>
              <a:t> as a Service (BaaS)</a:t>
            </a:r>
          </a:p>
          <a:p>
            <a:pPr fontAlgn="base"/>
            <a:endParaRPr lang="en-GB" sz="2000" b="1" dirty="0"/>
          </a:p>
          <a:p>
            <a:pPr fontAlgn="base"/>
            <a:r>
              <a:rPr lang="en-GB" sz="2000" dirty="0"/>
              <a:t>IBM(</a:t>
            </a:r>
            <a:r>
              <a:rPr lang="en-GB" sz="2000" dirty="0" err="1"/>
              <a:t>BueMix</a:t>
            </a:r>
            <a:r>
              <a:rPr lang="en-GB" sz="2000" dirty="0"/>
              <a:t>) has partnered with </a:t>
            </a:r>
            <a:r>
              <a:rPr lang="en-GB" sz="2000" dirty="0" err="1"/>
              <a:t>Hyperledger</a:t>
            </a:r>
            <a:r>
              <a:rPr lang="en-GB" sz="2000" dirty="0"/>
              <a:t> to offer BaaS to its customers. </a:t>
            </a:r>
          </a:p>
          <a:p>
            <a:pPr fontAlgn="base"/>
            <a:r>
              <a:rPr lang="en-GB" sz="2000" dirty="0"/>
              <a:t>Amazon announced they would be offering the service in collaboration with the Digital Currency Group.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Developers will have a single-click cloud-based </a:t>
            </a:r>
            <a:r>
              <a:rPr lang="en-GB" sz="2000" dirty="0" err="1"/>
              <a:t>blockchain</a:t>
            </a:r>
            <a:r>
              <a:rPr lang="en-GB" sz="2000" dirty="0"/>
              <a:t> developer environment, that will allow for rapid development of smart contracts.</a:t>
            </a:r>
          </a:p>
          <a:p>
            <a:pPr marL="109728" indent="0" fontAlgn="base">
              <a:buNone/>
            </a:pPr>
            <a:br>
              <a:rPr lang="en-GB" sz="2000" dirty="0"/>
            </a:br>
            <a:r>
              <a:rPr lang="en-GB" sz="2000" b="1" dirty="0"/>
              <a:t>Examples</a:t>
            </a:r>
            <a:r>
              <a:rPr lang="en-GB" sz="2000" dirty="0"/>
              <a:t>: Accenture, </a:t>
            </a:r>
            <a:r>
              <a:rPr lang="en-GB" sz="2000" dirty="0" err="1"/>
              <a:t>ConsenSys</a:t>
            </a:r>
            <a:r>
              <a:rPr lang="en-GB" sz="2000" dirty="0"/>
              <a:t>, Cognizant, Deloitte, IBM, PricewaterhouseCoopers (PWC), Ernst &amp; Young.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270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lnSpcReduction="10000"/>
          </a:bodyPr>
          <a:lstStyle/>
          <a:p>
            <a:pPr marL="109728" indent="0" fontAlgn="base">
              <a:buNone/>
            </a:pPr>
            <a:r>
              <a:rPr lang="en-GB" sz="2000" b="1" dirty="0" err="1"/>
              <a:t>Blockchain</a:t>
            </a:r>
            <a:r>
              <a:rPr lang="en-GB" sz="2000" b="1" dirty="0"/>
              <a:t> as a Service (BaaS)</a:t>
            </a:r>
          </a:p>
          <a:p>
            <a:pPr fontAlgn="base"/>
            <a:endParaRPr lang="en-GB" sz="2000" b="1" dirty="0"/>
          </a:p>
          <a:p>
            <a:pPr fontAlgn="base"/>
            <a:r>
              <a:rPr lang="en-GB" sz="2000" dirty="0"/>
              <a:t>IBM(</a:t>
            </a:r>
            <a:r>
              <a:rPr lang="en-GB" sz="2000" dirty="0" err="1"/>
              <a:t>BueMix</a:t>
            </a:r>
            <a:r>
              <a:rPr lang="en-GB" sz="2000" dirty="0"/>
              <a:t>) has partnered with </a:t>
            </a:r>
            <a:r>
              <a:rPr lang="en-GB" sz="2000" dirty="0" err="1"/>
              <a:t>Hyperledger</a:t>
            </a:r>
            <a:r>
              <a:rPr lang="en-GB" sz="2000" dirty="0"/>
              <a:t> to offer BaaS to its customers. </a:t>
            </a:r>
          </a:p>
          <a:p>
            <a:pPr fontAlgn="base"/>
            <a:r>
              <a:rPr lang="en-GB" sz="2000" dirty="0"/>
              <a:t>Amazon announced they would be offering the service in collaboration with the Digital Currency Group.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Developers will have a single-click cloud-based </a:t>
            </a:r>
            <a:r>
              <a:rPr lang="en-GB" sz="2000" dirty="0" err="1"/>
              <a:t>blockchain</a:t>
            </a:r>
            <a:r>
              <a:rPr lang="en-GB" sz="2000" dirty="0"/>
              <a:t> developer environment, that will allow for rapid development of smart contracts.</a:t>
            </a:r>
          </a:p>
          <a:p>
            <a:pPr marL="109728" indent="0" fontAlgn="base">
              <a:buNone/>
            </a:pPr>
            <a:br>
              <a:rPr lang="en-GB" sz="2000" dirty="0"/>
            </a:br>
            <a:r>
              <a:rPr lang="en-GB" sz="2000" b="1" dirty="0"/>
              <a:t>Examples</a:t>
            </a:r>
            <a:r>
              <a:rPr lang="en-GB" sz="2000" dirty="0"/>
              <a:t>: Accenture, </a:t>
            </a:r>
            <a:r>
              <a:rPr lang="en-GB" sz="2000" dirty="0" err="1"/>
              <a:t>ConsenSys</a:t>
            </a:r>
            <a:r>
              <a:rPr lang="en-GB" sz="2000" dirty="0"/>
              <a:t>, Cognizant, Deloitte, IBM, PricewaterhouseCoopers (PWC), Ernst &amp; Young.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0198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0683"/>
            <a:ext cx="8712968" cy="425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1" dirty="0"/>
              <a:t>Features of various </a:t>
            </a:r>
            <a:r>
              <a:rPr lang="en-GB" sz="2000" b="1" dirty="0" err="1"/>
              <a:t>Blockchains</a:t>
            </a:r>
            <a:r>
              <a:rPr lang="en-GB" sz="2000" b="1" dirty="0"/>
              <a:t>: A Comparison</a:t>
            </a:r>
          </a:p>
          <a:p>
            <a:pPr marL="109728" indent="0" fontAlgn="base">
              <a:buNone/>
            </a:pPr>
            <a:endParaRPr lang="en-GB" sz="2000" b="1" dirty="0"/>
          </a:p>
          <a:p>
            <a:pPr marL="109728" indent="0" fontAlgn="base">
              <a:buNone/>
            </a:pP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7790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1" y="2266972"/>
            <a:ext cx="8632509" cy="439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86732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1" dirty="0"/>
              <a:t>Features of various </a:t>
            </a:r>
            <a:r>
              <a:rPr lang="en-GB" sz="2000" b="1" dirty="0" err="1"/>
              <a:t>Blockchains</a:t>
            </a:r>
            <a:r>
              <a:rPr lang="en-GB" sz="2000" b="1" dirty="0"/>
              <a:t>: A Comparison</a:t>
            </a:r>
          </a:p>
          <a:p>
            <a:pPr marL="109728" indent="0" fontAlgn="base">
              <a:buNone/>
            </a:pPr>
            <a:endParaRPr lang="en-GB" sz="2000" b="1" dirty="0"/>
          </a:p>
          <a:p>
            <a:pPr marL="109728" indent="0" fontAlgn="base">
              <a:buNone/>
            </a:pP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89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86732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1" dirty="0"/>
              <a:t>Features of various </a:t>
            </a:r>
            <a:r>
              <a:rPr lang="en-GB" sz="2000" b="1" dirty="0" err="1"/>
              <a:t>Blockchains</a:t>
            </a:r>
            <a:r>
              <a:rPr lang="en-GB" sz="2000" b="1" dirty="0"/>
              <a:t>: A Comparison</a:t>
            </a:r>
          </a:p>
          <a:p>
            <a:pPr marL="109728" indent="0" fontAlgn="base">
              <a:buNone/>
            </a:pPr>
            <a:endParaRPr lang="en-GB" sz="2000" b="1" dirty="0"/>
          </a:p>
          <a:p>
            <a:pPr marL="109728" indent="0" fontAlgn="base">
              <a:buNone/>
            </a:pP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56895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77500" lnSpcReduction="20000"/>
          </a:bodyPr>
          <a:lstStyle/>
          <a:p>
            <a:pPr marL="109728" indent="0" fontAlgn="base">
              <a:buNone/>
            </a:pPr>
            <a:r>
              <a:rPr lang="en-GB" sz="2000" b="1" dirty="0"/>
              <a:t>Public </a:t>
            </a:r>
            <a:r>
              <a:rPr lang="en-GB" sz="2000" b="1" dirty="0" err="1"/>
              <a:t>Blockchains</a:t>
            </a:r>
            <a:endParaRPr lang="en-GB" sz="2000" b="1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State of the art public </a:t>
            </a:r>
            <a:r>
              <a:rPr lang="en-GB" sz="2000" dirty="0" err="1"/>
              <a:t>Blockchain</a:t>
            </a:r>
            <a:r>
              <a:rPr lang="en-GB" sz="2000" dirty="0"/>
              <a:t> protocols based on Proof of Work (</a:t>
            </a:r>
            <a:r>
              <a:rPr lang="en-GB" sz="2000" dirty="0" err="1"/>
              <a:t>PoW</a:t>
            </a:r>
            <a:r>
              <a:rPr lang="en-GB" sz="2000" dirty="0"/>
              <a:t>) consensus algorithms are open source and not permissioned.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Anyone can participate, without permission. 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Anyone can download the code and start running a public node on their local device, validating transactions in the network, thus participating in the consensus process – the process for determining what blocks get added to the chain and what the current state is.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Anyone in the world can send transactions through the network and expect to see them included in the </a:t>
            </a:r>
            <a:r>
              <a:rPr lang="en-GB" sz="2000" dirty="0" err="1"/>
              <a:t>blockchain</a:t>
            </a:r>
            <a:r>
              <a:rPr lang="en-GB" sz="2000" dirty="0"/>
              <a:t> if they are valid.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Anyone can read transaction on the public block explorer. Transactions are transparent, but anonymous/</a:t>
            </a:r>
            <a:r>
              <a:rPr lang="en-GB" sz="2000" dirty="0" err="1"/>
              <a:t>pseudonumous</a:t>
            </a:r>
            <a:r>
              <a:rPr lang="en-GB" sz="2000" dirty="0"/>
              <a:t>.</a:t>
            </a:r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7844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86732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1" dirty="0"/>
              <a:t>Features of various </a:t>
            </a:r>
            <a:r>
              <a:rPr lang="en-GB" sz="2000" b="1" dirty="0" err="1"/>
              <a:t>Blockchains</a:t>
            </a:r>
            <a:r>
              <a:rPr lang="en-GB" sz="2000" b="1" dirty="0"/>
              <a:t>: A Comparison</a:t>
            </a:r>
          </a:p>
          <a:p>
            <a:pPr marL="109728" indent="0" fontAlgn="base">
              <a:buNone/>
            </a:pPr>
            <a:endParaRPr lang="en-GB" sz="2000" b="1" dirty="0"/>
          </a:p>
          <a:p>
            <a:pPr marL="109728" indent="0" fontAlgn="base">
              <a:buNone/>
            </a:pP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90800"/>
            <a:ext cx="842493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29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86732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1" dirty="0"/>
              <a:t>Features of various </a:t>
            </a:r>
            <a:r>
              <a:rPr lang="en-GB" sz="2000" b="1" dirty="0" err="1"/>
              <a:t>Blockchains</a:t>
            </a:r>
            <a:r>
              <a:rPr lang="en-GB" sz="2000" b="1" dirty="0"/>
              <a:t>: A Comparison</a:t>
            </a:r>
          </a:p>
          <a:p>
            <a:pPr marL="109728" indent="0" fontAlgn="base">
              <a:buNone/>
            </a:pPr>
            <a:endParaRPr lang="en-GB" sz="2000" b="1" dirty="0"/>
          </a:p>
          <a:p>
            <a:pPr marL="109728" indent="0" fontAlgn="base">
              <a:buNone/>
            </a:pP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7719"/>
              </p:ext>
            </p:extLst>
          </p:nvPr>
        </p:nvGraphicFramePr>
        <p:xfrm>
          <a:off x="251520" y="2564904"/>
          <a:ext cx="8435280" cy="3530358"/>
        </p:xfrm>
        <a:graphic>
          <a:graphicData uri="http://schemas.openxmlformats.org/drawingml/2006/table">
            <a:tbl>
              <a:tblPr/>
              <a:tblGrid>
                <a:gridCol w="85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6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78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Platfrom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Introduced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Permissioning and development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Applications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Consensus algorithm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3"/>
                        </a:rPr>
                        <a:t>Bitcoin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Jan-09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Cryptocurrency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Proof of work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8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4"/>
                        </a:rPr>
                        <a:t>Ethereum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Jul-15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DAPPs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Proof of work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(Token:Ether)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Monero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Apr-14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Digital currency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Cryptonight Proof of work Hash algorithm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8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6"/>
                        </a:rPr>
                        <a:t>Cardano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2015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Permissioned/Permissionless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Digital diplomas, cryptocurrency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Ouroboros Proof of Stake algorithm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(Token: Ada)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8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7"/>
                        </a:rPr>
                        <a:t>Ripple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Semi-permissioned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help settle cross-border payments 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Ripple Protocol Consensus Algorithm (RPCA)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faster and more cheaply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based on a voting system where votes from nodes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in each node’s unique node list (trusted validators) is taken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into consideration for a node to decide on the next block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in the blockchain. 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7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8"/>
                        </a:rPr>
                        <a:t>NEO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Asset record keeping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delegated Byzantine Fault Tolerance (dBFT)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7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9"/>
                        </a:rPr>
                        <a:t>NEM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2015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Automatic accounting, KYC,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Proof of Importance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Logistics, Voting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7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10"/>
                        </a:rPr>
                        <a:t>Hyperledger Fabric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Dec-15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 or 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Used to create DApps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Consensus algorithms can be switched in and out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437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86732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1" dirty="0"/>
              <a:t>Features of various </a:t>
            </a:r>
            <a:r>
              <a:rPr lang="en-GB" sz="2000" b="1" dirty="0" err="1"/>
              <a:t>Blockchains</a:t>
            </a:r>
            <a:r>
              <a:rPr lang="en-GB" sz="2000" b="1" dirty="0"/>
              <a:t>: A Comparison</a:t>
            </a:r>
          </a:p>
          <a:p>
            <a:pPr marL="109728" indent="0" fontAlgn="base">
              <a:buNone/>
            </a:pPr>
            <a:endParaRPr lang="en-GB" sz="2000" b="1" dirty="0"/>
          </a:p>
          <a:p>
            <a:pPr marL="109728" indent="0" fontAlgn="base">
              <a:buNone/>
            </a:pP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31682"/>
              </p:ext>
            </p:extLst>
          </p:nvPr>
        </p:nvGraphicFramePr>
        <p:xfrm>
          <a:off x="285056" y="2708920"/>
          <a:ext cx="8507288" cy="3017202"/>
        </p:xfrm>
        <a:graphic>
          <a:graphicData uri="http://schemas.openxmlformats.org/drawingml/2006/table">
            <a:tbl>
              <a:tblPr/>
              <a:tblGrid>
                <a:gridCol w="85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1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Platfrom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Introduced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Permissioning and development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Applications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Consensus algorithm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3"/>
                        </a:rPr>
                        <a:t>ZCash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Cryptocurrency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Proof of work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4"/>
                        </a:rPr>
                        <a:t>Intel Sawtooth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 or 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For enterprise use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No particular consensus algorithm. 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06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Eg: Sawtooth Lake uses something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called Proof of Elapsed Time (PoET)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Stratis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Identity management,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Proof of stake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0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(Token: Strat)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supply chain management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6"/>
                        </a:rPr>
                        <a:t>Waves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Permissionless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Transfer custom tokens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Proof of stake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from person to person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7"/>
                        </a:rPr>
                        <a:t>EOS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DApps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delegated Proof of Stake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8"/>
                        </a:rPr>
                        <a:t>ICON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Interconnect various blockchain communities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Loopchain Fault Tolerance(LFT)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9"/>
                        </a:rPr>
                        <a:t>Steem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Permissioned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public content platform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Delegated Proof of Stake</a:t>
                      </a:r>
                    </a:p>
                  </a:txBody>
                  <a:tcPr marL="6559" marR="6559" marT="32796" marB="32796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0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47425D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6559" marR="6559" marT="655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73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Public </a:t>
            </a:r>
            <a:r>
              <a:rPr lang="en-GB" sz="2000" b="1" dirty="0" err="1"/>
              <a:t>Blockchains</a:t>
            </a:r>
            <a:endParaRPr lang="en-GB" sz="2000" b="1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Bitcoin, </a:t>
            </a:r>
            <a:r>
              <a:rPr lang="en-GB" sz="2000" dirty="0" err="1"/>
              <a:t>Ethereum</a:t>
            </a:r>
            <a:r>
              <a:rPr lang="en-GB" sz="2000" dirty="0"/>
              <a:t>, </a:t>
            </a:r>
            <a:r>
              <a:rPr lang="en-GB" sz="2000" dirty="0" err="1"/>
              <a:t>Monero</a:t>
            </a:r>
            <a:r>
              <a:rPr lang="en-GB" sz="2000" dirty="0"/>
              <a:t>, Dash, </a:t>
            </a:r>
            <a:r>
              <a:rPr lang="en-GB" sz="2000" dirty="0" err="1"/>
              <a:t>Litecoin</a:t>
            </a:r>
            <a:r>
              <a:rPr lang="en-GB" sz="2000" dirty="0"/>
              <a:t>, </a:t>
            </a:r>
            <a:r>
              <a:rPr lang="en-GB" sz="2000" dirty="0" err="1"/>
              <a:t>Dodgecoin</a:t>
            </a:r>
            <a:r>
              <a:rPr lang="en-GB" sz="2000" dirty="0"/>
              <a:t>, etc.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Effects: </a:t>
            </a:r>
          </a:p>
          <a:p>
            <a:pPr lvl="1" fontAlgn="base"/>
            <a:r>
              <a:rPr lang="en-GB" sz="1800" dirty="0"/>
              <a:t>Potential to disrupt current business models through disintermediation. </a:t>
            </a:r>
          </a:p>
          <a:p>
            <a:pPr lvl="1" fontAlgn="base"/>
            <a:r>
              <a:rPr lang="en-GB" sz="1800" dirty="0"/>
              <a:t> No infrastructure costs: No need to maintain servers or system admins radically reduces the costs of creating and running decentralized applications (</a:t>
            </a:r>
            <a:r>
              <a:rPr lang="en-GB" sz="1800" dirty="0" err="1"/>
              <a:t>dApps</a:t>
            </a:r>
            <a:r>
              <a:rPr lang="en-GB" sz="1800" dirty="0"/>
              <a:t>).</a:t>
            </a:r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6114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77500" lnSpcReduction="20000"/>
          </a:bodyPr>
          <a:lstStyle/>
          <a:p>
            <a:pPr marL="109728" indent="0" fontAlgn="base">
              <a:buNone/>
            </a:pPr>
            <a:r>
              <a:rPr lang="en-GB" sz="2000" b="1" dirty="0"/>
              <a:t>Private </a:t>
            </a:r>
            <a:r>
              <a:rPr lang="en-GB" sz="2000" b="1" dirty="0" err="1"/>
              <a:t>Blockchains</a:t>
            </a:r>
            <a:endParaRPr lang="en-GB" sz="2000" b="1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Write permissions are kept centralized to one organization.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Read permissions may be public or restricted to an arbitrary extent.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Example applications include database management, auditing, etc.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Private </a:t>
            </a:r>
            <a:r>
              <a:rPr lang="en-GB" sz="2000" dirty="0" err="1"/>
              <a:t>blockchains</a:t>
            </a:r>
            <a:r>
              <a:rPr lang="en-GB" sz="2000" dirty="0"/>
              <a:t> are a way of taking advantage of </a:t>
            </a:r>
            <a:r>
              <a:rPr lang="en-GB" sz="2000" dirty="0" err="1"/>
              <a:t>blockchain</a:t>
            </a:r>
            <a:r>
              <a:rPr lang="en-GB" sz="2000" dirty="0"/>
              <a:t> technology by setting up groups and participants who can verify transactions internally.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This puts you at the risk of security breaches just like in a centralized system, as opposed to public </a:t>
            </a:r>
            <a:r>
              <a:rPr lang="en-GB" sz="2000" dirty="0" err="1"/>
              <a:t>blockchain</a:t>
            </a:r>
            <a:r>
              <a:rPr lang="en-GB" sz="2000" dirty="0"/>
              <a:t> secured by game theoretic incentive mechanisms.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private </a:t>
            </a:r>
            <a:r>
              <a:rPr lang="en-GB" sz="2000" dirty="0" err="1"/>
              <a:t>blockchains</a:t>
            </a:r>
            <a:r>
              <a:rPr lang="en-GB" sz="2000" dirty="0"/>
              <a:t> have their use case, especially when it comes to scalability and state compliance of data privacy rules and other regulatory issues. </a:t>
            </a:r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1058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Private </a:t>
            </a:r>
            <a:r>
              <a:rPr lang="en-GB" sz="2000" b="1" dirty="0" err="1"/>
              <a:t>Blockchains</a:t>
            </a:r>
            <a:endParaRPr lang="en-GB" sz="2000" b="1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MONAX &amp; </a:t>
            </a:r>
            <a:r>
              <a:rPr lang="en-GB" sz="2000" dirty="0" err="1"/>
              <a:t>Multichain</a:t>
            </a: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r>
              <a:rPr lang="en-GB" sz="2000" b="1" dirty="0"/>
              <a:t>Effects</a:t>
            </a:r>
            <a:r>
              <a:rPr lang="en-GB" sz="2000" dirty="0"/>
              <a:t>: (1) </a:t>
            </a:r>
          </a:p>
          <a:p>
            <a:pPr lvl="1" fontAlgn="base"/>
            <a:r>
              <a:rPr lang="en-GB" sz="1800" dirty="0"/>
              <a:t>reduces transaction costs and data redundancies and replaces legacy systems, simplifying document handling and getting rid of semi manual compliance mechanisms. </a:t>
            </a:r>
          </a:p>
          <a:p>
            <a:pPr lvl="1" fontAlgn="base"/>
            <a:r>
              <a:rPr lang="en-GB" sz="1800" dirty="0"/>
              <a:t>in that sense it can be seen as equivalent to SAP in the 1990’s: reduces costs, but not disruptive!</a:t>
            </a:r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735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62500" lnSpcReduction="20000"/>
          </a:bodyPr>
          <a:lstStyle/>
          <a:p>
            <a:pPr marL="109728" indent="0" fontAlgn="base">
              <a:buNone/>
            </a:pPr>
            <a:r>
              <a:rPr lang="en-GB" sz="2000" b="1" dirty="0"/>
              <a:t>Federated </a:t>
            </a:r>
            <a:r>
              <a:rPr lang="en-GB" sz="2000" b="1" dirty="0" err="1"/>
              <a:t>Blockchains</a:t>
            </a:r>
            <a:r>
              <a:rPr lang="en-GB" sz="2000" b="1" dirty="0"/>
              <a:t> or Consortium </a:t>
            </a:r>
            <a:r>
              <a:rPr lang="en-GB" sz="2000" b="1" dirty="0" err="1"/>
              <a:t>Blockchains</a:t>
            </a:r>
            <a:endParaRPr lang="en-GB" sz="2000" b="1" dirty="0"/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Federated </a:t>
            </a:r>
            <a:r>
              <a:rPr lang="en-GB" sz="2000" dirty="0" err="1"/>
              <a:t>Blockchains</a:t>
            </a:r>
            <a:r>
              <a:rPr lang="en-GB" sz="2000" dirty="0"/>
              <a:t> operate under the leadership of a group.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As opposed to public </a:t>
            </a:r>
            <a:r>
              <a:rPr lang="en-GB" sz="2000" dirty="0" err="1"/>
              <a:t>Blockchains</a:t>
            </a:r>
            <a:r>
              <a:rPr lang="en-GB" sz="2000" dirty="0"/>
              <a:t>, they don’t allow any person with access to the Internet to participate in the process of verifying transactions.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Federated </a:t>
            </a:r>
            <a:r>
              <a:rPr lang="en-GB" sz="2000" dirty="0" err="1"/>
              <a:t>Blockchains</a:t>
            </a:r>
            <a:r>
              <a:rPr lang="en-GB" sz="2000" dirty="0"/>
              <a:t> are faster (higher scalability) and provide more transaction privacy.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Consortium </a:t>
            </a:r>
            <a:r>
              <a:rPr lang="en-GB" sz="2000" dirty="0" err="1"/>
              <a:t>blockchains</a:t>
            </a:r>
            <a:r>
              <a:rPr lang="en-GB" sz="2000" dirty="0"/>
              <a:t> are mostly used in the banking sector.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The consensus process is controlled by a pre-selected set of nodes; for example, one might imagine a consortium of 15 financial institutions, each of which operates a node and of which 10 must sign every block in order for the block to be valid. 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The right to read the </a:t>
            </a:r>
            <a:r>
              <a:rPr lang="en-GB" sz="2000" dirty="0" err="1"/>
              <a:t>blockchain</a:t>
            </a:r>
            <a:r>
              <a:rPr lang="en-GB" sz="2000" dirty="0"/>
              <a:t> may be public, or restricted to the participants.</a:t>
            </a:r>
          </a:p>
          <a:p>
            <a:pPr marL="109728" indent="0" fontAlgn="base">
              <a:buNone/>
            </a:pPr>
            <a:br>
              <a:rPr lang="en-GB" sz="2000" dirty="0"/>
            </a:br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6610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Federated </a:t>
            </a:r>
            <a:r>
              <a:rPr lang="en-GB" sz="2000" b="1" dirty="0" err="1"/>
              <a:t>Blockchains</a:t>
            </a:r>
            <a:r>
              <a:rPr lang="en-GB" sz="2000" b="1" dirty="0"/>
              <a:t> or Consortium </a:t>
            </a:r>
            <a:r>
              <a:rPr lang="en-GB" sz="2000" b="1" dirty="0" err="1"/>
              <a:t>Blockchains</a:t>
            </a:r>
            <a:endParaRPr lang="en-GB" sz="2000" b="1" dirty="0"/>
          </a:p>
          <a:p>
            <a:pPr fontAlgn="base"/>
            <a:endParaRPr lang="en-GB" sz="2000" dirty="0"/>
          </a:p>
          <a:p>
            <a:pPr fontAlgn="base"/>
            <a:r>
              <a:rPr lang="en-GB" sz="2000" b="1" dirty="0"/>
              <a:t>Example</a:t>
            </a:r>
            <a:r>
              <a:rPr lang="en-GB" sz="2000" dirty="0"/>
              <a:t>: R3 (Banks), EWF (Energy), B3i (Insurance) , Corda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b="1" dirty="0"/>
              <a:t>Effects</a:t>
            </a:r>
            <a:r>
              <a:rPr lang="en-GB" sz="2000" dirty="0"/>
              <a:t>: (1) </a:t>
            </a:r>
          </a:p>
          <a:p>
            <a:pPr lvl="1" fontAlgn="base"/>
            <a:r>
              <a:rPr lang="en-GB" sz="1800" dirty="0"/>
              <a:t>reduces transaction costs and data redundancies and replaces legacy systems, simplifying document handling and getting rid of semi manual compliance mechanisms. </a:t>
            </a:r>
          </a:p>
          <a:p>
            <a:pPr lvl="1" fontAlgn="base"/>
            <a:r>
              <a:rPr lang="en-GB" sz="1800" dirty="0"/>
              <a:t>in that sense it can be seen as equivalent to SAP in the 1990’s: reduces costs, but not disruptive!</a:t>
            </a:r>
            <a:br>
              <a:rPr lang="en-GB" sz="1800" dirty="0"/>
            </a:br>
            <a:endParaRPr lang="en-GB" sz="18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9011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"/>
          <a:stretch/>
        </p:blipFill>
        <p:spPr bwMode="auto">
          <a:xfrm>
            <a:off x="1076933" y="2566031"/>
            <a:ext cx="7404187" cy="39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Classification Schemes</a:t>
            </a:r>
          </a:p>
          <a:p>
            <a:pPr marL="109728" indent="0" fontAlgn="base">
              <a:buNone/>
            </a:pPr>
            <a:r>
              <a:rPr lang="en-GB" sz="1100" dirty="0"/>
              <a:t>Source: Chris Skinner’s Blog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527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9" y="2564904"/>
            <a:ext cx="6406823" cy="40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Different </a:t>
            </a:r>
            <a:r>
              <a:rPr lang="en-GB" sz="2800" b="1" u="sng" dirty="0" err="1"/>
              <a:t>Blockchain</a:t>
            </a:r>
            <a:r>
              <a:rPr lang="en-GB" sz="2800" b="1" u="sng" dirty="0"/>
              <a:t> </a:t>
            </a:r>
            <a:r>
              <a:rPr lang="en-GB" sz="2800" b="1" u="sng" dirty="0" err="1"/>
              <a:t>Platfroms</a:t>
            </a:r>
            <a:endParaRPr lang="en-GB" sz="2800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GB" sz="2000" b="1" dirty="0"/>
              <a:t>Classification Schemes</a:t>
            </a:r>
          </a:p>
          <a:p>
            <a:pPr marL="109728" indent="0" fontAlgn="base">
              <a:buNone/>
            </a:pPr>
            <a:r>
              <a:rPr lang="en-GB" sz="1100" dirty="0"/>
              <a:t>Source: Gavin Wood (2016)</a:t>
            </a:r>
          </a:p>
          <a:p>
            <a:pPr fontAlgn="base"/>
            <a:endParaRPr lang="en-GB" sz="2000" dirty="0"/>
          </a:p>
          <a:p>
            <a:pPr fontAlgn="base"/>
            <a:endParaRPr lang="en-GB" sz="2000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lvl="1"/>
            <a:endParaRPr lang="en-GB" sz="1800" b="1" dirty="0"/>
          </a:p>
          <a:p>
            <a:pPr lvl="1"/>
            <a:endParaRPr lang="en-GB" sz="18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147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2437</TotalTime>
  <Words>877</Words>
  <Application>Microsoft Office PowerPoint</Application>
  <PresentationFormat>On-screen Show (4:3)</PresentationFormat>
  <Paragraphs>372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Sharlene</dc:creator>
  <cp:lastModifiedBy>Loui Mercieca</cp:lastModifiedBy>
  <cp:revision>41</cp:revision>
  <dcterms:created xsi:type="dcterms:W3CDTF">2018-05-23T14:02:49Z</dcterms:created>
  <dcterms:modified xsi:type="dcterms:W3CDTF">2018-05-31T00:23:42Z</dcterms:modified>
</cp:coreProperties>
</file>