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 id="267"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1036E3-6BA2-49E1-816B-A021C6C3DB4E}"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987608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1036E3-6BA2-49E1-816B-A021C6C3DB4E}"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299852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1036E3-6BA2-49E1-816B-A021C6C3DB4E}"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40DD28-A705-405B-AC4E-15E214E54B7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1975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1036E3-6BA2-49E1-816B-A021C6C3DB4E}"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1965361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1036E3-6BA2-49E1-816B-A021C6C3DB4E}"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40DD28-A705-405B-AC4E-15E214E54B7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005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1036E3-6BA2-49E1-816B-A021C6C3DB4E}"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690039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036E3-6BA2-49E1-816B-A021C6C3DB4E}"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945531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036E3-6BA2-49E1-816B-A021C6C3DB4E}"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1891109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036E3-6BA2-49E1-816B-A021C6C3DB4E}"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348127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1036E3-6BA2-49E1-816B-A021C6C3DB4E}"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284524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1036E3-6BA2-49E1-816B-A021C6C3DB4E}" type="datetimeFigureOut">
              <a:rPr lang="en-GB" smtClean="0"/>
              <a:t>31/05/2018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299740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1036E3-6BA2-49E1-816B-A021C6C3DB4E}" type="datetimeFigureOut">
              <a:rPr lang="en-GB" smtClean="0"/>
              <a:t>31/05/2018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410894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1036E3-6BA2-49E1-816B-A021C6C3DB4E}" type="datetimeFigureOut">
              <a:rPr lang="en-GB" smtClean="0"/>
              <a:t>31/05/2018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354392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036E3-6BA2-49E1-816B-A021C6C3DB4E}" type="datetimeFigureOut">
              <a:rPr lang="en-GB" smtClean="0"/>
              <a:t>31/05/2018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359635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1036E3-6BA2-49E1-816B-A021C6C3DB4E}" type="datetimeFigureOut">
              <a:rPr lang="en-GB" smtClean="0"/>
              <a:t>31/05/2018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273734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1036E3-6BA2-49E1-816B-A021C6C3DB4E}" type="datetimeFigureOut">
              <a:rPr lang="en-GB" smtClean="0"/>
              <a:t>31/05/2018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40DD28-A705-405B-AC4E-15E214E54B73}" type="slidenum">
              <a:rPr lang="en-GB" smtClean="0"/>
              <a:t>‹#›</a:t>
            </a:fld>
            <a:endParaRPr lang="en-GB"/>
          </a:p>
        </p:txBody>
      </p:sp>
    </p:spTree>
    <p:extLst>
      <p:ext uri="{BB962C8B-B14F-4D97-AF65-F5344CB8AC3E}">
        <p14:creationId xmlns:p14="http://schemas.microsoft.com/office/powerpoint/2010/main" val="209496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1036E3-6BA2-49E1-816B-A021C6C3DB4E}" type="datetimeFigureOut">
              <a:rPr lang="en-GB" smtClean="0"/>
              <a:t>31/05/2018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40DD28-A705-405B-AC4E-15E214E54B73}" type="slidenum">
              <a:rPr lang="en-GB" smtClean="0"/>
              <a:t>‹#›</a:t>
            </a:fld>
            <a:endParaRPr lang="en-GB"/>
          </a:p>
        </p:txBody>
      </p:sp>
    </p:spTree>
    <p:extLst>
      <p:ext uri="{BB962C8B-B14F-4D97-AF65-F5344CB8AC3E}">
        <p14:creationId xmlns:p14="http://schemas.microsoft.com/office/powerpoint/2010/main" val="1106101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7B20-03F7-47E1-ACDE-BB7E31EF0129}"/>
              </a:ext>
            </a:extLst>
          </p:cNvPr>
          <p:cNvSpPr>
            <a:spLocks noGrp="1"/>
          </p:cNvSpPr>
          <p:nvPr>
            <p:ph type="ctrTitle"/>
          </p:nvPr>
        </p:nvSpPr>
        <p:spPr/>
        <p:txBody>
          <a:bodyPr/>
          <a:lstStyle/>
          <a:p>
            <a:r>
              <a:rPr lang="en-GB" dirty="0"/>
              <a:t>Security in Solidity</a:t>
            </a:r>
          </a:p>
        </p:txBody>
      </p:sp>
      <p:sp>
        <p:nvSpPr>
          <p:cNvPr id="3" name="Subtitle 2">
            <a:extLst>
              <a:ext uri="{FF2B5EF4-FFF2-40B4-BE49-F238E27FC236}">
                <a16:creationId xmlns:a16="http://schemas.microsoft.com/office/drawing/2014/main" id="{07127E12-9257-4398-BBD1-56F4D102F62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2281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334D-32A2-4F79-9CF8-952FE3596618}"/>
              </a:ext>
            </a:extLst>
          </p:cNvPr>
          <p:cNvSpPr>
            <a:spLocks noGrp="1"/>
          </p:cNvSpPr>
          <p:nvPr>
            <p:ph type="title"/>
          </p:nvPr>
        </p:nvSpPr>
        <p:spPr/>
        <p:txBody>
          <a:bodyPr/>
          <a:lstStyle/>
          <a:p>
            <a:r>
              <a:rPr lang="en-GB" b="1" dirty="0"/>
              <a:t>Forcing ether to a contract</a:t>
            </a:r>
            <a:endParaRPr lang="en-GB" dirty="0"/>
          </a:p>
        </p:txBody>
      </p:sp>
      <p:sp>
        <p:nvSpPr>
          <p:cNvPr id="3" name="Content Placeholder 2">
            <a:extLst>
              <a:ext uri="{FF2B5EF4-FFF2-40B4-BE49-F238E27FC236}">
                <a16:creationId xmlns:a16="http://schemas.microsoft.com/office/drawing/2014/main" id="{C723E00E-836E-4352-8E2D-D6AF5935D4F7}"/>
              </a:ext>
            </a:extLst>
          </p:cNvPr>
          <p:cNvSpPr>
            <a:spLocks noGrp="1"/>
          </p:cNvSpPr>
          <p:nvPr>
            <p:ph idx="1"/>
          </p:nvPr>
        </p:nvSpPr>
        <p:spPr/>
        <p:txBody>
          <a:bodyPr/>
          <a:lstStyle/>
          <a:p>
            <a:r>
              <a:rPr lang="en-GB" dirty="0"/>
              <a:t>Solidity’s </a:t>
            </a:r>
            <a:r>
              <a:rPr lang="en-GB" dirty="0" err="1"/>
              <a:t>selfdestruct</a:t>
            </a:r>
            <a:r>
              <a:rPr lang="en-GB" dirty="0"/>
              <a:t> does two things.</a:t>
            </a:r>
          </a:p>
          <a:p>
            <a:pPr lvl="1"/>
            <a:r>
              <a:rPr lang="en-GB" dirty="0"/>
              <a:t>    It renders the contract useless, effectively deleting the bytecode at that address.</a:t>
            </a:r>
          </a:p>
          <a:p>
            <a:pPr lvl="1"/>
            <a:r>
              <a:rPr lang="en-GB" dirty="0"/>
              <a:t>    It sends all the contract’s funds to a target address.</a:t>
            </a:r>
          </a:p>
          <a:p>
            <a:r>
              <a:rPr lang="en-GB" dirty="0"/>
              <a:t>The special case here, is that if the receiving address is a contract, its </a:t>
            </a:r>
            <a:r>
              <a:rPr lang="en-GB" dirty="0" err="1"/>
              <a:t>fallback</a:t>
            </a:r>
            <a:r>
              <a:rPr lang="en-GB" dirty="0"/>
              <a:t> function does not get executed.</a:t>
            </a:r>
          </a:p>
          <a:p>
            <a:r>
              <a:rPr lang="en-GB" dirty="0"/>
              <a:t>This means that if a contract’s function has a conditional statement that depends on that contract’s balance being below a certain amount, that statement can be potentially bypassed.</a:t>
            </a:r>
          </a:p>
        </p:txBody>
      </p:sp>
    </p:spTree>
    <p:extLst>
      <p:ext uri="{BB962C8B-B14F-4D97-AF65-F5344CB8AC3E}">
        <p14:creationId xmlns:p14="http://schemas.microsoft.com/office/powerpoint/2010/main" val="330863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FCA1E61-2321-49B4-9D25-1A9654510903}"/>
              </a:ext>
            </a:extLst>
          </p:cNvPr>
          <p:cNvPicPr>
            <a:picLocks noGrp="1" noChangeAspect="1"/>
          </p:cNvPicPr>
          <p:nvPr>
            <p:ph idx="1"/>
          </p:nvPr>
        </p:nvPicPr>
        <p:blipFill rotWithShape="1">
          <a:blip r:embed="rId2"/>
          <a:srcRect l="23706" t="41130" r="48052" b="17089"/>
          <a:stretch/>
        </p:blipFill>
        <p:spPr>
          <a:xfrm>
            <a:off x="3723861" y="1587815"/>
            <a:ext cx="5141843" cy="4053918"/>
          </a:xfrm>
          <a:prstGeom prst="rect">
            <a:avLst/>
          </a:prstGeom>
        </p:spPr>
      </p:pic>
    </p:spTree>
    <p:extLst>
      <p:ext uri="{BB962C8B-B14F-4D97-AF65-F5344CB8AC3E}">
        <p14:creationId xmlns:p14="http://schemas.microsoft.com/office/powerpoint/2010/main" val="149986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319C-1EAE-47FE-A025-50FAE918C37B}"/>
              </a:ext>
            </a:extLst>
          </p:cNvPr>
          <p:cNvSpPr>
            <a:spLocks noGrp="1"/>
          </p:cNvSpPr>
          <p:nvPr>
            <p:ph type="title"/>
          </p:nvPr>
        </p:nvSpPr>
        <p:spPr/>
        <p:txBody>
          <a:bodyPr>
            <a:normAutofit/>
          </a:bodyPr>
          <a:lstStyle/>
          <a:p>
            <a:r>
              <a:rPr lang="en-GB" b="1" dirty="0"/>
              <a:t>Call to the Unknown (</a:t>
            </a:r>
            <a:r>
              <a:rPr lang="en-GB" b="1" dirty="0" err="1"/>
              <a:t>DoS</a:t>
            </a:r>
            <a:r>
              <a:rPr lang="en-GB" b="1" dirty="0"/>
              <a:t> with unexpected revert)</a:t>
            </a:r>
            <a:endParaRPr lang="en-GB" dirty="0"/>
          </a:p>
        </p:txBody>
      </p:sp>
      <p:sp>
        <p:nvSpPr>
          <p:cNvPr id="3" name="Content Placeholder 2">
            <a:extLst>
              <a:ext uri="{FF2B5EF4-FFF2-40B4-BE49-F238E27FC236}">
                <a16:creationId xmlns:a16="http://schemas.microsoft.com/office/drawing/2014/main" id="{0E4C2A25-F8A4-4D00-BBBC-111DD41313FE}"/>
              </a:ext>
            </a:extLst>
          </p:cNvPr>
          <p:cNvSpPr>
            <a:spLocks noGrp="1"/>
          </p:cNvSpPr>
          <p:nvPr>
            <p:ph idx="1"/>
          </p:nvPr>
        </p:nvSpPr>
        <p:spPr/>
        <p:txBody>
          <a:bodyPr>
            <a:normAutofit/>
          </a:bodyPr>
          <a:lstStyle/>
          <a:p>
            <a:r>
              <a:rPr lang="en-GB" dirty="0"/>
              <a:t>In this case, an attacker’s contract could first claim leadership by sending enough ether to the insecure contract. Then, the transactions of another player who would attempt to claim leadership would throw due to line 25 in the above snippet.</a:t>
            </a:r>
          </a:p>
          <a:p>
            <a:r>
              <a:rPr lang="en-GB" dirty="0"/>
              <a:t>Although a simple attack, this causes a permanent denial of service to the contract rendering it useless. This can be found in other </a:t>
            </a:r>
            <a:r>
              <a:rPr lang="en-GB" dirty="0" err="1"/>
              <a:t>ponzi</a:t>
            </a:r>
            <a:r>
              <a:rPr lang="en-GB" dirty="0"/>
              <a:t> scheme contracts that follow the same pattern.</a:t>
            </a:r>
          </a:p>
          <a:p>
            <a:pPr marL="0" indent="0">
              <a:buNone/>
            </a:pPr>
            <a:endParaRPr lang="en-GB" dirty="0"/>
          </a:p>
        </p:txBody>
      </p:sp>
    </p:spTree>
    <p:extLst>
      <p:ext uri="{BB962C8B-B14F-4D97-AF65-F5344CB8AC3E}">
        <p14:creationId xmlns:p14="http://schemas.microsoft.com/office/powerpoint/2010/main" val="10134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955F3-8B32-412C-BA5D-3AAF8A446CAE}"/>
              </a:ext>
            </a:extLst>
          </p:cNvPr>
          <p:cNvSpPr>
            <a:spLocks noGrp="1"/>
          </p:cNvSpPr>
          <p:nvPr>
            <p:ph idx="1"/>
          </p:nvPr>
        </p:nvSpPr>
        <p:spPr/>
        <p:txBody>
          <a:bodyPr>
            <a:normAutofit/>
          </a:bodyPr>
          <a:lstStyle/>
          <a:p>
            <a:pPr marL="0" indent="0">
              <a:buNone/>
            </a:pPr>
            <a:endParaRPr lang="en-GB" dirty="0"/>
          </a:p>
        </p:txBody>
      </p:sp>
      <p:pic>
        <p:nvPicPr>
          <p:cNvPr id="4" name="Content Placeholder 4">
            <a:extLst>
              <a:ext uri="{FF2B5EF4-FFF2-40B4-BE49-F238E27FC236}">
                <a16:creationId xmlns:a16="http://schemas.microsoft.com/office/drawing/2014/main" id="{F8031EF9-5F16-45F0-8F58-8AB2794F31F7}"/>
              </a:ext>
            </a:extLst>
          </p:cNvPr>
          <p:cNvPicPr>
            <a:picLocks noChangeAspect="1"/>
          </p:cNvPicPr>
          <p:nvPr/>
        </p:nvPicPr>
        <p:blipFill rotWithShape="1">
          <a:blip r:embed="rId2"/>
          <a:srcRect l="24031" t="42425" r="27926" b="18307"/>
          <a:stretch/>
        </p:blipFill>
        <p:spPr>
          <a:xfrm>
            <a:off x="838200" y="116095"/>
            <a:ext cx="8677724" cy="3780044"/>
          </a:xfrm>
          <a:prstGeom prst="rect">
            <a:avLst/>
          </a:prstGeom>
        </p:spPr>
      </p:pic>
      <p:pic>
        <p:nvPicPr>
          <p:cNvPr id="5" name="Picture 4">
            <a:extLst>
              <a:ext uri="{FF2B5EF4-FFF2-40B4-BE49-F238E27FC236}">
                <a16:creationId xmlns:a16="http://schemas.microsoft.com/office/drawing/2014/main" id="{09362920-45D7-4DF3-9A0C-AE18996FD79B}"/>
              </a:ext>
            </a:extLst>
          </p:cNvPr>
          <p:cNvPicPr>
            <a:picLocks noChangeAspect="1"/>
          </p:cNvPicPr>
          <p:nvPr/>
        </p:nvPicPr>
        <p:blipFill rotWithShape="1">
          <a:blip r:embed="rId3"/>
          <a:srcRect l="23805" t="50773" r="27826" b="19968"/>
          <a:stretch/>
        </p:blipFill>
        <p:spPr>
          <a:xfrm>
            <a:off x="2478385" y="3896139"/>
            <a:ext cx="8571085" cy="2756452"/>
          </a:xfrm>
          <a:prstGeom prst="rect">
            <a:avLst/>
          </a:prstGeom>
        </p:spPr>
      </p:pic>
    </p:spTree>
    <p:extLst>
      <p:ext uri="{BB962C8B-B14F-4D97-AF65-F5344CB8AC3E}">
        <p14:creationId xmlns:p14="http://schemas.microsoft.com/office/powerpoint/2010/main" val="210077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D9BE-CDB7-41BC-8DF2-BD63D581C89D}"/>
              </a:ext>
            </a:extLst>
          </p:cNvPr>
          <p:cNvSpPr>
            <a:spLocks noGrp="1"/>
          </p:cNvSpPr>
          <p:nvPr>
            <p:ph type="title"/>
          </p:nvPr>
        </p:nvSpPr>
        <p:spPr/>
        <p:txBody>
          <a:bodyPr/>
          <a:lstStyle/>
          <a:p>
            <a:r>
              <a:rPr lang="en-GB" b="1" dirty="0"/>
              <a:t>Short Address Attack</a:t>
            </a:r>
            <a:endParaRPr lang="en-GB" dirty="0"/>
          </a:p>
        </p:txBody>
      </p:sp>
      <p:sp>
        <p:nvSpPr>
          <p:cNvPr id="3" name="Content Placeholder 2">
            <a:extLst>
              <a:ext uri="{FF2B5EF4-FFF2-40B4-BE49-F238E27FC236}">
                <a16:creationId xmlns:a16="http://schemas.microsoft.com/office/drawing/2014/main" id="{6361ABD7-F654-4859-816D-AFBCA7E6555A}"/>
              </a:ext>
            </a:extLst>
          </p:cNvPr>
          <p:cNvSpPr>
            <a:spLocks noGrp="1"/>
          </p:cNvSpPr>
          <p:nvPr>
            <p:ph idx="1"/>
          </p:nvPr>
        </p:nvSpPr>
        <p:spPr/>
        <p:txBody>
          <a:bodyPr>
            <a:normAutofit/>
          </a:bodyPr>
          <a:lstStyle/>
          <a:p>
            <a:r>
              <a:rPr lang="en-GB" dirty="0"/>
              <a:t>This vulnerability allows an attacker to abuse the transfer function and withdraw a larger amount of ERC20 tokens than he is allowed to.</a:t>
            </a:r>
          </a:p>
          <a:p>
            <a:r>
              <a:rPr lang="en-GB" dirty="0"/>
              <a:t>To explain this bug let’s consider an exchange having a wallet with 10000 tokens and a user with a balance of 32 tokens on that exchange’s wallet. </a:t>
            </a:r>
          </a:p>
          <a:p>
            <a:r>
              <a:rPr lang="en-GB" dirty="0"/>
              <a:t>Let’s also consider that this user’s address is 0x12345600 — notice the trailing zeroes — and that they want to withdraw an amount larger than their balance. </a:t>
            </a:r>
          </a:p>
          <a:p>
            <a:r>
              <a:rPr lang="en-GB" dirty="0"/>
              <a:t>To do that they would go to the exchange and click the token’s withdraw button and input their address without the trailing zeroes</a:t>
            </a:r>
          </a:p>
        </p:txBody>
      </p:sp>
    </p:spTree>
    <p:extLst>
      <p:ext uri="{BB962C8B-B14F-4D97-AF65-F5344CB8AC3E}">
        <p14:creationId xmlns:p14="http://schemas.microsoft.com/office/powerpoint/2010/main" val="13656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0105-5B62-479E-9B8F-2EDEDCEA1F6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4C38B56-6BA2-4ABD-9ADF-7BC8D05D5A7D}"/>
              </a:ext>
            </a:extLst>
          </p:cNvPr>
          <p:cNvSpPr>
            <a:spLocks noGrp="1"/>
          </p:cNvSpPr>
          <p:nvPr>
            <p:ph idx="1"/>
          </p:nvPr>
        </p:nvSpPr>
        <p:spPr/>
        <p:txBody>
          <a:bodyPr>
            <a:normAutofit/>
          </a:bodyPr>
          <a:lstStyle/>
          <a:p>
            <a:r>
              <a:rPr lang="en-GB" dirty="0"/>
              <a:t>The ERC20’s transfer function is formulated as transfer(address to, uint256 amount). The 3 fields would be as follows:</a:t>
            </a:r>
          </a:p>
          <a:p>
            <a:pPr marL="0" indent="0">
              <a:buNone/>
            </a:pPr>
            <a:endParaRPr lang="en-GB" dirty="0"/>
          </a:p>
          <a:p>
            <a:pPr marL="0" indent="0">
              <a:buNone/>
            </a:pPr>
            <a:r>
              <a:rPr lang="en-GB" dirty="0"/>
              <a:t>sig : a9059cbb = web3.sha3("transfer(address,uint256)").slice(0,10)</a:t>
            </a:r>
          </a:p>
          <a:p>
            <a:pPr marL="0" indent="0">
              <a:buNone/>
            </a:pPr>
            <a:r>
              <a:rPr lang="en-GB" dirty="0"/>
              <a:t>arg1: 123456   = receiving address</a:t>
            </a:r>
          </a:p>
          <a:p>
            <a:pPr marL="0" indent="0">
              <a:buNone/>
            </a:pPr>
            <a:r>
              <a:rPr lang="en-GB" dirty="0"/>
              <a:t>arg2: 00000020  = 32 in </a:t>
            </a:r>
            <a:r>
              <a:rPr lang="en-GB" dirty="0" err="1"/>
              <a:t>hexademical</a:t>
            </a:r>
            <a:r>
              <a:rPr lang="en-GB" dirty="0"/>
              <a:t> (0x20)</a:t>
            </a:r>
          </a:p>
          <a:p>
            <a:pPr marL="0" indent="0">
              <a:buNone/>
            </a:pPr>
            <a:r>
              <a:rPr lang="en-GB" dirty="0"/>
              <a:t>Concatenated: a9059cbb 123456 00000020</a:t>
            </a:r>
          </a:p>
          <a:p>
            <a:pPr marL="0" indent="0">
              <a:buNone/>
            </a:pPr>
            <a:r>
              <a:rPr lang="en-GB" dirty="0"/>
              <a:t>Transaction input data: 0xa9059cbb12345600000020</a:t>
            </a:r>
          </a:p>
        </p:txBody>
      </p:sp>
    </p:spTree>
    <p:extLst>
      <p:ext uri="{BB962C8B-B14F-4D97-AF65-F5344CB8AC3E}">
        <p14:creationId xmlns:p14="http://schemas.microsoft.com/office/powerpoint/2010/main" val="191705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30E-4935-4DEB-8A40-282845BE8AE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BAC9D7E-819C-4706-A57C-5377002DF6FA}"/>
              </a:ext>
            </a:extLst>
          </p:cNvPr>
          <p:cNvSpPr>
            <a:spLocks noGrp="1"/>
          </p:cNvSpPr>
          <p:nvPr>
            <p:ph idx="1"/>
          </p:nvPr>
        </p:nvSpPr>
        <p:spPr/>
        <p:txBody>
          <a:bodyPr/>
          <a:lstStyle/>
          <a:p>
            <a:r>
              <a:rPr lang="en-GB" dirty="0"/>
              <a:t>Looking closely, the transaction’s length is 2 bytes shorter (4 bytes in the real world with full words). The EVM in this case would pad the transaction with trailing zeroes, resulting in:</a:t>
            </a:r>
          </a:p>
          <a:p>
            <a:pPr marL="0" indent="0">
              <a:buNone/>
            </a:pPr>
            <a:r>
              <a:rPr lang="en-GB" dirty="0"/>
              <a:t>	0xa9059cbb12345600000</a:t>
            </a:r>
            <a:r>
              <a:rPr lang="en-GB" b="1" dirty="0"/>
              <a:t>0</a:t>
            </a:r>
            <a:r>
              <a:rPr lang="en-GB" dirty="0"/>
              <a:t>200</a:t>
            </a:r>
            <a:r>
              <a:rPr lang="en-GB" b="1" dirty="0"/>
              <a:t>0</a:t>
            </a:r>
          </a:p>
          <a:p>
            <a:endParaRPr lang="en-GB" dirty="0"/>
          </a:p>
          <a:p>
            <a:pPr marL="0" indent="0">
              <a:buNone/>
            </a:pPr>
            <a:r>
              <a:rPr lang="en-GB" dirty="0"/>
              <a:t>	// a9059cbb = web3.sha3("transfer(address,uint256)").slice(0,10)</a:t>
            </a:r>
          </a:p>
          <a:p>
            <a:pPr marL="0" indent="0">
              <a:buNone/>
            </a:pPr>
            <a:r>
              <a:rPr lang="en-GB" dirty="0"/>
              <a:t>	// 12345600   = receiving address</a:t>
            </a:r>
          </a:p>
          <a:p>
            <a:pPr marL="0" indent="0">
              <a:buNone/>
            </a:pPr>
            <a:r>
              <a:rPr lang="en-GB" dirty="0"/>
              <a:t>	// 00002000  = 8192 in </a:t>
            </a:r>
            <a:r>
              <a:rPr lang="en-GB" dirty="0" err="1"/>
              <a:t>hexademical</a:t>
            </a:r>
            <a:endParaRPr lang="en-GB" dirty="0"/>
          </a:p>
        </p:txBody>
      </p:sp>
    </p:spTree>
    <p:extLst>
      <p:ext uri="{BB962C8B-B14F-4D97-AF65-F5344CB8AC3E}">
        <p14:creationId xmlns:p14="http://schemas.microsoft.com/office/powerpoint/2010/main" val="248667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9418-1A92-47ED-B2A2-4E8169256DBA}"/>
              </a:ext>
            </a:extLst>
          </p:cNvPr>
          <p:cNvSpPr>
            <a:spLocks noGrp="1"/>
          </p:cNvSpPr>
          <p:nvPr>
            <p:ph type="title"/>
          </p:nvPr>
        </p:nvSpPr>
        <p:spPr/>
        <p:txBody>
          <a:bodyPr/>
          <a:lstStyle/>
          <a:p>
            <a:r>
              <a:rPr lang="en-GB" dirty="0"/>
              <a:t>Security attacks types</a:t>
            </a:r>
          </a:p>
        </p:txBody>
      </p:sp>
      <p:sp>
        <p:nvSpPr>
          <p:cNvPr id="3" name="Content Placeholder 2">
            <a:extLst>
              <a:ext uri="{FF2B5EF4-FFF2-40B4-BE49-F238E27FC236}">
                <a16:creationId xmlns:a16="http://schemas.microsoft.com/office/drawing/2014/main" id="{6AEF35DA-CF58-4C44-ABF2-A3EA87DD4DDF}"/>
              </a:ext>
            </a:extLst>
          </p:cNvPr>
          <p:cNvSpPr>
            <a:spLocks noGrp="1"/>
          </p:cNvSpPr>
          <p:nvPr>
            <p:ph idx="1"/>
          </p:nvPr>
        </p:nvSpPr>
        <p:spPr/>
        <p:txBody>
          <a:bodyPr/>
          <a:lstStyle/>
          <a:p>
            <a:r>
              <a:rPr lang="en-GB" b="1" dirty="0"/>
              <a:t>Overflows &amp; Underflows</a:t>
            </a:r>
          </a:p>
          <a:p>
            <a:r>
              <a:rPr lang="en-GB" b="1" dirty="0" err="1"/>
              <a:t>Delegatecall</a:t>
            </a:r>
            <a:endParaRPr lang="en-GB" b="1" dirty="0"/>
          </a:p>
          <a:p>
            <a:r>
              <a:rPr lang="en-GB" b="1" dirty="0" err="1"/>
              <a:t>Reentrancy</a:t>
            </a:r>
            <a:r>
              <a:rPr lang="en-GB" b="1" dirty="0"/>
              <a:t> (</a:t>
            </a:r>
            <a:r>
              <a:rPr lang="en-GB" b="1" dirty="0" err="1"/>
              <a:t>TheDAO</a:t>
            </a:r>
            <a:r>
              <a:rPr lang="en-GB" b="1" dirty="0"/>
              <a:t> hack)</a:t>
            </a:r>
          </a:p>
          <a:p>
            <a:r>
              <a:rPr lang="en-GB" b="1" dirty="0"/>
              <a:t>Forcing ether to a contract</a:t>
            </a:r>
          </a:p>
          <a:p>
            <a:r>
              <a:rPr lang="en-GB" b="1" dirty="0"/>
              <a:t>Call to the Unknown (</a:t>
            </a:r>
            <a:r>
              <a:rPr lang="en-GB" b="1" dirty="0" err="1"/>
              <a:t>DoS</a:t>
            </a:r>
            <a:r>
              <a:rPr lang="en-GB" b="1" dirty="0"/>
              <a:t> with unexpected revert)</a:t>
            </a:r>
          </a:p>
          <a:p>
            <a:r>
              <a:rPr lang="en-GB" b="1" dirty="0"/>
              <a:t>Short Address Attack</a:t>
            </a:r>
            <a:endParaRPr lang="en-GB" dirty="0"/>
          </a:p>
        </p:txBody>
      </p:sp>
    </p:spTree>
    <p:extLst>
      <p:ext uri="{BB962C8B-B14F-4D97-AF65-F5344CB8AC3E}">
        <p14:creationId xmlns:p14="http://schemas.microsoft.com/office/powerpoint/2010/main" val="306548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AC2D-766C-41F8-842F-97DE8B3A621F}"/>
              </a:ext>
            </a:extLst>
          </p:cNvPr>
          <p:cNvSpPr>
            <a:spLocks noGrp="1"/>
          </p:cNvSpPr>
          <p:nvPr>
            <p:ph type="title"/>
          </p:nvPr>
        </p:nvSpPr>
        <p:spPr/>
        <p:txBody>
          <a:bodyPr/>
          <a:lstStyle/>
          <a:p>
            <a:r>
              <a:rPr lang="en-GB" b="1" dirty="0"/>
              <a:t>Overflows &amp; Underflows</a:t>
            </a:r>
            <a:endParaRPr lang="en-GB" dirty="0"/>
          </a:p>
        </p:txBody>
      </p:sp>
      <p:sp>
        <p:nvSpPr>
          <p:cNvPr id="3" name="Content Placeholder 2">
            <a:extLst>
              <a:ext uri="{FF2B5EF4-FFF2-40B4-BE49-F238E27FC236}">
                <a16:creationId xmlns:a16="http://schemas.microsoft.com/office/drawing/2014/main" id="{B29B9A41-7817-4D9E-AA1F-BE220C05336A}"/>
              </a:ext>
            </a:extLst>
          </p:cNvPr>
          <p:cNvSpPr>
            <a:spLocks noGrp="1"/>
          </p:cNvSpPr>
          <p:nvPr>
            <p:ph idx="1"/>
          </p:nvPr>
        </p:nvSpPr>
        <p:spPr/>
        <p:txBody>
          <a:bodyPr>
            <a:normAutofit/>
          </a:bodyPr>
          <a:lstStyle/>
          <a:p>
            <a:r>
              <a:rPr lang="en-GB" dirty="0"/>
              <a:t>An overflow is when a number gets incremented above its maximum value. Solidity can handle up to 256 bit numbers (up to </a:t>
            </a:r>
            <a:r>
              <a:rPr lang="en-GB" i="1" dirty="0"/>
              <a:t>2²⁵⁶-1</a:t>
            </a:r>
            <a:r>
              <a:rPr lang="en-GB" dirty="0"/>
              <a:t>), so incrementing by 1 would result into 0.</a:t>
            </a:r>
          </a:p>
          <a:p>
            <a:r>
              <a:rPr lang="en-GB" dirty="0"/>
              <a:t>Likewise, in the inverse case, </a:t>
            </a:r>
            <a:r>
              <a:rPr lang="en-GB" b="1" dirty="0"/>
              <a:t>when the number is unsigned</a:t>
            </a:r>
            <a:r>
              <a:rPr lang="en-GB" dirty="0"/>
              <a:t>, decrementing will underflow the number, resulting in the maximum possible value.</a:t>
            </a:r>
          </a:p>
          <a:p>
            <a:r>
              <a:rPr lang="en-GB" dirty="0"/>
              <a:t>As dangerous as both cases are, the underflow case is the more likely to happen, for example in the case where a token holder has </a:t>
            </a:r>
            <a:r>
              <a:rPr lang="en-GB" b="1" dirty="0"/>
              <a:t>X</a:t>
            </a:r>
            <a:r>
              <a:rPr lang="en-GB" dirty="0"/>
              <a:t> tokens but </a:t>
            </a:r>
            <a:r>
              <a:rPr lang="en-GB" b="1" dirty="0"/>
              <a:t>attempts to spend X+1</a:t>
            </a:r>
            <a:r>
              <a:rPr lang="en-GB" dirty="0"/>
              <a:t>. If the code does not check for it, the attacker might end up being allowed to spend more tokens than he had and have a </a:t>
            </a:r>
            <a:r>
              <a:rPr lang="en-GB" b="1" dirty="0"/>
              <a:t>maxed out balance</a:t>
            </a:r>
            <a:r>
              <a:rPr lang="en-GB" dirty="0"/>
              <a:t>.</a:t>
            </a:r>
          </a:p>
        </p:txBody>
      </p:sp>
    </p:spTree>
    <p:extLst>
      <p:ext uri="{BB962C8B-B14F-4D97-AF65-F5344CB8AC3E}">
        <p14:creationId xmlns:p14="http://schemas.microsoft.com/office/powerpoint/2010/main" val="417104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E246-6C40-4864-A388-0A4AA0B3FEDB}"/>
              </a:ext>
            </a:extLst>
          </p:cNvPr>
          <p:cNvSpPr>
            <a:spLocks noGrp="1"/>
          </p:cNvSpPr>
          <p:nvPr>
            <p:ph type="title"/>
          </p:nvPr>
        </p:nvSpPr>
        <p:spPr/>
        <p:txBody>
          <a:bodyPr/>
          <a:lstStyle/>
          <a:p>
            <a:r>
              <a:rPr lang="en-GB" b="1" dirty="0" err="1"/>
              <a:t>Delegatecall</a:t>
            </a:r>
            <a:endParaRPr lang="en-GB" dirty="0"/>
          </a:p>
        </p:txBody>
      </p:sp>
      <p:sp>
        <p:nvSpPr>
          <p:cNvPr id="3" name="Content Placeholder 2">
            <a:extLst>
              <a:ext uri="{FF2B5EF4-FFF2-40B4-BE49-F238E27FC236}">
                <a16:creationId xmlns:a16="http://schemas.microsoft.com/office/drawing/2014/main" id="{1ECA07F2-0AAA-40B8-896E-B03BD1074E03}"/>
              </a:ext>
            </a:extLst>
          </p:cNvPr>
          <p:cNvSpPr>
            <a:spLocks noGrp="1"/>
          </p:cNvSpPr>
          <p:nvPr>
            <p:ph idx="1"/>
          </p:nvPr>
        </p:nvSpPr>
        <p:spPr/>
        <p:txBody>
          <a:bodyPr>
            <a:normAutofit lnSpcReduction="10000"/>
          </a:bodyPr>
          <a:lstStyle/>
          <a:p>
            <a:r>
              <a:rPr lang="en-GB" dirty="0"/>
              <a:t>It was the Parity wallet hack which cost users about 30 million dollars.</a:t>
            </a:r>
          </a:p>
          <a:p>
            <a:endParaRPr lang="en-GB" dirty="0"/>
          </a:p>
          <a:p>
            <a:endParaRPr lang="en-GB" dirty="0"/>
          </a:p>
          <a:p>
            <a:endParaRPr lang="en-GB" dirty="0"/>
          </a:p>
          <a:p>
            <a:endParaRPr lang="en-GB" dirty="0"/>
          </a:p>
          <a:p>
            <a:endParaRPr lang="en-GB" dirty="0"/>
          </a:p>
          <a:p>
            <a:endParaRPr lang="en-GB" dirty="0"/>
          </a:p>
          <a:p>
            <a:r>
              <a:rPr lang="en-GB" dirty="0"/>
              <a:t>This low-level function has been very useful as it’s the backbone for implementing Libraries and modularizing code. However it opens up the doors to vulnerabilities as essentially your contract is allowing anyone to do whatever they want with their state.</a:t>
            </a:r>
          </a:p>
        </p:txBody>
      </p:sp>
      <p:pic>
        <p:nvPicPr>
          <p:cNvPr id="5" name="Picture 4">
            <a:extLst>
              <a:ext uri="{FF2B5EF4-FFF2-40B4-BE49-F238E27FC236}">
                <a16:creationId xmlns:a16="http://schemas.microsoft.com/office/drawing/2014/main" id="{2588C022-D9F1-496E-8C35-1E8E566F77BD}"/>
              </a:ext>
            </a:extLst>
          </p:cNvPr>
          <p:cNvPicPr>
            <a:picLocks noChangeAspect="1"/>
          </p:cNvPicPr>
          <p:nvPr/>
        </p:nvPicPr>
        <p:blipFill rotWithShape="1">
          <a:blip r:embed="rId2"/>
          <a:srcRect l="23044" t="48322" r="24565" b="19764"/>
          <a:stretch/>
        </p:blipFill>
        <p:spPr>
          <a:xfrm>
            <a:off x="2782955" y="2339313"/>
            <a:ext cx="6387549" cy="2073661"/>
          </a:xfrm>
          <a:prstGeom prst="rect">
            <a:avLst/>
          </a:prstGeom>
        </p:spPr>
      </p:pic>
    </p:spTree>
    <p:extLst>
      <p:ext uri="{BB962C8B-B14F-4D97-AF65-F5344CB8AC3E}">
        <p14:creationId xmlns:p14="http://schemas.microsoft.com/office/powerpoint/2010/main" val="387618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813F-B7B9-4793-8C09-D548D200AC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8772A8D-9E2D-4115-A2F7-2DDF054CD0D4}"/>
              </a:ext>
            </a:extLst>
          </p:cNvPr>
          <p:cNvSpPr>
            <a:spLocks noGrp="1"/>
          </p:cNvSpPr>
          <p:nvPr>
            <p:ph idx="1"/>
          </p:nvPr>
        </p:nvSpPr>
        <p:spPr/>
        <p:txBody>
          <a:bodyPr/>
          <a:lstStyle/>
          <a:p>
            <a:r>
              <a:rPr lang="en-GB" dirty="0"/>
              <a:t>In the example below, an attacker can call contract Delegate’s public function </a:t>
            </a:r>
            <a:r>
              <a:rPr lang="en-GB" dirty="0" err="1"/>
              <a:t>pwn</a:t>
            </a:r>
            <a:r>
              <a:rPr lang="en-GB" dirty="0"/>
              <a:t> and since the call is in the context of Delegation, they can claim ownership of the contract.</a:t>
            </a:r>
          </a:p>
          <a:p>
            <a:endParaRPr lang="en-GB" dirty="0"/>
          </a:p>
          <a:p>
            <a:endParaRPr lang="en-GB" dirty="0"/>
          </a:p>
        </p:txBody>
      </p:sp>
      <p:pic>
        <p:nvPicPr>
          <p:cNvPr id="6" name="Picture 5">
            <a:extLst>
              <a:ext uri="{FF2B5EF4-FFF2-40B4-BE49-F238E27FC236}">
                <a16:creationId xmlns:a16="http://schemas.microsoft.com/office/drawing/2014/main" id="{9F755B8D-0E3D-424E-BBDC-6A57D6FE1E52}"/>
              </a:ext>
            </a:extLst>
          </p:cNvPr>
          <p:cNvPicPr>
            <a:picLocks noChangeAspect="1"/>
          </p:cNvPicPr>
          <p:nvPr/>
        </p:nvPicPr>
        <p:blipFill rotWithShape="1">
          <a:blip r:embed="rId2"/>
          <a:srcRect l="16413" t="50487" r="47500" b="7708"/>
          <a:stretch/>
        </p:blipFill>
        <p:spPr>
          <a:xfrm>
            <a:off x="3375920" y="3186183"/>
            <a:ext cx="5404643" cy="3336732"/>
          </a:xfrm>
          <a:prstGeom prst="rect">
            <a:avLst/>
          </a:prstGeom>
        </p:spPr>
      </p:pic>
    </p:spTree>
    <p:extLst>
      <p:ext uri="{BB962C8B-B14F-4D97-AF65-F5344CB8AC3E}">
        <p14:creationId xmlns:p14="http://schemas.microsoft.com/office/powerpoint/2010/main" val="356137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5E22-9ABC-40B3-8F60-06ED6914406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E4D9BA7-3FD1-4786-925D-128F1D5D2214}"/>
              </a:ext>
            </a:extLst>
          </p:cNvPr>
          <p:cNvSpPr>
            <a:spLocks noGrp="1"/>
          </p:cNvSpPr>
          <p:nvPr>
            <p:ph idx="1"/>
          </p:nvPr>
        </p:nvSpPr>
        <p:spPr/>
        <p:txBody>
          <a:bodyPr/>
          <a:lstStyle/>
          <a:p>
            <a:r>
              <a:rPr lang="en-GB" dirty="0"/>
              <a:t>The Parity hack involved a combination of both insecure visibility modifiers and misuse of delegate call with </a:t>
            </a:r>
            <a:r>
              <a:rPr lang="en-GB" dirty="0" err="1"/>
              <a:t>abritrary</a:t>
            </a:r>
            <a:r>
              <a:rPr lang="en-GB" dirty="0"/>
              <a:t> data. The vulnerable contract’s function implemented </a:t>
            </a:r>
            <a:r>
              <a:rPr lang="en-GB" dirty="0" err="1"/>
              <a:t>delegatecall</a:t>
            </a:r>
            <a:r>
              <a:rPr lang="en-GB" dirty="0"/>
              <a:t> and a function from another contract that could modify ownership was left public. That allowed an attacker to craft the </a:t>
            </a:r>
            <a:r>
              <a:rPr lang="en-GB" dirty="0" err="1"/>
              <a:t>msg.data</a:t>
            </a:r>
            <a:r>
              <a:rPr lang="en-GB" dirty="0"/>
              <a:t> field to call the vulnerable function. </a:t>
            </a:r>
          </a:p>
          <a:p>
            <a:r>
              <a:rPr lang="en-GB" dirty="0"/>
              <a:t>As for what would be included in the </a:t>
            </a:r>
            <a:r>
              <a:rPr lang="en-GB" dirty="0" err="1"/>
              <a:t>msg.data</a:t>
            </a:r>
            <a:r>
              <a:rPr lang="en-GB" dirty="0"/>
              <a:t> field, that is the signature of the function that you want to call. Signature here means the first 8 bytes of the sha3 (alias for keccak256)hash of the function prototype.</a:t>
            </a:r>
          </a:p>
          <a:p>
            <a:endParaRPr lang="en-GB" dirty="0"/>
          </a:p>
        </p:txBody>
      </p:sp>
    </p:spTree>
    <p:extLst>
      <p:ext uri="{BB962C8B-B14F-4D97-AF65-F5344CB8AC3E}">
        <p14:creationId xmlns:p14="http://schemas.microsoft.com/office/powerpoint/2010/main" val="321576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844D-026C-4D8C-B8B2-A1F94ED3D00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6B1885-ADA2-40D9-9108-2E53130B9694}"/>
              </a:ext>
            </a:extLst>
          </p:cNvPr>
          <p:cNvSpPr>
            <a:spLocks noGrp="1"/>
          </p:cNvSpPr>
          <p:nvPr>
            <p:ph idx="1"/>
          </p:nvPr>
        </p:nvSpPr>
        <p:spPr/>
        <p:txBody>
          <a:bodyPr/>
          <a:lstStyle/>
          <a:p>
            <a:r>
              <a:rPr lang="en-GB" dirty="0"/>
              <a:t>In this case:</a:t>
            </a:r>
          </a:p>
          <a:p>
            <a:pPr marL="0" indent="0">
              <a:buNone/>
            </a:pPr>
            <a:r>
              <a:rPr lang="en-GB" dirty="0"/>
              <a:t>	web3.sha3("</a:t>
            </a:r>
            <a:r>
              <a:rPr lang="en-GB" dirty="0" err="1"/>
              <a:t>pwn</a:t>
            </a:r>
            <a:r>
              <a:rPr lang="en-GB" dirty="0"/>
              <a:t>()").slice(0, 10) --&gt; 0xdd365b8b</a:t>
            </a:r>
          </a:p>
          <a:p>
            <a:endParaRPr lang="en-GB" dirty="0"/>
          </a:p>
          <a:p>
            <a:r>
              <a:rPr lang="en-GB" dirty="0"/>
              <a:t>If the function takes an argument, </a:t>
            </a:r>
            <a:r>
              <a:rPr lang="en-GB" dirty="0" err="1"/>
              <a:t>pwn</a:t>
            </a:r>
            <a:r>
              <a:rPr lang="en-GB" dirty="0"/>
              <a:t>(uint256 x):</a:t>
            </a:r>
          </a:p>
          <a:p>
            <a:pPr marL="0" indent="0">
              <a:buNone/>
            </a:pPr>
            <a:r>
              <a:rPr lang="en-GB" dirty="0"/>
              <a:t>	web3.sha3("</a:t>
            </a:r>
            <a:r>
              <a:rPr lang="en-GB" dirty="0" err="1"/>
              <a:t>pwn</a:t>
            </a:r>
            <a:r>
              <a:rPr lang="en-GB" dirty="0"/>
              <a:t>(uint256)").slice(0,10) --&gt; 0x35f4581b</a:t>
            </a:r>
          </a:p>
        </p:txBody>
      </p:sp>
    </p:spTree>
    <p:extLst>
      <p:ext uri="{BB962C8B-B14F-4D97-AF65-F5344CB8AC3E}">
        <p14:creationId xmlns:p14="http://schemas.microsoft.com/office/powerpoint/2010/main" val="94891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09E4-A71A-4599-BD93-C648B1CA5CFA}"/>
              </a:ext>
            </a:extLst>
          </p:cNvPr>
          <p:cNvSpPr>
            <a:spLocks noGrp="1"/>
          </p:cNvSpPr>
          <p:nvPr>
            <p:ph type="title"/>
          </p:nvPr>
        </p:nvSpPr>
        <p:spPr/>
        <p:txBody>
          <a:bodyPr/>
          <a:lstStyle/>
          <a:p>
            <a:r>
              <a:rPr lang="en-GB" b="1" dirty="0" err="1"/>
              <a:t>Reentrancy</a:t>
            </a:r>
            <a:r>
              <a:rPr lang="en-GB" b="1" dirty="0"/>
              <a:t> (</a:t>
            </a:r>
            <a:r>
              <a:rPr lang="en-GB" b="1" dirty="0" err="1"/>
              <a:t>TheDAO</a:t>
            </a:r>
            <a:r>
              <a:rPr lang="en-GB" b="1" dirty="0"/>
              <a:t> hack)</a:t>
            </a:r>
            <a:endParaRPr lang="en-GB" dirty="0"/>
          </a:p>
        </p:txBody>
      </p:sp>
      <p:sp>
        <p:nvSpPr>
          <p:cNvPr id="3" name="Content Placeholder 2">
            <a:extLst>
              <a:ext uri="{FF2B5EF4-FFF2-40B4-BE49-F238E27FC236}">
                <a16:creationId xmlns:a16="http://schemas.microsoft.com/office/drawing/2014/main" id="{84E1604A-BAF9-4EB6-8D64-1C1A7EBBC348}"/>
              </a:ext>
            </a:extLst>
          </p:cNvPr>
          <p:cNvSpPr>
            <a:spLocks noGrp="1"/>
          </p:cNvSpPr>
          <p:nvPr>
            <p:ph idx="1"/>
          </p:nvPr>
        </p:nvSpPr>
        <p:spPr/>
        <p:txBody>
          <a:bodyPr/>
          <a:lstStyle/>
          <a:p>
            <a:r>
              <a:rPr lang="en-GB" dirty="0"/>
              <a:t>Solidity’s call function when called with value forwards all the gas it received.</a:t>
            </a:r>
          </a:p>
          <a:p>
            <a:r>
              <a:rPr lang="en-GB" dirty="0"/>
              <a:t> In the next example, the call is made before actually reducing the sender’s balance. </a:t>
            </a:r>
          </a:p>
          <a:p>
            <a:r>
              <a:rPr lang="en-GB" dirty="0"/>
              <a:t>This opened up a vulnerability which known as The DAO hack</a:t>
            </a:r>
          </a:p>
          <a:p>
            <a:endParaRPr lang="en-GB" dirty="0"/>
          </a:p>
        </p:txBody>
      </p:sp>
    </p:spTree>
    <p:extLst>
      <p:ext uri="{BB962C8B-B14F-4D97-AF65-F5344CB8AC3E}">
        <p14:creationId xmlns:p14="http://schemas.microsoft.com/office/powerpoint/2010/main" val="242435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F223F81-46ED-48D0-9AEA-7996F3CEA374}"/>
              </a:ext>
            </a:extLst>
          </p:cNvPr>
          <p:cNvPicPr>
            <a:picLocks noGrp="1" noChangeAspect="1"/>
          </p:cNvPicPr>
          <p:nvPr>
            <p:ph idx="1"/>
          </p:nvPr>
        </p:nvPicPr>
        <p:blipFill rotWithShape="1">
          <a:blip r:embed="rId2"/>
          <a:srcRect l="26371" t="14726" r="46233" b="15567"/>
          <a:stretch/>
        </p:blipFill>
        <p:spPr>
          <a:xfrm>
            <a:off x="7739269" y="675861"/>
            <a:ext cx="4200937" cy="6009513"/>
          </a:xfrm>
          <a:prstGeom prst="rect">
            <a:avLst/>
          </a:prstGeom>
        </p:spPr>
      </p:pic>
      <p:pic>
        <p:nvPicPr>
          <p:cNvPr id="5" name="Picture 4">
            <a:extLst>
              <a:ext uri="{FF2B5EF4-FFF2-40B4-BE49-F238E27FC236}">
                <a16:creationId xmlns:a16="http://schemas.microsoft.com/office/drawing/2014/main" id="{9ED78E50-0339-4FFF-8777-F5078739349B}"/>
              </a:ext>
            </a:extLst>
          </p:cNvPr>
          <p:cNvPicPr>
            <a:picLocks noChangeAspect="1"/>
          </p:cNvPicPr>
          <p:nvPr/>
        </p:nvPicPr>
        <p:blipFill rotWithShape="1">
          <a:blip r:embed="rId3"/>
          <a:srcRect l="26630" t="45224" r="42609" b="27108"/>
          <a:stretch/>
        </p:blipFill>
        <p:spPr>
          <a:xfrm>
            <a:off x="1141343" y="821635"/>
            <a:ext cx="4979504" cy="2387084"/>
          </a:xfrm>
          <a:prstGeom prst="rect">
            <a:avLst/>
          </a:prstGeom>
        </p:spPr>
      </p:pic>
    </p:spTree>
    <p:extLst>
      <p:ext uri="{BB962C8B-B14F-4D97-AF65-F5344CB8AC3E}">
        <p14:creationId xmlns:p14="http://schemas.microsoft.com/office/powerpoint/2010/main" val="9658655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TotalTime>
  <Words>735</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Security in Solidity</vt:lpstr>
      <vt:lpstr>Security attacks types</vt:lpstr>
      <vt:lpstr>Overflows &amp; Underflows</vt:lpstr>
      <vt:lpstr>Delegatecall</vt:lpstr>
      <vt:lpstr>PowerPoint Presentation</vt:lpstr>
      <vt:lpstr>PowerPoint Presentation</vt:lpstr>
      <vt:lpstr>PowerPoint Presentation</vt:lpstr>
      <vt:lpstr>Reentrancy (TheDAO hack)</vt:lpstr>
      <vt:lpstr>PowerPoint Presentation</vt:lpstr>
      <vt:lpstr>Forcing ether to a contract</vt:lpstr>
      <vt:lpstr>PowerPoint Presentation</vt:lpstr>
      <vt:lpstr>Call to the Unknown (DoS with unexpected revert)</vt:lpstr>
      <vt:lpstr>PowerPoint Presentation</vt:lpstr>
      <vt:lpstr>Short Address Attack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 Mercieca</dc:creator>
  <cp:lastModifiedBy>Loui Mercieca</cp:lastModifiedBy>
  <cp:revision>9</cp:revision>
  <dcterms:created xsi:type="dcterms:W3CDTF">2018-05-30T22:15:52Z</dcterms:created>
  <dcterms:modified xsi:type="dcterms:W3CDTF">2018-05-31T00:10:45Z</dcterms:modified>
</cp:coreProperties>
</file>