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28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054-AFCF-4A6D-858C-7A6FE823A24E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1D16-41A4-4A55-855A-0102DD6D2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0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21D16-41A4-4A55-855A-0102DD6D26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1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40CA-AF98-491D-B8B8-AAB6FD8225D9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95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0838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7905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428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72163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4227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15BC-904A-4D3F-BE58-D54E21CA2D38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5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2744-253F-4818-AF52-ABBC02472CB0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07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3AAC-1FAA-4D4E-8900-AC6563CC741A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6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5FD5-6BB9-4356-BEA3-D97E8EA42FFA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6B9F-9AB8-4814-81BC-FA606BE6440F}" type="datetime1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D6AD-C2FA-424B-9ACE-B0A2A0493707}" type="datetime1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85E0-7B8C-4C7B-A50F-D59AB000606C}" type="datetime1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EE60-02A1-4C3A-B9E9-B89F65E90622}" type="datetime1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27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F841-5653-4660-B5E7-DEEA9F1CBD9B}" type="datetime1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48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065A-DED7-4C22-B964-1AC50AAC24E4}" type="datetime1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BF7A-44EF-4599-8661-154CD09F6692}" type="datetime1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2018 Loui Mercieca.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9AC24A-1C64-40A2-B7E8-A2FC107A8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3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vwood.com/Paper.pdf" TargetMode="External"/><Relationship Id="rId2" Type="http://schemas.openxmlformats.org/officeDocument/2006/relationships/hyperlink" Target="https://github.com/ethereum/wiki/wiki/White-Pap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.com/blockchain/public-private-keys/keys.html" TargetMode="External"/><Relationship Id="rId2" Type="http://schemas.openxmlformats.org/officeDocument/2006/relationships/hyperlink" Target="http://mathworld.wolfram.com/EllipticCurv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warz.com/difficulty-charts/ethereum-difficulty-chart" TargetMode="External"/><Relationship Id="rId2" Type="http://schemas.openxmlformats.org/officeDocument/2006/relationships/hyperlink" Target="https://anders.com/blockchain/hash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Blockchain</a:t>
            </a:r>
            <a:r>
              <a:rPr lang="en-GB" dirty="0"/>
              <a:t> Development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Tutor: </a:t>
            </a:r>
            <a:r>
              <a:rPr lang="en-GB" sz="2400" dirty="0">
                <a:solidFill>
                  <a:schemeClr val="tx1"/>
                </a:solidFill>
              </a:rPr>
              <a:t>Loui </a:t>
            </a:r>
            <a:r>
              <a:rPr lang="en-GB" sz="2400" dirty="0" err="1">
                <a:solidFill>
                  <a:schemeClr val="tx1"/>
                </a:solidFill>
              </a:rPr>
              <a:t>Mercieca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Date:   May 2018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824" y="6400800"/>
            <a:ext cx="2546176" cy="457200"/>
          </a:xfrm>
        </p:spPr>
        <p:txBody>
          <a:bodyPr/>
          <a:lstStyle/>
          <a:p>
            <a:r>
              <a:rPr lang="en-GB" sz="1000" dirty="0"/>
              <a:t>© 2018 Loui </a:t>
            </a:r>
            <a:r>
              <a:rPr lang="en-GB" sz="1000" dirty="0" err="1"/>
              <a:t>Mercieca</a:t>
            </a:r>
            <a:r>
              <a:rPr lang="en-GB" sz="1000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607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u="sng" dirty="0"/>
              <a:t>Forking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endParaRPr lang="en-GB" sz="2400" dirty="0"/>
          </a:p>
          <a:p>
            <a:endParaRPr lang="en-GB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570" t="17152" r="13417" b="17406"/>
          <a:stretch/>
        </p:blipFill>
        <p:spPr bwMode="auto">
          <a:xfrm>
            <a:off x="1187624" y="2132856"/>
            <a:ext cx="6768752" cy="4453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4345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u="sng" dirty="0"/>
              <a:t>Forking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endParaRPr lang="en-GB" sz="2400" dirty="0"/>
          </a:p>
          <a:p>
            <a:endParaRPr lang="en-GB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398" t="24636" r="15244" b="8939"/>
          <a:stretch/>
        </p:blipFill>
        <p:spPr bwMode="auto">
          <a:xfrm>
            <a:off x="1253123" y="1988840"/>
            <a:ext cx="6559237" cy="4609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931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u="sng" dirty="0"/>
              <a:t>Further Reading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endParaRPr lang="en-GB" sz="2400" dirty="0"/>
          </a:p>
          <a:p>
            <a:endParaRPr lang="en-GB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u="sng" dirty="0">
                <a:hlinkClick r:id="rId2"/>
              </a:rPr>
              <a:t>https://github.com/ethereum/wiki/wiki/White-Paper</a:t>
            </a:r>
            <a:r>
              <a:rPr lang="en-GB" sz="2400" dirty="0"/>
              <a:t> </a:t>
            </a:r>
          </a:p>
          <a:p>
            <a:pPr algn="ctr"/>
            <a:endParaRPr lang="en-GB" sz="2400" dirty="0"/>
          </a:p>
          <a:p>
            <a:pPr algn="ctr"/>
            <a:r>
              <a:rPr lang="en-GB" sz="2400" u="sng" dirty="0">
                <a:hlinkClick r:id="rId3"/>
              </a:rPr>
              <a:t>http://gavwood.com/Paper.pdf</a:t>
            </a:r>
            <a:r>
              <a:rPr lang="en-GB" sz="2400" dirty="0"/>
              <a:t> 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2212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9120" cy="4637112"/>
          </a:xfr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728" indent="0" algn="ctr">
              <a:spcBef>
                <a:spcPts val="0"/>
              </a:spcBef>
              <a:buNone/>
            </a:pPr>
            <a:r>
              <a:rPr lang="en-GB" sz="2200" b="1" u="sng" dirty="0"/>
              <a:t>Encrypt and decrypt</a:t>
            </a:r>
          </a:p>
          <a:p>
            <a:pPr marL="109728" indent="0" algn="ctr">
              <a:spcBef>
                <a:spcPts val="0"/>
              </a:spcBef>
              <a:buNone/>
            </a:pPr>
            <a:endParaRPr lang="en-GB" sz="2400" b="1" dirty="0"/>
          </a:p>
          <a:p>
            <a:pPr>
              <a:spcBef>
                <a:spcPts val="0"/>
              </a:spcBef>
            </a:pPr>
            <a:r>
              <a:rPr lang="en-GB" sz="2000" dirty="0"/>
              <a:t>Alice wants to send a message to Bob, and for Bob's eyes only: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pPr lvl="1"/>
            <a:r>
              <a:rPr lang="en-GB" sz="1800" dirty="0">
                <a:solidFill>
                  <a:schemeClr val="accent2"/>
                </a:solidFill>
              </a:rPr>
              <a:t>Bob gives Alice his public key</a:t>
            </a:r>
          </a:p>
          <a:p>
            <a:pPr lvl="1"/>
            <a:r>
              <a:rPr lang="en-GB" sz="1800" dirty="0">
                <a:solidFill>
                  <a:schemeClr val="accent2"/>
                </a:solidFill>
              </a:rPr>
              <a:t>Alice uses Bob's public key to encrypt the message</a:t>
            </a:r>
          </a:p>
          <a:p>
            <a:pPr lvl="1"/>
            <a:r>
              <a:rPr lang="en-GB" sz="1800" dirty="0">
                <a:solidFill>
                  <a:schemeClr val="accent2"/>
                </a:solidFill>
              </a:rPr>
              <a:t>Alice sends Bob the encrypted message</a:t>
            </a:r>
          </a:p>
          <a:p>
            <a:pPr lvl="1"/>
            <a:r>
              <a:rPr lang="en-GB" sz="1800" dirty="0">
                <a:solidFill>
                  <a:schemeClr val="accent2"/>
                </a:solidFill>
              </a:rPr>
              <a:t>Bob decrypts the message with his private key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5" y="1600200"/>
            <a:ext cx="3942747" cy="463711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20000"/>
              </a:lnSpc>
              <a:buNone/>
            </a:pPr>
            <a:r>
              <a:rPr lang="en-GB" sz="4000" b="1" u="sng" dirty="0"/>
              <a:t>Sign and verify</a:t>
            </a:r>
          </a:p>
          <a:p>
            <a:pPr marL="109728" indent="0">
              <a:buNone/>
            </a:pPr>
            <a:endParaRPr lang="en-GB" sz="2400" b="1" dirty="0"/>
          </a:p>
          <a:p>
            <a:pPr>
              <a:lnSpc>
                <a:spcPct val="120000"/>
              </a:lnSpc>
            </a:pPr>
            <a:r>
              <a:rPr lang="en-GB" sz="3600" dirty="0"/>
              <a:t>Alice wants to make sure that Bob's public announcement is indeed from Bob: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 lvl="1">
              <a:lnSpc>
                <a:spcPct val="120000"/>
              </a:lnSpc>
            </a:pPr>
            <a:r>
              <a:rPr lang="en-GB" sz="3200" dirty="0"/>
              <a:t>Bob gives Alice his public key</a:t>
            </a:r>
          </a:p>
          <a:p>
            <a:pPr lvl="1">
              <a:lnSpc>
                <a:spcPct val="120000"/>
              </a:lnSpc>
            </a:pPr>
            <a:r>
              <a:rPr lang="en-GB" sz="3200" dirty="0"/>
              <a:t>Bob signs his announcement with his private key</a:t>
            </a:r>
          </a:p>
          <a:p>
            <a:pPr lvl="1">
              <a:lnSpc>
                <a:spcPct val="120000"/>
              </a:lnSpc>
            </a:pPr>
            <a:r>
              <a:rPr lang="en-GB" sz="3200" dirty="0"/>
              <a:t>Bob sends Alice his announcement and its signature</a:t>
            </a:r>
          </a:p>
          <a:p>
            <a:pPr lvl="1">
              <a:lnSpc>
                <a:spcPct val="120000"/>
              </a:lnSpc>
            </a:pPr>
            <a:r>
              <a:rPr lang="en-GB" sz="3200" dirty="0"/>
              <a:t>Alice verifies the signature with Bob's public key</a:t>
            </a:r>
          </a:p>
          <a:p>
            <a:pPr marL="0" indent="0">
              <a:buFont typeface="Georgia"/>
              <a:buNone/>
            </a:pPr>
            <a:endParaRPr lang="en-GB" sz="2400" dirty="0"/>
          </a:p>
          <a:p>
            <a:endParaRPr lang="en-GB" sz="22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278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 algn="ctr">
              <a:buNone/>
            </a:pPr>
            <a:r>
              <a:rPr lang="en-GB" dirty="0" err="1"/>
              <a:t>Ethereum</a:t>
            </a:r>
            <a:r>
              <a:rPr lang="en-GB" dirty="0"/>
              <a:t> uses Elliptic curve as its basis to sign and verify </a:t>
            </a:r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sz="2000" u="sng" dirty="0">
                <a:hlinkClick r:id="rId2"/>
              </a:rPr>
              <a:t>http://mathworld.wolfram.com/EllipticCurve.html</a:t>
            </a:r>
            <a:endParaRPr lang="en-GB" sz="2000" u="sng" dirty="0"/>
          </a:p>
          <a:p>
            <a:pPr marL="109728" indent="0" algn="ctr">
              <a:buNone/>
            </a:pPr>
            <a:endParaRPr lang="en-GB" sz="2000" dirty="0"/>
          </a:p>
          <a:p>
            <a:pPr marL="109728" indent="0" algn="ctr">
              <a:buNone/>
            </a:pPr>
            <a:r>
              <a:rPr lang="en-GB" sz="2000" u="sng" dirty="0">
                <a:hlinkClick r:id="rId3"/>
              </a:rPr>
              <a:t>https://anders.com/blockchain/public-private-keys/keys.html</a:t>
            </a:r>
            <a:endParaRPr lang="en-GB" sz="2000" dirty="0"/>
          </a:p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128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>
              <a:buNone/>
            </a:pPr>
            <a:r>
              <a:rPr lang="en-GB" sz="2200" b="1" u="sng" dirty="0"/>
              <a:t>Mix and Match</a:t>
            </a:r>
          </a:p>
          <a:p>
            <a:pPr marL="109728" indent="0">
              <a:buNone/>
            </a:pPr>
            <a:endParaRPr lang="en-GB" b="1" dirty="0"/>
          </a:p>
          <a:p>
            <a:r>
              <a:rPr lang="en-GB" sz="2000" dirty="0"/>
              <a:t>It is possible to mix both ideas,</a:t>
            </a:r>
          </a:p>
          <a:p>
            <a:endParaRPr lang="en-GB" sz="2000" dirty="0"/>
          </a:p>
          <a:p>
            <a:pPr lvl="1"/>
            <a:r>
              <a:rPr lang="en-GB" sz="1800" dirty="0"/>
              <a:t>whereby Alice encrypts her message with Bob's public key, then signs the encrypt file with her private key. 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Upon reception, Bob verifies the signature with Alice's public key, then decrypts the file with his private key.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3250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Key management, PKI</a:t>
            </a:r>
          </a:p>
          <a:p>
            <a:pPr marL="109728" indent="0">
              <a:buNone/>
            </a:pPr>
            <a:endParaRPr lang="en-GB" sz="2400" b="1" dirty="0"/>
          </a:p>
          <a:p>
            <a:r>
              <a:rPr lang="en-GB" sz="2200" dirty="0"/>
              <a:t>If you look again at the Alice and Bob examples, you will notice that there is a vulnerability in "Bob gives Alice his public key". </a:t>
            </a:r>
          </a:p>
          <a:p>
            <a:endParaRPr lang="en-GB" sz="2200" dirty="0"/>
          </a:p>
          <a:p>
            <a:r>
              <a:rPr lang="en-GB" sz="2200" dirty="0"/>
              <a:t>A malicious Charlie could intercept Bob's public key and pass on his own public key to Alice. </a:t>
            </a:r>
          </a:p>
          <a:p>
            <a:endParaRPr lang="en-GB" sz="2200" dirty="0"/>
          </a:p>
          <a:p>
            <a:r>
              <a:rPr lang="en-GB" sz="2200" dirty="0"/>
              <a:t>Because of this, key management and public key infrastructure (PKI) is an important part of cryptography.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7006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sz="2600" b="1" u="sng" dirty="0"/>
              <a:t>Cryptographic Hash Functions</a:t>
            </a:r>
          </a:p>
          <a:p>
            <a:pPr marL="109728" indent="0">
              <a:buNone/>
            </a:pPr>
            <a:endParaRPr lang="en-GB" sz="2200" b="1" u="sng" dirty="0"/>
          </a:p>
          <a:p>
            <a:r>
              <a:rPr lang="en-GB" sz="2200" b="1" dirty="0"/>
              <a:t>Such a hash function:</a:t>
            </a:r>
          </a:p>
          <a:p>
            <a:endParaRPr lang="en-GB" sz="2200" b="1" dirty="0"/>
          </a:p>
          <a:p>
            <a:pPr lvl="1"/>
            <a:r>
              <a:rPr lang="en-GB" sz="2200" dirty="0"/>
              <a:t>converts an input, a.k.a. the message, into an output, </a:t>
            </a:r>
            <a:r>
              <a:rPr lang="en-GB" sz="2200" dirty="0" err="1"/>
              <a:t>a.k.a</a:t>
            </a:r>
            <a:r>
              <a:rPr lang="en-GB" sz="2200" dirty="0"/>
              <a:t> the hash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does the conversion in a reasonable amount of time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is such that it is practically impossible to re-generate the message out of the hash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is such that the tiniest change in the message, changes the hash beyond recognition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is such that it is practically impossible to find 2 different messages with the same hash</a:t>
            </a:r>
          </a:p>
          <a:p>
            <a:pPr marL="109728" indent="0">
              <a:buNone/>
            </a:pPr>
            <a:r>
              <a:rPr lang="en-GB" sz="2200" dirty="0"/>
              <a:t>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5536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sz="2400" b="1" u="sng" dirty="0"/>
              <a:t>Cryptographic Hash Functions</a:t>
            </a:r>
          </a:p>
          <a:p>
            <a:pPr marL="109728" indent="0">
              <a:buNone/>
            </a:pPr>
            <a:endParaRPr lang="en-GB" sz="2200" b="1" u="sng" dirty="0"/>
          </a:p>
          <a:p>
            <a:r>
              <a:rPr lang="en-GB" sz="2000" b="1" dirty="0"/>
              <a:t>With such a function, you can:</a:t>
            </a:r>
          </a:p>
          <a:p>
            <a:endParaRPr lang="en-GB" sz="2000" b="1" dirty="0"/>
          </a:p>
          <a:p>
            <a:pPr lvl="1"/>
            <a:r>
              <a:rPr lang="en-GB" sz="2000" dirty="0"/>
              <a:t>prove that you have a message without disclosing the content of the message, for instance: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to prove you know your password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to prove you previously wrote a message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rest assured the message was not altered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index your messages</a:t>
            </a:r>
          </a:p>
          <a:p>
            <a:pPr marL="109728" indent="0">
              <a:buNone/>
            </a:pPr>
            <a:r>
              <a:rPr lang="en-GB" sz="2200" dirty="0"/>
              <a:t>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7179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Cryptographic Hash Functions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 algn="ctr">
              <a:buNone/>
            </a:pPr>
            <a:r>
              <a:rPr lang="en-GB" sz="2400" dirty="0"/>
              <a:t>Bitcoin uses SHA-256. </a:t>
            </a:r>
          </a:p>
          <a:p>
            <a:pPr marL="109728" indent="0" algn="ctr">
              <a:buNone/>
            </a:pPr>
            <a:endParaRPr lang="en-GB" sz="2400" dirty="0"/>
          </a:p>
          <a:p>
            <a:pPr marL="109728" indent="0" algn="ctr">
              <a:buNone/>
            </a:pPr>
            <a:r>
              <a:rPr lang="en-GB" sz="2400" dirty="0" err="1"/>
              <a:t>Ethereum</a:t>
            </a:r>
            <a:r>
              <a:rPr lang="en-GB" sz="2400" dirty="0"/>
              <a:t> uses Keccak-256 &amp; Keccak-512.</a:t>
            </a:r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218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792088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/>
          <a:lstStyle/>
          <a:p>
            <a:r>
              <a:rPr lang="en-GB" dirty="0"/>
              <a:t>Module 1</a:t>
            </a:r>
          </a:p>
          <a:p>
            <a:endParaRPr lang="en-GB" dirty="0"/>
          </a:p>
          <a:p>
            <a:pPr lvl="1"/>
            <a:r>
              <a:rPr lang="en-GB" sz="2000" dirty="0"/>
              <a:t>Intro to </a:t>
            </a:r>
            <a:r>
              <a:rPr lang="en-GB" sz="2000" dirty="0" err="1"/>
              <a:t>Blockchain</a:t>
            </a:r>
            <a:endParaRPr lang="en-GB" sz="2000" dirty="0"/>
          </a:p>
          <a:p>
            <a:pPr lvl="1"/>
            <a:r>
              <a:rPr lang="en-GB" sz="2000" dirty="0"/>
              <a:t>Into to </a:t>
            </a:r>
            <a:r>
              <a:rPr lang="en-GB" sz="2000" dirty="0" err="1"/>
              <a:t>Etherum</a:t>
            </a:r>
            <a:r>
              <a:rPr lang="en-GB" sz="2000" dirty="0"/>
              <a:t> &amp; Smart Contracts</a:t>
            </a:r>
          </a:p>
          <a:p>
            <a:pPr lvl="1"/>
            <a:r>
              <a:rPr lang="en-GB" sz="2000" dirty="0" err="1"/>
              <a:t>Cryptogrpahy</a:t>
            </a:r>
            <a:endParaRPr lang="en-GB" sz="2000" dirty="0"/>
          </a:p>
          <a:p>
            <a:pPr lvl="1"/>
            <a:r>
              <a:rPr lang="en-GB" sz="2000" dirty="0"/>
              <a:t>Demo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7824" y="6400800"/>
            <a:ext cx="2546176" cy="457200"/>
          </a:xfrm>
        </p:spPr>
        <p:txBody>
          <a:bodyPr/>
          <a:lstStyle/>
          <a:p>
            <a:r>
              <a:rPr lang="en-GB" sz="1000" dirty="0"/>
              <a:t>© 2018 Loui </a:t>
            </a:r>
            <a:r>
              <a:rPr lang="en-GB" sz="1000" dirty="0" err="1"/>
              <a:t>Mercieca</a:t>
            </a:r>
            <a:r>
              <a:rPr lang="en-GB" sz="1000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6612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 err="1"/>
              <a:t>Merkle</a:t>
            </a:r>
            <a:r>
              <a:rPr lang="en-GB" sz="2200" b="1" u="sng" dirty="0"/>
              <a:t> Tree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9391"/>
            <a:ext cx="7047326" cy="457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349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sz="2400" b="1" u="sng" dirty="0" err="1"/>
              <a:t>Merkle</a:t>
            </a:r>
            <a:r>
              <a:rPr lang="en-GB" sz="2400" b="1" u="sng" dirty="0"/>
              <a:t> Tree</a:t>
            </a:r>
          </a:p>
          <a:p>
            <a:pPr marL="109728" indent="0">
              <a:buNone/>
            </a:pPr>
            <a:endParaRPr lang="en-GB" sz="2200" b="1" u="sng" dirty="0"/>
          </a:p>
          <a:p>
            <a:r>
              <a:rPr lang="en-GB" sz="2400" dirty="0"/>
              <a:t>A </a:t>
            </a:r>
            <a:r>
              <a:rPr lang="en-GB" sz="2400" dirty="0" err="1"/>
              <a:t>Merkle</a:t>
            </a:r>
            <a:r>
              <a:rPr lang="en-GB" sz="2400" dirty="0"/>
              <a:t> tree is a tree where:</a:t>
            </a:r>
          </a:p>
          <a:p>
            <a:pPr lvl="1"/>
            <a:r>
              <a:rPr lang="en-GB" sz="2100" dirty="0"/>
              <a:t>each leaf node keeps a piece of the data.</a:t>
            </a:r>
          </a:p>
          <a:p>
            <a:pPr lvl="1"/>
            <a:r>
              <a:rPr lang="en-GB" sz="2100" dirty="0"/>
              <a:t>the complete data is obtained by collating the leaf nodes in a depth-first search fashion.</a:t>
            </a:r>
          </a:p>
          <a:p>
            <a:pPr lvl="1"/>
            <a:r>
              <a:rPr lang="en-GB" sz="2100" dirty="0"/>
              <a:t>each parent node keeps the computed hash of its children hashes.</a:t>
            </a:r>
          </a:p>
          <a:p>
            <a:pPr lvl="1"/>
            <a:endParaRPr lang="en-GB" sz="2200" dirty="0"/>
          </a:p>
          <a:p>
            <a:r>
              <a:rPr lang="en-GB" sz="2400" dirty="0"/>
              <a:t>With a </a:t>
            </a:r>
            <a:r>
              <a:rPr lang="en-GB" sz="2400" dirty="0" err="1"/>
              <a:t>Merkle</a:t>
            </a:r>
            <a:r>
              <a:rPr lang="en-GB" sz="2400" dirty="0"/>
              <a:t> tree, you can:</a:t>
            </a:r>
          </a:p>
          <a:p>
            <a:pPr lvl="1"/>
            <a:r>
              <a:rPr lang="en-GB" sz="2100" dirty="0"/>
              <a:t>keep data behind a single hash, just like a single-pass hash function would offer over the whole content.</a:t>
            </a:r>
          </a:p>
          <a:p>
            <a:pPr lvl="1"/>
            <a:r>
              <a:rPr lang="en-GB" sz="2100" dirty="0"/>
              <a:t>download and verify the integrity of data pieces as they come in random order.</a:t>
            </a:r>
          </a:p>
          <a:p>
            <a:pPr lvl="1"/>
            <a:r>
              <a:rPr lang="en-GB" sz="2100" dirty="0"/>
              <a:t>In a </a:t>
            </a:r>
            <a:r>
              <a:rPr lang="en-GB" sz="2100" dirty="0" err="1"/>
              <a:t>blockchain</a:t>
            </a:r>
            <a:r>
              <a:rPr lang="en-GB" sz="2100" dirty="0"/>
              <a:t> environment, each block header keeps one or more hash(</a:t>
            </a:r>
            <a:r>
              <a:rPr lang="en-GB" sz="2100" dirty="0" err="1"/>
              <a:t>es</a:t>
            </a:r>
            <a:r>
              <a:rPr lang="en-GB" sz="2100" dirty="0"/>
              <a:t>) of the top leaf of one of more </a:t>
            </a:r>
            <a:r>
              <a:rPr lang="en-GB" sz="2100" dirty="0" err="1"/>
              <a:t>merkle</a:t>
            </a:r>
            <a:r>
              <a:rPr lang="en-GB" sz="2100" dirty="0"/>
              <a:t> tree(s).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628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90700"/>
            <a:ext cx="6696744" cy="484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69807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Mining</a:t>
            </a:r>
            <a:r>
              <a:rPr lang="en-GB" sz="2400" b="1" u="sng" dirty="0"/>
              <a:t> 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162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Mining – Further Reading</a:t>
            </a:r>
          </a:p>
          <a:p>
            <a:pPr marL="109728" indent="0">
              <a:buNone/>
            </a:pPr>
            <a:endParaRPr lang="en-GB" sz="24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 algn="ctr">
              <a:buNone/>
            </a:pPr>
            <a:r>
              <a:rPr lang="en-GB" sz="2000" u="sng" dirty="0">
                <a:hlinkClick r:id="rId2"/>
              </a:rPr>
              <a:t>https://anders.com/blockchain/hash.html</a:t>
            </a:r>
            <a:r>
              <a:rPr lang="en-GB" sz="2000" dirty="0"/>
              <a:t> </a:t>
            </a:r>
          </a:p>
          <a:p>
            <a:pPr algn="ctr"/>
            <a:endParaRPr lang="en-GB" sz="2000" dirty="0"/>
          </a:p>
          <a:p>
            <a:pPr marL="109728" indent="0" algn="ctr">
              <a:buNone/>
            </a:pPr>
            <a:r>
              <a:rPr lang="en-GB" sz="2000" u="sng" dirty="0">
                <a:hlinkClick r:id="rId3"/>
              </a:rPr>
              <a:t>https://www.coinwarz.com/difficulty-charts/ethereum-difficulty-chart</a:t>
            </a:r>
            <a:r>
              <a:rPr lang="en-GB" sz="2000" dirty="0"/>
              <a:t> 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0827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Gossip Protocol Network</a:t>
            </a:r>
          </a:p>
          <a:p>
            <a:pPr marL="109728" indent="0">
              <a:buNone/>
            </a:pPr>
            <a:endParaRPr lang="en-GB" sz="2200" b="1" u="sng" dirty="0"/>
          </a:p>
          <a:p>
            <a:r>
              <a:rPr lang="en-GB" sz="2000" dirty="0"/>
              <a:t>In the same fashion as in human social networks, a computer gossip network works by having each individual node relay freshly received information to its own peers. </a:t>
            </a:r>
          </a:p>
          <a:p>
            <a:r>
              <a:rPr lang="en-GB" sz="2000" dirty="0"/>
              <a:t>Such protocols vary in their aspects, such as latency or laziness. </a:t>
            </a:r>
          </a:p>
          <a:p>
            <a:r>
              <a:rPr lang="en-GB" sz="2000" dirty="0"/>
              <a:t>Nodes may also choose to drop new information.</a:t>
            </a:r>
          </a:p>
          <a:p>
            <a:endParaRPr lang="en-GB" sz="2000" dirty="0"/>
          </a:p>
          <a:p>
            <a:r>
              <a:rPr lang="en-GB" sz="2000" dirty="0"/>
              <a:t>In a Bitcoin context, a new transaction is broadcast in this way if and only if it is valid.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b="1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3248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41630"/>
            <a:ext cx="5040560" cy="448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57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Gossip Protocol Network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000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0152" y="2041630"/>
            <a:ext cx="28083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a gossip network a node randomly chooses to whom to broadcast and it does not wait for acknowledgements</a:t>
            </a:r>
          </a:p>
          <a:p>
            <a:endParaRPr lang="en-GB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846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Cryptography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GB" sz="4000" b="1" u="sng" dirty="0"/>
              <a:t>Gas</a:t>
            </a:r>
          </a:p>
          <a:p>
            <a:pPr marL="109728" indent="0">
              <a:buNone/>
            </a:pPr>
            <a:endParaRPr lang="en-GB" sz="2200" b="1" u="sng" dirty="0"/>
          </a:p>
          <a:p>
            <a:r>
              <a:rPr lang="en-GB" sz="3300" dirty="0" err="1"/>
              <a:t>Ethereum</a:t>
            </a:r>
            <a:r>
              <a:rPr lang="en-GB" sz="3300" dirty="0"/>
              <a:t> transactions are code and may include an infinite loop or a circular reference that never breaks, all of which can be seen as another type of attack. </a:t>
            </a:r>
          </a:p>
          <a:p>
            <a:endParaRPr lang="en-GB" sz="3300" dirty="0"/>
          </a:p>
          <a:p>
            <a:r>
              <a:rPr lang="en-GB" sz="3300" dirty="0"/>
              <a:t>To protect against such an attack, </a:t>
            </a:r>
            <a:r>
              <a:rPr lang="en-GB" sz="3300" dirty="0" err="1"/>
              <a:t>Ethereum</a:t>
            </a:r>
            <a:r>
              <a:rPr lang="en-GB" sz="3300" dirty="0"/>
              <a:t> introduces another concept, that of gas. </a:t>
            </a:r>
          </a:p>
          <a:p>
            <a:endParaRPr lang="en-GB" sz="3300" dirty="0"/>
          </a:p>
          <a:p>
            <a:r>
              <a:rPr lang="en-GB" sz="3300" dirty="0"/>
              <a:t>Gas is convertible from Ether, the currency of the </a:t>
            </a:r>
            <a:r>
              <a:rPr lang="en-GB" sz="3300" dirty="0" err="1"/>
              <a:t>Ethereum</a:t>
            </a:r>
            <a:r>
              <a:rPr lang="en-GB" sz="3300" dirty="0"/>
              <a:t> </a:t>
            </a:r>
            <a:r>
              <a:rPr lang="en-GB" sz="3300" dirty="0" err="1"/>
              <a:t>blockchain</a:t>
            </a:r>
            <a:r>
              <a:rPr lang="en-GB" sz="3300" dirty="0"/>
              <a:t>, is provided by the transaction creator and is consumed at each computational step:</a:t>
            </a:r>
          </a:p>
          <a:p>
            <a:endParaRPr lang="en-GB" sz="2900" dirty="0"/>
          </a:p>
          <a:p>
            <a:pPr lvl="1"/>
            <a:r>
              <a:rPr lang="en-GB" sz="2900" dirty="0"/>
              <a:t>If the computation stops before all the gas is consumed, the consumed gas is collected by the winning miner, and the remainder returned to the transaction creator.</a:t>
            </a:r>
          </a:p>
          <a:p>
            <a:pPr lvl="1"/>
            <a:endParaRPr lang="en-GB" sz="2900" dirty="0"/>
          </a:p>
          <a:p>
            <a:pPr lvl="1"/>
            <a:r>
              <a:rPr lang="en-GB" sz="2900" dirty="0"/>
              <a:t>If the gas provided is fully consumed before the computations have completed, the computation stops, all state changes dropped, and all gas goes to the winning miner.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621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5112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Problem in a network is that each machine has its own state</a:t>
            </a:r>
          </a:p>
          <a:p>
            <a:endParaRPr lang="en-GB" sz="2400" dirty="0"/>
          </a:p>
          <a:p>
            <a:r>
              <a:rPr lang="en-GB" sz="2400" dirty="0" err="1"/>
              <a:t>Blockchain</a:t>
            </a:r>
            <a:r>
              <a:rPr lang="en-GB" sz="2400" dirty="0"/>
              <a:t> is a mixture of network and a database</a:t>
            </a:r>
          </a:p>
          <a:p>
            <a:endParaRPr lang="en-GB" sz="2400" dirty="0"/>
          </a:p>
          <a:p>
            <a:r>
              <a:rPr lang="en-GB" sz="2400" dirty="0"/>
              <a:t>If one thing changes in one place it changes everywhere</a:t>
            </a:r>
          </a:p>
          <a:p>
            <a:endParaRPr lang="en-GB" sz="2400" dirty="0"/>
          </a:p>
          <a:p>
            <a:r>
              <a:rPr lang="en-GB" sz="2400" dirty="0"/>
              <a:t>It’s a book of transactions (blocks) and its append only</a:t>
            </a:r>
          </a:p>
          <a:p>
            <a:endParaRPr lang="en-GB" sz="2400" dirty="0"/>
          </a:p>
          <a:p>
            <a:r>
              <a:rPr lang="en-GB" sz="2400" dirty="0"/>
              <a:t>That is why the </a:t>
            </a:r>
            <a:r>
              <a:rPr lang="en-GB" sz="2400" dirty="0" err="1"/>
              <a:t>blockchain</a:t>
            </a:r>
            <a:r>
              <a:rPr lang="en-GB" sz="2400" dirty="0"/>
              <a:t> is deterministic</a:t>
            </a:r>
          </a:p>
          <a:p>
            <a:endParaRPr lang="en-GB" sz="2400" dirty="0"/>
          </a:p>
          <a:p>
            <a:r>
              <a:rPr lang="en-GB" sz="2400" dirty="0"/>
              <a:t>The current value of a wallet is starting 0 plus all transactions that are in/out. Therefore we need to be fully synched to work with them.</a:t>
            </a:r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Blockchain</a:t>
            </a:r>
            <a:endParaRPr lang="en-GB" sz="2800" b="1" u="sng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054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 </a:t>
            </a:r>
            <a:endParaRPr lang="en-GB" sz="2400" dirty="0"/>
          </a:p>
          <a:p>
            <a:endParaRPr lang="en-GB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7" name="Picture 6" descr="Image result for types of blockchai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408177"/>
            <a:ext cx="7380821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Blockchain</a:t>
            </a:r>
            <a:endParaRPr lang="en-GB" sz="2800" b="1" u="sng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86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GB" sz="2200" dirty="0" err="1"/>
              <a:t>Ethereum</a:t>
            </a:r>
            <a:r>
              <a:rPr lang="en-GB" sz="2200" dirty="0"/>
              <a:t> adds a virtual machine that can execute code. </a:t>
            </a:r>
          </a:p>
          <a:p>
            <a:endParaRPr lang="en-GB" sz="2200" dirty="0"/>
          </a:p>
          <a:p>
            <a:r>
              <a:rPr lang="en-GB" sz="2200" dirty="0"/>
              <a:t>In each transaction data can be added, which can be a code that performs logic (smart contracts) as well as input/output to functions that change the state. </a:t>
            </a:r>
          </a:p>
          <a:p>
            <a:endParaRPr lang="en-GB" sz="2200" dirty="0"/>
          </a:p>
          <a:p>
            <a:r>
              <a:rPr lang="en-GB" sz="2200" dirty="0"/>
              <a:t>The main role of  smart contracts  is to update the state of the </a:t>
            </a:r>
            <a:r>
              <a:rPr lang="en-GB" sz="2200" dirty="0" err="1"/>
              <a:t>blockchain</a:t>
            </a:r>
            <a:r>
              <a:rPr lang="en-GB" sz="2200" dirty="0"/>
              <a:t>. This logic is known as smart contracts and that is what we code. </a:t>
            </a:r>
          </a:p>
          <a:p>
            <a:endParaRPr lang="en-GB" sz="2200" dirty="0"/>
          </a:p>
          <a:p>
            <a:r>
              <a:rPr lang="en-GB" sz="2200" dirty="0"/>
              <a:t>Therefore programs are immutable, they never change. </a:t>
            </a:r>
          </a:p>
          <a:p>
            <a:endParaRPr lang="en-GB" sz="2200" dirty="0"/>
          </a:p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9835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400" dirty="0"/>
              <a:t>Note that "</a:t>
            </a:r>
            <a:r>
              <a:rPr lang="en-GB" sz="2400" b="1" dirty="0"/>
              <a:t>contracts</a:t>
            </a:r>
            <a:r>
              <a:rPr lang="en-GB" sz="2400" dirty="0"/>
              <a:t>" in </a:t>
            </a:r>
            <a:r>
              <a:rPr lang="en-GB" sz="2400" dirty="0" err="1"/>
              <a:t>Ethereum</a:t>
            </a:r>
            <a:r>
              <a:rPr lang="en-GB" sz="2400" dirty="0"/>
              <a:t> should not be seen as something that should be "fulfilled" or "complied with"; rather, they are more like "</a:t>
            </a:r>
            <a:r>
              <a:rPr lang="en-GB" sz="2400" b="1" dirty="0"/>
              <a:t>autonomous agents</a:t>
            </a:r>
            <a:r>
              <a:rPr lang="en-GB" sz="2400" dirty="0"/>
              <a:t>" that live inside of the </a:t>
            </a:r>
            <a:r>
              <a:rPr lang="en-GB" sz="2400" dirty="0" err="1"/>
              <a:t>Ethereum</a:t>
            </a:r>
            <a:r>
              <a:rPr lang="en-GB" sz="2400" dirty="0"/>
              <a:t> execution environment, always executing a specific piece of code when "poked" by a message or transaction, and having direct control over their own ether balance and their own key/value store to keep track of persistent variables.</a:t>
            </a:r>
          </a:p>
          <a:p>
            <a:endParaRPr lang="en-GB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088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u="sng" dirty="0" err="1"/>
              <a:t>Ethereum</a:t>
            </a:r>
            <a:r>
              <a:rPr lang="en-GB" sz="2200" b="1" u="sng" dirty="0"/>
              <a:t> Accounts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In </a:t>
            </a:r>
            <a:r>
              <a:rPr lang="en-GB" sz="2200" dirty="0" err="1"/>
              <a:t>Ethereum</a:t>
            </a:r>
            <a:r>
              <a:rPr lang="en-GB" sz="2200" dirty="0"/>
              <a:t>, the state is made up of objects called "</a:t>
            </a:r>
            <a:r>
              <a:rPr lang="en-GB" sz="2200" b="1" dirty="0"/>
              <a:t>accounts</a:t>
            </a:r>
            <a:r>
              <a:rPr lang="en-GB" sz="2200" dirty="0"/>
              <a:t>", with each account having a </a:t>
            </a:r>
            <a:r>
              <a:rPr lang="en-GB" sz="2200" b="1" dirty="0"/>
              <a:t>20-byte address </a:t>
            </a:r>
            <a:r>
              <a:rPr lang="en-GB" sz="2200" dirty="0"/>
              <a:t>and state transitions being direct transfers of value and information between accounts. </a:t>
            </a:r>
          </a:p>
          <a:p>
            <a:endParaRPr lang="en-GB" sz="2200" dirty="0"/>
          </a:p>
          <a:p>
            <a:r>
              <a:rPr lang="en-GB" sz="2200" dirty="0"/>
              <a:t>An </a:t>
            </a:r>
            <a:r>
              <a:rPr lang="en-GB" sz="2200" dirty="0" err="1"/>
              <a:t>Ethereum</a:t>
            </a:r>
            <a:r>
              <a:rPr lang="en-GB" sz="2200" dirty="0"/>
              <a:t> account contains four fields:</a:t>
            </a:r>
          </a:p>
          <a:p>
            <a:pPr lvl="1"/>
            <a:r>
              <a:rPr lang="en-GB" sz="2200" dirty="0"/>
              <a:t>The </a:t>
            </a:r>
            <a:r>
              <a:rPr lang="en-GB" sz="2200" b="1" dirty="0"/>
              <a:t>nonce</a:t>
            </a:r>
            <a:r>
              <a:rPr lang="en-GB" sz="2200" dirty="0"/>
              <a:t>, a counter used to make sure each transaction can only be processed once</a:t>
            </a:r>
          </a:p>
          <a:p>
            <a:pPr lvl="1"/>
            <a:r>
              <a:rPr lang="en-GB" sz="2200" dirty="0"/>
              <a:t>The account's </a:t>
            </a:r>
            <a:r>
              <a:rPr lang="en-GB" sz="2200" b="1" dirty="0"/>
              <a:t>current ether </a:t>
            </a:r>
            <a:r>
              <a:rPr lang="en-GB" sz="2200" dirty="0"/>
              <a:t>balance </a:t>
            </a:r>
          </a:p>
          <a:p>
            <a:pPr lvl="1"/>
            <a:r>
              <a:rPr lang="en-GB" sz="2200" dirty="0"/>
              <a:t>The account's </a:t>
            </a:r>
            <a:r>
              <a:rPr lang="en-GB" sz="2200" b="1" dirty="0"/>
              <a:t>contract code</a:t>
            </a:r>
            <a:r>
              <a:rPr lang="en-GB" sz="2200" dirty="0"/>
              <a:t>, if present</a:t>
            </a:r>
          </a:p>
          <a:p>
            <a:pPr lvl="1"/>
            <a:r>
              <a:rPr lang="en-GB" sz="2200" dirty="0"/>
              <a:t>The account's </a:t>
            </a:r>
            <a:r>
              <a:rPr lang="en-GB" sz="2200" b="1" dirty="0"/>
              <a:t>storage</a:t>
            </a:r>
            <a:r>
              <a:rPr lang="en-GB" sz="2200" dirty="0"/>
              <a:t> (empty by default)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322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u="sng" dirty="0" err="1"/>
              <a:t>Ethereum</a:t>
            </a:r>
            <a:r>
              <a:rPr lang="en-GB" sz="2200" b="1" u="sng" dirty="0"/>
              <a:t> Accounts -  State Transactions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endParaRPr lang="en-GB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4" name="Picture 3" descr="ethertransi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670"/>
            <a:ext cx="7752554" cy="41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298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A transaction is an atomic event, an event whose sub-event parts make no sense in isolation.</a:t>
            </a:r>
          </a:p>
          <a:p>
            <a:pPr marL="0" indent="0">
              <a:buNone/>
            </a:pPr>
            <a:endParaRPr lang="en-GB" sz="2200" b="1" u="sng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endParaRPr lang="en-GB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2018 Loui Mercieca. All rights reserved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4613" t="20415" r="14889" b="20478"/>
          <a:stretch/>
        </p:blipFill>
        <p:spPr bwMode="auto">
          <a:xfrm>
            <a:off x="1188720" y="2934928"/>
            <a:ext cx="6644640" cy="3321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1520" y="620688"/>
            <a:ext cx="822960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dirty="0"/>
              <a:t>Lesson 1 - Intro to </a:t>
            </a:r>
            <a:r>
              <a:rPr lang="en-GB" sz="2800" b="1" u="sng" dirty="0" err="1"/>
              <a:t>Ethereum</a:t>
            </a:r>
            <a:r>
              <a:rPr lang="en-GB" sz="2800" b="1" u="sng" dirty="0"/>
              <a:t> &amp; Smart Contracts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97824" y="6400800"/>
            <a:ext cx="2546176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/>
              <a:t>© 2018 Loui Mercieca. All rights reserved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8667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1728</Words>
  <Application>Microsoft Office PowerPoint</Application>
  <PresentationFormat>On-screen Show (4:3)</PresentationFormat>
  <Paragraphs>276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Georgia</vt:lpstr>
      <vt:lpstr>Trebuchet MS</vt:lpstr>
      <vt:lpstr>Wingdings 3</vt:lpstr>
      <vt:lpstr>Facet</vt:lpstr>
      <vt:lpstr>Blockchain Development Course</vt:lpstr>
      <vt:lpstr>Course Material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Sharlene</dc:creator>
  <cp:lastModifiedBy>Loui Mercieca</cp:lastModifiedBy>
  <cp:revision>17</cp:revision>
  <dcterms:created xsi:type="dcterms:W3CDTF">2018-05-23T14:02:49Z</dcterms:created>
  <dcterms:modified xsi:type="dcterms:W3CDTF">2018-05-24T03:35:12Z</dcterms:modified>
</cp:coreProperties>
</file>