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5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6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4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5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9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39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9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1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5D6870-A91A-49AE-AE4C-B6CE7AB13B8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2C610C-869C-4E7E-97BE-7CC25EE20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4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9B46-668D-4FAB-AA3D-C1B0B89C4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Solidity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3F0A-98FB-430B-B794-FE38A1DF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1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163-51C1-48D7-9755-99404D9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3BF5-F895-4949-AF71-21B4AB7F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Functions are pieces of executable code attached to a contract. They are declared:</a:t>
            </a:r>
          </a:p>
          <a:p>
            <a:endParaRPr lang="en-GB" dirty="0"/>
          </a:p>
          <a:p>
            <a:pPr lvl="1"/>
            <a:r>
              <a:rPr lang="en-GB" dirty="0"/>
              <a:t>    with the word function</a:t>
            </a:r>
          </a:p>
          <a:p>
            <a:pPr lvl="1"/>
            <a:r>
              <a:rPr lang="en-GB" dirty="0"/>
              <a:t>    with parameters</a:t>
            </a:r>
          </a:p>
          <a:p>
            <a:pPr lvl="1"/>
            <a:r>
              <a:rPr lang="en-GB" dirty="0"/>
              <a:t>    with or without a return type, e.g. returns (</a:t>
            </a:r>
            <a:r>
              <a:rPr lang="en-GB" dirty="0" err="1"/>
              <a:t>uint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The usual C/</a:t>
            </a:r>
            <a:r>
              <a:rPr lang="en-GB" dirty="0" err="1"/>
              <a:t>Javascript</a:t>
            </a:r>
            <a:r>
              <a:rPr lang="en-GB" dirty="0"/>
              <a:t> structures like for, do while, break, continue, if then else, a ? b : c and return are available.</a:t>
            </a:r>
          </a:p>
          <a:p>
            <a:endParaRPr lang="en-GB" dirty="0"/>
          </a:p>
          <a:p>
            <a:r>
              <a:rPr lang="en-GB" dirty="0"/>
              <a:t>Any function can receive Ether along with the transaction that calls it if, and only if, you add the payable keyword to it.</a:t>
            </a:r>
          </a:p>
        </p:txBody>
      </p:sp>
    </p:spTree>
    <p:extLst>
      <p:ext uri="{BB962C8B-B14F-4D97-AF65-F5344CB8AC3E}">
        <p14:creationId xmlns:p14="http://schemas.microsoft.com/office/powerpoint/2010/main" val="219178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BF1D-5686-4363-A973-11EF5486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9C86-0D6B-4E5E-AFFC-C8BB16C3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mapping associates a value behind a key. </a:t>
            </a:r>
          </a:p>
          <a:p>
            <a:r>
              <a:rPr lang="en-GB" dirty="0"/>
              <a:t>Think of them as a map or </a:t>
            </a:r>
            <a:r>
              <a:rPr lang="en-GB" dirty="0" err="1"/>
              <a:t>hashtable</a:t>
            </a:r>
            <a:r>
              <a:rPr lang="en-GB" dirty="0"/>
              <a:t>.</a:t>
            </a:r>
          </a:p>
          <a:p>
            <a:r>
              <a:rPr lang="en-GB" dirty="0"/>
              <a:t> A big difference is that every value is "already populated" with zeroes, and there is no .contains(key) method. </a:t>
            </a:r>
          </a:p>
          <a:p>
            <a:pPr marL="0" indent="0">
              <a:buNone/>
            </a:pPr>
            <a:r>
              <a:rPr lang="en-GB" dirty="0"/>
              <a:t>For instance:</a:t>
            </a:r>
          </a:p>
          <a:p>
            <a:pPr lvl="1"/>
            <a:r>
              <a:rPr lang="en-GB" dirty="0"/>
              <a:t>mapping (address =&gt; </a:t>
            </a:r>
            <a:r>
              <a:rPr lang="en-GB" dirty="0" err="1"/>
              <a:t>uint</a:t>
            </a:r>
            <a:r>
              <a:rPr lang="en-GB" dirty="0"/>
              <a:t>) contributions; // contributions[whatever] is already set at 0</a:t>
            </a:r>
          </a:p>
          <a:p>
            <a:pPr lvl="1"/>
            <a:r>
              <a:rPr lang="en-GB" dirty="0"/>
              <a:t>mapping (</a:t>
            </a:r>
            <a:r>
              <a:rPr lang="en-GB" dirty="0" err="1"/>
              <a:t>uint</a:t>
            </a:r>
            <a:r>
              <a:rPr lang="en-GB" dirty="0"/>
              <a:t> =&gt; Client) </a:t>
            </a:r>
            <a:r>
              <a:rPr lang="en-GB" dirty="0" err="1"/>
              <a:t>clientInfos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089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F584-574E-4775-AD7C-A1E13BE7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Visibility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83B-9E59-4D54-B8A6-B98B2B3F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variables are by default internal but can be declared with these visibility identifiers:</a:t>
            </a:r>
          </a:p>
          <a:p>
            <a:endParaRPr lang="en-GB" dirty="0"/>
          </a:p>
          <a:p>
            <a:r>
              <a:rPr lang="en-GB" dirty="0"/>
              <a:t>    private: only the contract it is declared in can see it</a:t>
            </a:r>
          </a:p>
          <a:p>
            <a:r>
              <a:rPr lang="en-GB" dirty="0"/>
              <a:t>    internal: only the contract it is declared in and its child contracts can see it, this is the default</a:t>
            </a:r>
          </a:p>
          <a:p>
            <a:r>
              <a:rPr lang="en-GB" dirty="0"/>
              <a:t>    public: all can access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2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F182-5085-4765-BE8F-CA97E02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031C-A49C-4AE5-B9B0-FDAC1386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value types, reference types and mappings. </a:t>
            </a:r>
          </a:p>
          <a:p>
            <a:r>
              <a:rPr lang="en-GB" dirty="0"/>
              <a:t>Nulls do not exist in Solidity. </a:t>
            </a:r>
          </a:p>
          <a:p>
            <a:r>
              <a:rPr lang="en-GB" dirty="0"/>
              <a:t>When you fetch a value that has not been set, you get the default value of its type.</a:t>
            </a:r>
          </a:p>
        </p:txBody>
      </p:sp>
    </p:spTree>
    <p:extLst>
      <p:ext uri="{BB962C8B-B14F-4D97-AF65-F5344CB8AC3E}">
        <p14:creationId xmlns:p14="http://schemas.microsoft.com/office/powerpoint/2010/main" val="254404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F384-4818-49AE-81A3-A7B5445D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Value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9BCF-7845-46C0-A504-40349DCC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are 4 value types</a:t>
            </a:r>
          </a:p>
          <a:p>
            <a:pPr lvl="1"/>
            <a:r>
              <a:rPr lang="en-GB" dirty="0"/>
              <a:t>Bool</a:t>
            </a:r>
          </a:p>
          <a:p>
            <a:pPr lvl="1"/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 err="1"/>
              <a:t>Uint</a:t>
            </a:r>
            <a:endParaRPr lang="en-GB" dirty="0"/>
          </a:p>
          <a:p>
            <a:pPr lvl="1"/>
            <a:r>
              <a:rPr lang="en-GB" dirty="0"/>
              <a:t>Address</a:t>
            </a:r>
          </a:p>
          <a:p>
            <a:pPr lvl="1"/>
            <a:endParaRPr lang="en-GB" dirty="0"/>
          </a:p>
          <a:p>
            <a:r>
              <a:rPr lang="en-GB" dirty="0"/>
              <a:t>Address is 160 bits long, and has the extra:</a:t>
            </a:r>
          </a:p>
          <a:p>
            <a:pPr lvl="1"/>
            <a:r>
              <a:rPr lang="en-GB" dirty="0"/>
              <a:t>    .balance</a:t>
            </a:r>
          </a:p>
          <a:p>
            <a:pPr lvl="1"/>
            <a:r>
              <a:rPr lang="en-GB" dirty="0"/>
              <a:t>    .send(</a:t>
            </a:r>
            <a:r>
              <a:rPr lang="en-GB" dirty="0" err="1"/>
              <a:t>uint</a:t>
            </a:r>
            <a:r>
              <a:rPr lang="en-GB" dirty="0"/>
              <a:t>) to send </a:t>
            </a:r>
            <a:r>
              <a:rPr lang="en-GB" dirty="0" err="1"/>
              <a:t>wei</a:t>
            </a:r>
            <a:endParaRPr lang="en-GB" dirty="0"/>
          </a:p>
          <a:p>
            <a:pPr lvl="1"/>
            <a:r>
              <a:rPr lang="en-GB" dirty="0"/>
              <a:t>    .call(...) and </a:t>
            </a:r>
            <a:r>
              <a:rPr lang="en-GB" dirty="0" err="1"/>
              <a:t>delegatecall</a:t>
            </a:r>
            <a:r>
              <a:rPr lang="en-GB" dirty="0"/>
              <a:t>(...) to call the </a:t>
            </a:r>
            <a:r>
              <a:rPr lang="en-GB" dirty="0" err="1"/>
              <a:t>fallback</a:t>
            </a:r>
            <a:r>
              <a:rPr lang="en-GB" dirty="0"/>
              <a:t> function or a function by name, as a last resort.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1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19F4-450D-457A-B0C4-092AA26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4E24-B673-455F-8900-9A74082F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Represented as </a:t>
            </a:r>
            <a:r>
              <a:rPr lang="en-GB" dirty="0" err="1"/>
              <a:t>uint</a:t>
            </a:r>
            <a:endParaRPr lang="en-GB" dirty="0"/>
          </a:p>
          <a:p>
            <a:r>
              <a:rPr lang="en-GB" dirty="0"/>
              <a:t>If you have 256, or fewer, values in your </a:t>
            </a:r>
            <a:r>
              <a:rPr lang="en-GB" dirty="0" err="1"/>
              <a:t>enum</a:t>
            </a:r>
            <a:r>
              <a:rPr lang="en-GB" dirty="0"/>
              <a:t> it will be equivalent to a uint8</a:t>
            </a:r>
          </a:p>
          <a:p>
            <a:r>
              <a:rPr lang="en-GB" dirty="0"/>
              <a:t>If you have 65,536, or fewer, values it will be represented as uint16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1900" dirty="0" err="1"/>
              <a:t>enum</a:t>
            </a:r>
            <a:r>
              <a:rPr lang="en-GB" sz="1900" dirty="0"/>
              <a:t> Hand { Left, Right }</a:t>
            </a:r>
          </a:p>
          <a:p>
            <a:pPr marL="457200" lvl="1" indent="0">
              <a:buNone/>
            </a:pPr>
            <a:r>
              <a:rPr lang="en-GB" sz="1900" dirty="0"/>
              <a:t>Hand </a:t>
            </a:r>
            <a:r>
              <a:rPr lang="en-GB" sz="1900" dirty="0" err="1"/>
              <a:t>myHand</a:t>
            </a:r>
            <a:r>
              <a:rPr lang="en-GB" sz="1900" dirty="0"/>
              <a:t>;</a:t>
            </a:r>
          </a:p>
          <a:p>
            <a:pPr marL="457200" lvl="1" indent="0">
              <a:buNone/>
            </a:pPr>
            <a:r>
              <a:rPr lang="en-GB" sz="1900" dirty="0"/>
              <a:t>function </a:t>
            </a:r>
            <a:r>
              <a:rPr lang="en-GB" sz="1900" dirty="0" err="1"/>
              <a:t>getMyHand</a:t>
            </a:r>
            <a:r>
              <a:rPr lang="en-GB" sz="1900" dirty="0"/>
              <a:t>() returns (</a:t>
            </a:r>
            <a:r>
              <a:rPr lang="en-GB" sz="1900" dirty="0" err="1"/>
              <a:t>uint</a:t>
            </a:r>
            <a:r>
              <a:rPr lang="en-GB" sz="1900" dirty="0"/>
              <a:t>) { // In fact will be a uint8</a:t>
            </a:r>
          </a:p>
          <a:p>
            <a:pPr marL="457200" lvl="1" indent="0">
              <a:buNone/>
            </a:pPr>
            <a:r>
              <a:rPr lang="en-GB" sz="1900" dirty="0"/>
              <a:t>    return </a:t>
            </a:r>
            <a:r>
              <a:rPr lang="en-GB" sz="1900" dirty="0" err="1"/>
              <a:t>uint</a:t>
            </a:r>
            <a:r>
              <a:rPr lang="en-GB" sz="1900" dirty="0"/>
              <a:t>(</a:t>
            </a:r>
            <a:r>
              <a:rPr lang="en-GB" sz="1900" dirty="0" err="1"/>
              <a:t>myHand</a:t>
            </a:r>
            <a:r>
              <a:rPr lang="en-GB" sz="1900" dirty="0"/>
              <a:t>);</a:t>
            </a:r>
          </a:p>
          <a:p>
            <a:pPr marL="457200" lvl="1" indent="0">
              <a:buNone/>
            </a:pPr>
            <a:r>
              <a:rPr lang="en-GB" sz="1900" dirty="0"/>
              <a:t>}</a:t>
            </a:r>
          </a:p>
          <a:p>
            <a:pPr marL="457200" lvl="1" indent="0">
              <a:buNone/>
            </a:pPr>
            <a:r>
              <a:rPr lang="en-GB" sz="1900" dirty="0"/>
              <a:t>function </a:t>
            </a:r>
            <a:r>
              <a:rPr lang="en-GB" sz="1900" dirty="0" err="1"/>
              <a:t>setMyHand</a:t>
            </a:r>
            <a:r>
              <a:rPr lang="en-GB" sz="1900" dirty="0"/>
              <a:t>(</a:t>
            </a:r>
            <a:r>
              <a:rPr lang="en-GB" sz="1900" dirty="0" err="1"/>
              <a:t>uint</a:t>
            </a:r>
            <a:r>
              <a:rPr lang="en-GB" sz="1900" dirty="0"/>
              <a:t> </a:t>
            </a:r>
            <a:r>
              <a:rPr lang="en-GB" sz="1900" dirty="0" err="1"/>
              <a:t>newHand</a:t>
            </a:r>
            <a:r>
              <a:rPr lang="en-GB" sz="1900" dirty="0"/>
              <a:t>) {</a:t>
            </a:r>
          </a:p>
          <a:p>
            <a:pPr marL="457200" lvl="1" indent="0">
              <a:buNone/>
            </a:pPr>
            <a:r>
              <a:rPr lang="en-GB" sz="1900" dirty="0"/>
              <a:t>    </a:t>
            </a:r>
            <a:r>
              <a:rPr lang="en-GB" sz="1900" dirty="0" err="1"/>
              <a:t>myHand</a:t>
            </a:r>
            <a:r>
              <a:rPr lang="en-GB" sz="1900" dirty="0"/>
              <a:t> = Hand(</a:t>
            </a:r>
            <a:r>
              <a:rPr lang="en-GB" sz="1900" dirty="0" err="1"/>
              <a:t>newHand</a:t>
            </a:r>
            <a:r>
              <a:rPr lang="en-GB" sz="1900" dirty="0"/>
              <a:t>);</a:t>
            </a:r>
          </a:p>
          <a:p>
            <a:pPr marL="457200" lvl="1" indent="0">
              <a:buNone/>
            </a:pPr>
            <a:r>
              <a:rPr lang="en-GB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5BD-CF3B-4207-9EE7-55637B56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Array value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56BF-F330-4A77-9731-5201A023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Fixed sizes: bytes1 to bytes32.</a:t>
            </a:r>
          </a:p>
          <a:p>
            <a:r>
              <a:rPr lang="en-GB" dirty="0"/>
              <a:t>Dynamic sizes: bytes, string encoded in UTF8.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that:</a:t>
            </a:r>
          </a:p>
          <a:p>
            <a:r>
              <a:rPr lang="en-GB" dirty="0"/>
              <a:t>these arrays are returned by value, which costs gas.</a:t>
            </a:r>
          </a:p>
          <a:p>
            <a:r>
              <a:rPr lang="en-GB" dirty="0"/>
              <a:t>dynamic sizes may only be returned by constant functions. The rationale is that it would make gas expenditure too random, or at least difficult to pre-estimate.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8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2F18-01A1-441A-A0C1-D65C60E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12CE-B1F3-493F-862C-3D277B47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These structures are passed by reference.</a:t>
            </a:r>
          </a:p>
          <a:p>
            <a:r>
              <a:rPr lang="en-GB" dirty="0"/>
              <a:t>These are </a:t>
            </a:r>
          </a:p>
          <a:p>
            <a:pPr lvl="1"/>
            <a:r>
              <a:rPr lang="en-GB" dirty="0"/>
              <a:t>Struct</a:t>
            </a:r>
          </a:p>
          <a:p>
            <a:pPr lvl="1"/>
            <a:r>
              <a:rPr lang="en-GB" dirty="0"/>
              <a:t>Array</a:t>
            </a:r>
          </a:p>
          <a:p>
            <a:pPr lvl="1"/>
            <a:endParaRPr lang="en-GB" dirty="0"/>
          </a:p>
          <a:p>
            <a:r>
              <a:rPr lang="en-GB" dirty="0"/>
              <a:t>Struct lets you aggregate data into a logical entity. For instance:</a:t>
            </a:r>
          </a:p>
          <a:p>
            <a:pPr marL="457200" lvl="1" indent="0">
              <a:buNone/>
            </a:pPr>
            <a:r>
              <a:rPr lang="en-GB" dirty="0"/>
              <a:t>struct Client {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err="1"/>
              <a:t>uint</a:t>
            </a:r>
            <a:r>
              <a:rPr lang="en-GB" dirty="0"/>
              <a:t> id;</a:t>
            </a:r>
          </a:p>
          <a:p>
            <a:pPr marL="457200" lvl="1" indent="0">
              <a:buNone/>
            </a:pPr>
            <a:r>
              <a:rPr lang="en-GB" dirty="0"/>
              <a:t>    string name;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3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962F-6D5F-414B-8620-6FB64D2A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655F-C247-43B3-999F-1C2A8766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Arrays are available and behave as you expect them to. For instance:</a:t>
            </a:r>
          </a:p>
          <a:p>
            <a:pPr lvl="1"/>
            <a:r>
              <a:rPr lang="en-GB" dirty="0" err="1"/>
              <a:t>uint</a:t>
            </a:r>
            <a:r>
              <a:rPr lang="en-GB" dirty="0"/>
              <a:t>[] </a:t>
            </a:r>
            <a:r>
              <a:rPr lang="en-GB" dirty="0" err="1"/>
              <a:t>clientIds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Client[] </a:t>
            </a:r>
            <a:r>
              <a:rPr lang="en-GB" dirty="0" err="1"/>
              <a:t>clientInfos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To read or write elements at an existing zero-based index, you call </a:t>
            </a:r>
            <a:r>
              <a:rPr lang="en-GB" dirty="0" err="1"/>
              <a:t>clientIds</a:t>
            </a:r>
            <a:r>
              <a:rPr lang="en-GB" dirty="0"/>
              <a:t>[2]</a:t>
            </a:r>
          </a:p>
          <a:p>
            <a:endParaRPr lang="en-GB" dirty="0"/>
          </a:p>
          <a:p>
            <a:r>
              <a:rPr lang="en-GB" dirty="0"/>
              <a:t>To add an element at the end, and thereby increase the length, you call </a:t>
            </a:r>
            <a:r>
              <a:rPr lang="en-GB" dirty="0" err="1"/>
              <a:t>clientIds.push</a:t>
            </a:r>
            <a:r>
              <a:rPr lang="en-GB" dirty="0"/>
              <a:t>(123)</a:t>
            </a:r>
          </a:p>
          <a:p>
            <a:endParaRPr lang="en-GB" dirty="0"/>
          </a:p>
          <a:p>
            <a:r>
              <a:rPr lang="en-GB" dirty="0"/>
              <a:t>To truncate an array to a given length, you call </a:t>
            </a:r>
            <a:r>
              <a:rPr lang="en-GB" dirty="0" err="1"/>
              <a:t>clientIds.length</a:t>
            </a:r>
            <a:r>
              <a:rPr lang="en-GB" dirty="0"/>
              <a:t> = 2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8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A95E-D8CF-4374-8C55-C051CD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9FE0-8200-4402-9E3F-1402667B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Reference variables are also assigned a location, such as memory or storage.</a:t>
            </a:r>
          </a:p>
          <a:p>
            <a:r>
              <a:rPr lang="en-GB" dirty="0"/>
              <a:t>It is not necessary to always specify the location as there are default locations depending on where the declaration is. </a:t>
            </a:r>
          </a:p>
          <a:p>
            <a:r>
              <a:rPr lang="en-GB" dirty="0"/>
              <a:t>However, it comes in handy when you want to avoid expensive copies between memory and storage. For instance: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1800" dirty="0"/>
              <a:t>contract Staff {</a:t>
            </a:r>
          </a:p>
          <a:p>
            <a:pPr marL="457200" lvl="1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uint</a:t>
            </a:r>
            <a:r>
              <a:rPr lang="en-GB" sz="1800" dirty="0"/>
              <a:t>[] </a:t>
            </a:r>
            <a:r>
              <a:rPr lang="en-GB" sz="1800" dirty="0" err="1"/>
              <a:t>peopleIds</a:t>
            </a:r>
            <a:r>
              <a:rPr lang="en-GB" sz="1800" dirty="0"/>
              <a:t>; // defaults to storage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    function test() {</a:t>
            </a:r>
          </a:p>
          <a:p>
            <a:pPr marL="457200" lvl="1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processIds</a:t>
            </a:r>
            <a:r>
              <a:rPr lang="en-GB" sz="1800" dirty="0"/>
              <a:t>(</a:t>
            </a:r>
            <a:r>
              <a:rPr lang="en-GB" sz="1800" dirty="0" err="1"/>
              <a:t>peopleIds</a:t>
            </a:r>
            <a:r>
              <a:rPr lang="en-GB" sz="1800" dirty="0"/>
              <a:t>); // expensive</a:t>
            </a:r>
          </a:p>
          <a:p>
            <a:pPr marL="457200" lvl="1" indent="0">
              <a:buNone/>
            </a:pPr>
            <a:r>
              <a:rPr lang="en-GB" sz="1800" dirty="0"/>
              <a:t>        processIds2(</a:t>
            </a:r>
            <a:r>
              <a:rPr lang="en-GB" sz="1800" dirty="0" err="1"/>
              <a:t>peopleIds</a:t>
            </a:r>
            <a:r>
              <a:rPr lang="en-GB" sz="1800" dirty="0"/>
              <a:t>); // not expensive</a:t>
            </a:r>
          </a:p>
          <a:p>
            <a:pPr marL="457200" lvl="1" indent="0">
              <a:buNone/>
            </a:pPr>
            <a:r>
              <a:rPr lang="en-GB" sz="1800" dirty="0"/>
              <a:t>    }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    function </a:t>
            </a:r>
            <a:r>
              <a:rPr lang="en-GB" sz="1800" dirty="0" err="1"/>
              <a:t>processIds</a:t>
            </a:r>
            <a:r>
              <a:rPr lang="en-GB" sz="1800" dirty="0"/>
              <a:t>(</a:t>
            </a:r>
            <a:r>
              <a:rPr lang="en-GB" sz="1800" dirty="0" err="1"/>
              <a:t>uint</a:t>
            </a:r>
            <a:r>
              <a:rPr lang="en-GB" sz="1800" dirty="0"/>
              <a:t>[] ids) { // defaults to memory</a:t>
            </a:r>
          </a:p>
          <a:p>
            <a:pPr marL="457200" lvl="1" indent="0">
              <a:buNone/>
            </a:pPr>
            <a:r>
              <a:rPr lang="en-GB" sz="1800" dirty="0"/>
              <a:t>    }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    function processIds2(</a:t>
            </a:r>
            <a:r>
              <a:rPr lang="en-GB" sz="1800" dirty="0" err="1"/>
              <a:t>uint</a:t>
            </a:r>
            <a:r>
              <a:rPr lang="en-GB" sz="1800" dirty="0"/>
              <a:t>[] storage ids) { // forced to storage</a:t>
            </a:r>
          </a:p>
          <a:p>
            <a:pPr marL="457200" lvl="1" indent="0">
              <a:buNone/>
            </a:pPr>
            <a:r>
              <a:rPr lang="en-GB" sz="1800" dirty="0"/>
              <a:t>    }</a:t>
            </a:r>
          </a:p>
          <a:p>
            <a:pPr marL="457200" lvl="1" indent="0">
              <a:buNone/>
            </a:pPr>
            <a:r>
              <a:rPr lang="en-GB" sz="1800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54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0F77-37F4-4B72-AB8B-AB0E7E92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State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01C8-BDC7-4EB4-B1ED-777A6016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contract instance can maintain a state. </a:t>
            </a:r>
          </a:p>
          <a:p>
            <a:r>
              <a:rPr lang="en-GB" dirty="0"/>
              <a:t>This state consists of one of more variables of the types defined above. </a:t>
            </a:r>
          </a:p>
          <a:p>
            <a:r>
              <a:rPr lang="en-GB" dirty="0"/>
              <a:t>These state variables can only be modified via a function call invoked within a transaction.</a:t>
            </a:r>
          </a:p>
          <a:p>
            <a:r>
              <a:rPr lang="en-GB" dirty="0"/>
              <a:t>When a contract and/or its children have access to a state variable, they access it by its name to read and write: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6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780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Solidity Elements</vt:lpstr>
      <vt:lpstr>Types</vt:lpstr>
      <vt:lpstr>Value types</vt:lpstr>
      <vt:lpstr>Enum</vt:lpstr>
      <vt:lpstr>Array value types</vt:lpstr>
      <vt:lpstr>Reference types</vt:lpstr>
      <vt:lpstr>PowerPoint Presentation</vt:lpstr>
      <vt:lpstr>Data location</vt:lpstr>
      <vt:lpstr>State variables</vt:lpstr>
      <vt:lpstr>Functions</vt:lpstr>
      <vt:lpstr>Mapping</vt:lpstr>
      <vt:lpstr>Visibility specifiers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 Mercieca</dc:creator>
  <cp:lastModifiedBy>Loui Mercieca</cp:lastModifiedBy>
  <cp:revision>3</cp:revision>
  <dcterms:created xsi:type="dcterms:W3CDTF">2018-05-24T03:07:40Z</dcterms:created>
  <dcterms:modified xsi:type="dcterms:W3CDTF">2018-05-24T03:35:00Z</dcterms:modified>
</cp:coreProperties>
</file>