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6" d="100"/>
          <a:sy n="66" d="100"/>
        </p:scale>
        <p:origin x="6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5A42-AC92-4B5D-89A0-365A23526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63031E-653B-4E3D-9831-7C4C55ADC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D6A01-E0EB-42CC-84A8-6F4CBD1B3A61}"/>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5" name="Footer Placeholder 4">
            <a:extLst>
              <a:ext uri="{FF2B5EF4-FFF2-40B4-BE49-F238E27FC236}">
                <a16:creationId xmlns:a16="http://schemas.microsoft.com/office/drawing/2014/main" id="{64B1415A-D607-4917-952A-E5706D31E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86693-AED8-43DD-8DDD-58B9D6443340}"/>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16482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DEA2-94E3-4486-A53C-55E846EF95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0CB329-65EF-4750-AFC7-AF41DB150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AB6DF-0969-4EE3-96DB-70267315A4F4}"/>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5" name="Footer Placeholder 4">
            <a:extLst>
              <a:ext uri="{FF2B5EF4-FFF2-40B4-BE49-F238E27FC236}">
                <a16:creationId xmlns:a16="http://schemas.microsoft.com/office/drawing/2014/main" id="{605DD4EE-5691-4D60-8FDE-5B99B2030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B199F-9340-404A-BFCC-D9DD9502C035}"/>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36426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570EE-004B-456C-96C8-429DF6763B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FAEAA0-3EEB-450E-BA37-10CD12F185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5B0FC-A04B-4CE6-B233-084088B26677}"/>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5" name="Footer Placeholder 4">
            <a:extLst>
              <a:ext uri="{FF2B5EF4-FFF2-40B4-BE49-F238E27FC236}">
                <a16:creationId xmlns:a16="http://schemas.microsoft.com/office/drawing/2014/main" id="{0BDEDC5F-8B30-4604-B945-453D63994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ADA7E-1A39-4598-ADBE-48931B87EAED}"/>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17842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E5E4-1A50-4755-9984-0A032F207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767F8-1435-445A-A52E-62F942179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6C443-703E-44EE-AE17-01719750A671}"/>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5" name="Footer Placeholder 4">
            <a:extLst>
              <a:ext uri="{FF2B5EF4-FFF2-40B4-BE49-F238E27FC236}">
                <a16:creationId xmlns:a16="http://schemas.microsoft.com/office/drawing/2014/main" id="{AAC4D1D2-B15A-4D5C-BD27-CBBB98718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FC3F4-5C68-4111-A122-D3216FCD5A75}"/>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322573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61D8-283A-41F5-8E69-60FEF140D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05A30E-0680-49EF-98D1-ED701B074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D673E-51D0-43E8-881D-BD6C3144DDDE}"/>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5" name="Footer Placeholder 4">
            <a:extLst>
              <a:ext uri="{FF2B5EF4-FFF2-40B4-BE49-F238E27FC236}">
                <a16:creationId xmlns:a16="http://schemas.microsoft.com/office/drawing/2014/main" id="{DB66E23C-1B3E-4FD2-99BD-01F16DE2F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5449-7892-421E-9A1C-8F4BDB76370E}"/>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36466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55C4-8D26-4C93-8368-C9BD7A9AF7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0F2CD-88B7-4F89-8BF3-C6D78D65B9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48DAC9-32A7-4642-BE7D-6FB1BEC5C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739A8-1BD0-473D-A673-8B486FA74344}"/>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6" name="Footer Placeholder 5">
            <a:extLst>
              <a:ext uri="{FF2B5EF4-FFF2-40B4-BE49-F238E27FC236}">
                <a16:creationId xmlns:a16="http://schemas.microsoft.com/office/drawing/2014/main" id="{1B401594-7A8F-4335-8F20-6F54738B7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5E182-8461-42F7-8096-457ED472EBE6}"/>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391242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ABB6-E567-4988-B53E-E57130DEC2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7A2271-4753-4946-8FC3-FD91AB2D9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2A2DA-013F-4FA7-9463-3CEB688DD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C82CE8-F455-406F-BDB1-74E97F9A9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0C0F00-DF77-4C09-B696-16B713838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078E6F-E14F-49CB-BC38-BC6D9E07933A}"/>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8" name="Footer Placeholder 7">
            <a:extLst>
              <a:ext uri="{FF2B5EF4-FFF2-40B4-BE49-F238E27FC236}">
                <a16:creationId xmlns:a16="http://schemas.microsoft.com/office/drawing/2014/main" id="{006E101C-8D52-4416-A48A-14E9D900A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E1013-4738-4957-AF81-D28FC80D1180}"/>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127676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ABD5-FAF8-4947-8805-DCD1F8625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072DD7-4DFC-49CD-A8CD-E242449FF7B3}"/>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4" name="Footer Placeholder 3">
            <a:extLst>
              <a:ext uri="{FF2B5EF4-FFF2-40B4-BE49-F238E27FC236}">
                <a16:creationId xmlns:a16="http://schemas.microsoft.com/office/drawing/2014/main" id="{579269A2-4E8F-4C10-8CBF-8199CE50E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495B24-B2B8-4A9E-9B76-768E81A1D3B0}"/>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209219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0B6F3-B11B-4989-9C56-9B41F8F8E3BC}"/>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3" name="Footer Placeholder 2">
            <a:extLst>
              <a:ext uri="{FF2B5EF4-FFF2-40B4-BE49-F238E27FC236}">
                <a16:creationId xmlns:a16="http://schemas.microsoft.com/office/drawing/2014/main" id="{4A86B9A5-54A9-48D1-8E92-F453319229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7E46B-F662-4FE7-B8E7-FDBDFC2DF24F}"/>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10960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758A-159C-403A-81B0-6B5AE23EF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6C0BC-A8D9-4BE7-8A5E-FCEAAAFA4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04EDB0-4599-4976-9EB0-A6DFA16FA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27FB6-0557-4B7F-9CAC-DEDCEF06419B}"/>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6" name="Footer Placeholder 5">
            <a:extLst>
              <a:ext uri="{FF2B5EF4-FFF2-40B4-BE49-F238E27FC236}">
                <a16:creationId xmlns:a16="http://schemas.microsoft.com/office/drawing/2014/main" id="{F95EFE7D-84FB-4DA8-9D33-35FDC75B9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4BB4C-382B-4241-988F-6F557377F7CE}"/>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79004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E159-9EAA-4228-8198-529F28CE9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51DB91-9C18-4DB6-9B54-4C6927A5D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81937D-F7AD-4DB5-8E38-3ACC1A0FC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8B8F5-3DDF-496C-9A12-30560768DDA4}"/>
              </a:ext>
            </a:extLst>
          </p:cNvPr>
          <p:cNvSpPr>
            <a:spLocks noGrp="1"/>
          </p:cNvSpPr>
          <p:nvPr>
            <p:ph type="dt" sz="half" idx="10"/>
          </p:nvPr>
        </p:nvSpPr>
        <p:spPr/>
        <p:txBody>
          <a:bodyPr/>
          <a:lstStyle/>
          <a:p>
            <a:fld id="{0E2578BA-CF9C-454E-BA40-28950503DAA3}" type="datetimeFigureOut">
              <a:rPr lang="en-US" smtClean="0"/>
              <a:t>12/23/2024</a:t>
            </a:fld>
            <a:endParaRPr lang="en-US"/>
          </a:p>
        </p:txBody>
      </p:sp>
      <p:sp>
        <p:nvSpPr>
          <p:cNvPr id="6" name="Footer Placeholder 5">
            <a:extLst>
              <a:ext uri="{FF2B5EF4-FFF2-40B4-BE49-F238E27FC236}">
                <a16:creationId xmlns:a16="http://schemas.microsoft.com/office/drawing/2014/main" id="{6CCA9D6E-BB91-4AB0-9D0F-B74FDA395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B4FE6-796A-4AF9-96C9-1317C0F5F4E7}"/>
              </a:ext>
            </a:extLst>
          </p:cNvPr>
          <p:cNvSpPr>
            <a:spLocks noGrp="1"/>
          </p:cNvSpPr>
          <p:nvPr>
            <p:ph type="sldNum" sz="quarter" idx="12"/>
          </p:nvPr>
        </p:nvSpPr>
        <p:spPr/>
        <p:txBody>
          <a:bodyPr/>
          <a:lstStyle/>
          <a:p>
            <a:fld id="{55F6745F-F830-45AE-8948-0CA14BD9227E}" type="slidenum">
              <a:rPr lang="en-US" smtClean="0"/>
              <a:t>‹#›</a:t>
            </a:fld>
            <a:endParaRPr lang="en-US"/>
          </a:p>
        </p:txBody>
      </p:sp>
    </p:spTree>
    <p:extLst>
      <p:ext uri="{BB962C8B-B14F-4D97-AF65-F5344CB8AC3E}">
        <p14:creationId xmlns:p14="http://schemas.microsoft.com/office/powerpoint/2010/main" val="195356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EF854-F626-4EE8-B977-AE06F053C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5E0FD-5164-4F6D-BD4A-6228A4614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7B814-4845-440D-B8F6-351D0C8A5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578BA-CF9C-454E-BA40-28950503DAA3}" type="datetimeFigureOut">
              <a:rPr lang="en-US" smtClean="0"/>
              <a:t>12/23/2024</a:t>
            </a:fld>
            <a:endParaRPr lang="en-US"/>
          </a:p>
        </p:txBody>
      </p:sp>
      <p:sp>
        <p:nvSpPr>
          <p:cNvPr id="5" name="Footer Placeholder 4">
            <a:extLst>
              <a:ext uri="{FF2B5EF4-FFF2-40B4-BE49-F238E27FC236}">
                <a16:creationId xmlns:a16="http://schemas.microsoft.com/office/drawing/2014/main" id="{E5B86B9F-2830-4739-80DD-EB4F5CF34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A675CB-299B-4391-AB27-4C8DA904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6745F-F830-45AE-8948-0CA14BD9227E}" type="slidenum">
              <a:rPr lang="en-US" smtClean="0"/>
              <a:t>‹#›</a:t>
            </a:fld>
            <a:endParaRPr lang="en-US"/>
          </a:p>
        </p:txBody>
      </p:sp>
    </p:spTree>
    <p:extLst>
      <p:ext uri="{BB962C8B-B14F-4D97-AF65-F5344CB8AC3E}">
        <p14:creationId xmlns:p14="http://schemas.microsoft.com/office/powerpoint/2010/main" val="2876680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37DD-64F6-4691-BC7D-CFAADDDE6965}"/>
              </a:ext>
            </a:extLst>
          </p:cNvPr>
          <p:cNvSpPr>
            <a:spLocks noGrp="1"/>
          </p:cNvSpPr>
          <p:nvPr>
            <p:ph type="title"/>
          </p:nvPr>
        </p:nvSpPr>
        <p:spPr/>
        <p:txBody>
          <a:bodyPr>
            <a:normAutofit fontScale="90000"/>
          </a:bodyPr>
          <a:lstStyle/>
          <a:p>
            <a:r>
              <a:rPr lang="en-US" b="1" i="0" dirty="0">
                <a:solidFill>
                  <a:srgbClr val="242424"/>
                </a:solidFill>
                <a:effectLst/>
                <a:latin typeface="sohne"/>
              </a:rPr>
              <a:t>INTRODUCTION </a:t>
            </a:r>
            <a:br>
              <a:rPr lang="en-US" b="1" i="0" dirty="0">
                <a:solidFill>
                  <a:srgbClr val="242424"/>
                </a:solidFill>
                <a:effectLst/>
                <a:latin typeface="sohne"/>
              </a:rPr>
            </a:br>
            <a:r>
              <a:rPr lang="en-US" b="1" i="0" dirty="0">
                <a:solidFill>
                  <a:srgbClr val="242424"/>
                </a:solidFill>
                <a:effectLst/>
                <a:latin typeface="sohne"/>
              </a:rPr>
              <a:t>OVERVIEW</a:t>
            </a:r>
            <a:br>
              <a:rPr lang="en-US" b="0" i="0" dirty="0">
                <a:solidFill>
                  <a:srgbClr val="242424"/>
                </a:solidFill>
                <a:effectLst/>
                <a:latin typeface="source-serif-pro"/>
              </a:rPr>
            </a:br>
            <a:endParaRPr lang="en-US" dirty="0"/>
          </a:p>
        </p:txBody>
      </p:sp>
      <p:sp>
        <p:nvSpPr>
          <p:cNvPr id="3" name="Subtitle 2">
            <a:extLst>
              <a:ext uri="{FF2B5EF4-FFF2-40B4-BE49-F238E27FC236}">
                <a16:creationId xmlns:a16="http://schemas.microsoft.com/office/drawing/2014/main" id="{23EC950B-5E88-4A25-80D7-10694926B37B}"/>
              </a:ext>
            </a:extLst>
          </p:cNvPr>
          <p:cNvSpPr>
            <a:spLocks noGrp="1"/>
          </p:cNvSpPr>
          <p:nvPr>
            <p:ph sz="half" idx="1"/>
          </p:nvPr>
        </p:nvSpPr>
        <p:spPr/>
        <p:txBody>
          <a:bodyPr>
            <a:normAutofit fontScale="92500" lnSpcReduction="20000"/>
          </a:bodyPr>
          <a:lstStyle/>
          <a:p>
            <a:pPr algn="l"/>
            <a:r>
              <a:rPr lang="en-US" b="0" i="0" dirty="0">
                <a:solidFill>
                  <a:srgbClr val="242424"/>
                </a:solidFill>
                <a:effectLst/>
                <a:latin typeface="source-serif-pro"/>
              </a:rPr>
              <a:t>Kaggle’s Space Titanic machine learning competition is quite similar to the well-known Titanic competition. Given a dataset, we are required to predict which passengers were transported or not by an “anomaly” using records recovered from the spaceship’s damaged computer system. The “lore” of the competition is not so important, what you need to know is to develop a machine learning algorithm capable of correctly predicting the outcome of the spaceship’s passengers.</a:t>
            </a:r>
          </a:p>
          <a:p>
            <a:endParaRPr lang="en-US" dirty="0"/>
          </a:p>
        </p:txBody>
      </p:sp>
      <p:pic>
        <p:nvPicPr>
          <p:cNvPr id="2050" name="Picture 2" descr="Spaceship Exploration Stock Illustrations – 80,293 Spaceship Exploration  Stock Illustrations, Vectors &amp; Clipart - Dreamstime">
            <a:extLst>
              <a:ext uri="{FF2B5EF4-FFF2-40B4-BE49-F238E27FC236}">
                <a16:creationId xmlns:a16="http://schemas.microsoft.com/office/drawing/2014/main" id="{310C1E37-123E-40AE-BB63-F8CF6766105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1530849"/>
            <a:ext cx="5667054" cy="419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99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D5DF-DD0C-4B3D-AF3A-30D9A3AD53F5}"/>
              </a:ext>
            </a:extLst>
          </p:cNvPr>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DA8597A3-388B-43B1-AC22-616D6A405FB2}"/>
              </a:ext>
            </a:extLst>
          </p:cNvPr>
          <p:cNvSpPr>
            <a:spLocks noGrp="1"/>
          </p:cNvSpPr>
          <p:nvPr>
            <p:ph sz="half" idx="2"/>
          </p:nvPr>
        </p:nvSpPr>
        <p:spPr/>
        <p:txBody>
          <a:bodyPr>
            <a:normAutofit fontScale="70000" lnSpcReduction="20000"/>
          </a:bodyPr>
          <a:lstStyle/>
          <a:p>
            <a:pPr marL="0" indent="0">
              <a:buNone/>
            </a:pPr>
            <a:r>
              <a:rPr lang="en-US" b="0" dirty="0">
                <a:solidFill>
                  <a:srgbClr val="839496"/>
                </a:solidFill>
                <a:effectLst/>
                <a:latin typeface="Consolas" panose="020B0609020204030204" pitchFamily="49" charset="0"/>
              </a:rPr>
              <a:t>While rounding Alpha Centauri </a:t>
            </a:r>
            <a:r>
              <a:rPr lang="en-US" b="0" dirty="0" err="1">
                <a:solidFill>
                  <a:srgbClr val="839496"/>
                </a:solidFill>
                <a:effectLst/>
                <a:latin typeface="Consolas" panose="020B0609020204030204" pitchFamily="49" charset="0"/>
              </a:rPr>
              <a:t>en</a:t>
            </a:r>
            <a:r>
              <a:rPr lang="en-US" b="0" dirty="0">
                <a:solidFill>
                  <a:srgbClr val="839496"/>
                </a:solidFill>
                <a:effectLst/>
                <a:latin typeface="Consolas" panose="020B0609020204030204" pitchFamily="49" charset="0"/>
              </a:rPr>
              <a:t> route to its first destination—the torrid 55 Cancri E—the unwary Spaceship Titanic collided with a spacetime anomaly hidden within a dust cloud. Sadly, it met a similar fate as its namesake from 1000 years before. Though the ship stayed intact, almost half of the passengers were transported to an alternate dimension!</a:t>
            </a:r>
          </a:p>
          <a:p>
            <a:pPr marL="0" indent="0">
              <a:buNone/>
            </a:pPr>
            <a:br>
              <a:rPr lang="en-US" b="0" dirty="0">
                <a:solidFill>
                  <a:srgbClr val="839496"/>
                </a:solidFill>
                <a:effectLst/>
                <a:latin typeface="Consolas" panose="020B0609020204030204" pitchFamily="49" charset="0"/>
              </a:rPr>
            </a:br>
            <a:r>
              <a:rPr lang="en-US" b="0" dirty="0">
                <a:solidFill>
                  <a:srgbClr val="839496"/>
                </a:solidFill>
                <a:effectLst/>
                <a:latin typeface="Consolas" panose="020B0609020204030204" pitchFamily="49" charset="0"/>
              </a:rPr>
              <a:t>To help rescue crews and retrieve the lost passengers, you are challenged to predict which passengers were transported by the anomaly using records recovered from the spaceship’s damaged computer system.</a:t>
            </a:r>
          </a:p>
          <a:p>
            <a:endParaRPr lang="en-US" dirty="0"/>
          </a:p>
        </p:txBody>
      </p:sp>
      <p:pic>
        <p:nvPicPr>
          <p:cNvPr id="6" name="Content Placeholder 5">
            <a:extLst>
              <a:ext uri="{FF2B5EF4-FFF2-40B4-BE49-F238E27FC236}">
                <a16:creationId xmlns:a16="http://schemas.microsoft.com/office/drawing/2014/main" id="{41A1E7EB-7C5D-48FA-AB44-8D33CCB84A52}"/>
              </a:ext>
            </a:extLst>
          </p:cNvPr>
          <p:cNvPicPr>
            <a:picLocks noGrp="1" noChangeAspect="1"/>
          </p:cNvPicPr>
          <p:nvPr>
            <p:ph sz="half" idx="1"/>
          </p:nvPr>
        </p:nvPicPr>
        <p:blipFill>
          <a:blip r:embed="rId2"/>
          <a:stretch>
            <a:fillRect/>
          </a:stretch>
        </p:blipFill>
        <p:spPr>
          <a:xfrm>
            <a:off x="-4577137" y="0"/>
            <a:ext cx="10407721" cy="8286108"/>
          </a:xfrm>
          <a:prstGeom prst="rect">
            <a:avLst/>
          </a:prstGeom>
        </p:spPr>
      </p:pic>
    </p:spTree>
    <p:extLst>
      <p:ext uri="{BB962C8B-B14F-4D97-AF65-F5344CB8AC3E}">
        <p14:creationId xmlns:p14="http://schemas.microsoft.com/office/powerpoint/2010/main" val="376856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2ED8-AA4E-415C-85B3-0773A744FAB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1302323-B706-4986-BAB5-AA7D0C627188}"/>
              </a:ext>
            </a:extLst>
          </p:cNvPr>
          <p:cNvSpPr>
            <a:spLocks noGrp="1"/>
          </p:cNvSpPr>
          <p:nvPr>
            <p:ph sz="half" idx="1"/>
          </p:nvPr>
        </p:nvSpPr>
        <p:spPr/>
        <p:txBody>
          <a:bodyPr>
            <a:normAutofit fontScale="77500" lnSpcReduction="20000"/>
          </a:bodyPr>
          <a:lstStyle/>
          <a:p>
            <a:pPr marL="0" indent="0">
              <a:buNone/>
            </a:pPr>
            <a:r>
              <a:rPr lang="en-US" b="0" dirty="0">
                <a:solidFill>
                  <a:srgbClr val="B58900"/>
                </a:solidFill>
                <a:effectLst/>
                <a:latin typeface="Consolas" panose="020B0609020204030204" pitchFamily="49" charset="0"/>
              </a:rPr>
              <a:t>1. Which </a:t>
            </a:r>
            <a:r>
              <a:rPr lang="en-US" b="0" dirty="0" err="1">
                <a:solidFill>
                  <a:srgbClr val="B58900"/>
                </a:solidFill>
                <a:effectLst/>
                <a:latin typeface="Consolas" panose="020B0609020204030204" pitchFamily="49" charset="0"/>
              </a:rPr>
              <a:t>HomePlanet</a:t>
            </a:r>
            <a:r>
              <a:rPr lang="en-US" b="0" dirty="0">
                <a:solidFill>
                  <a:srgbClr val="B58900"/>
                </a:solidFill>
                <a:effectLst/>
                <a:latin typeface="Consolas" panose="020B0609020204030204" pitchFamily="49" charset="0"/>
              </a:rPr>
              <a:t> had the highest Transportation rate for its passengers.</a:t>
            </a:r>
            <a:endParaRPr lang="en-US" dirty="0">
              <a:solidFill>
                <a:srgbClr val="839496"/>
              </a:solidFill>
              <a:latin typeface="Consolas" panose="020B0609020204030204" pitchFamily="49" charset="0"/>
            </a:endParaRPr>
          </a:p>
          <a:p>
            <a:pPr marL="0" indent="0">
              <a:buNone/>
            </a:pPr>
            <a:br>
              <a:rPr lang="en-US" b="0" dirty="0">
                <a:solidFill>
                  <a:srgbClr val="839496"/>
                </a:solidFill>
                <a:effectLst/>
                <a:latin typeface="Consolas" panose="020B0609020204030204" pitchFamily="49" charset="0"/>
              </a:rPr>
            </a:br>
            <a:r>
              <a:rPr lang="en-US" b="0" dirty="0">
                <a:solidFill>
                  <a:srgbClr val="B58900"/>
                </a:solidFill>
                <a:effectLst/>
                <a:latin typeface="Consolas" panose="020B0609020204030204" pitchFamily="49" charset="0"/>
              </a:rPr>
              <a:t>2. Check whether the passenger being on </a:t>
            </a:r>
            <a:r>
              <a:rPr lang="en-US" b="0" dirty="0" err="1">
                <a:solidFill>
                  <a:srgbClr val="B58900"/>
                </a:solidFill>
                <a:effectLst/>
                <a:latin typeface="Consolas" panose="020B0609020204030204" pitchFamily="49" charset="0"/>
              </a:rPr>
              <a:t>CryoSleep</a:t>
            </a:r>
            <a:r>
              <a:rPr lang="en-US" b="0" dirty="0">
                <a:solidFill>
                  <a:srgbClr val="B58900"/>
                </a:solidFill>
                <a:effectLst/>
                <a:latin typeface="Consolas" panose="020B0609020204030204" pitchFamily="49" charset="0"/>
              </a:rPr>
              <a:t> contributed to the passengers being transported.</a:t>
            </a:r>
          </a:p>
          <a:p>
            <a:pPr marL="0" indent="0">
              <a:buNone/>
            </a:pPr>
            <a:r>
              <a:rPr lang="en-US" b="0" dirty="0">
                <a:solidFill>
                  <a:srgbClr val="B58900"/>
                </a:solidFill>
                <a:effectLst/>
                <a:latin typeface="Consolas" panose="020B0609020204030204" pitchFamily="49" charset="0"/>
              </a:rPr>
              <a:t>3. Examine the trends for the passengers age that were transported to the another dimension. </a:t>
            </a:r>
            <a:endParaRPr lang="en-US" dirty="0">
              <a:solidFill>
                <a:srgbClr val="839496"/>
              </a:solidFill>
              <a:latin typeface="Consolas" panose="020B0609020204030204" pitchFamily="49" charset="0"/>
            </a:endParaRPr>
          </a:p>
          <a:p>
            <a:pPr marL="0" indent="0">
              <a:buNone/>
            </a:pPr>
            <a:r>
              <a:rPr lang="en-US" b="0" dirty="0">
                <a:solidFill>
                  <a:srgbClr val="B58900"/>
                </a:solidFill>
                <a:effectLst/>
                <a:latin typeface="Consolas" panose="020B0609020204030204" pitchFamily="49" charset="0"/>
              </a:rPr>
              <a:t>4. Develop the best machine learning </a:t>
            </a:r>
            <a:r>
              <a:rPr lang="en-US" b="0" dirty="0" err="1">
                <a:solidFill>
                  <a:srgbClr val="B58900"/>
                </a:solidFill>
                <a:effectLst/>
                <a:latin typeface="Consolas" panose="020B0609020204030204" pitchFamily="49" charset="0"/>
              </a:rPr>
              <a:t>algorith</a:t>
            </a:r>
            <a:r>
              <a:rPr lang="en-US" b="0" dirty="0">
                <a:solidFill>
                  <a:srgbClr val="B58900"/>
                </a:solidFill>
                <a:effectLst/>
                <a:latin typeface="Consolas" panose="020B0609020204030204" pitchFamily="49" charset="0"/>
              </a:rPr>
              <a:t> that predicts whether the passengers were transported or not.</a:t>
            </a:r>
            <a:endParaRPr lang="en-US" b="0" dirty="0">
              <a:solidFill>
                <a:srgbClr val="839496"/>
              </a:solidFill>
              <a:effectLst/>
              <a:latin typeface="Consolas" panose="020B0609020204030204" pitchFamily="49" charset="0"/>
            </a:endParaRPr>
          </a:p>
          <a:p>
            <a:pPr marL="0" indent="0">
              <a:buNone/>
            </a:pPr>
            <a:endParaRPr lang="en-US" b="0" dirty="0">
              <a:solidFill>
                <a:srgbClr val="B58900"/>
              </a:solidFill>
              <a:effectLst/>
              <a:latin typeface="Consolas" panose="020B0609020204030204" pitchFamily="49" charset="0"/>
            </a:endParaRPr>
          </a:p>
          <a:p>
            <a:pPr marL="0" indent="0">
              <a:buNone/>
            </a:pPr>
            <a:endParaRPr lang="en-US" b="0" dirty="0">
              <a:solidFill>
                <a:srgbClr val="839496"/>
              </a:solidFill>
              <a:effectLst/>
              <a:latin typeface="Consolas" panose="020B0609020204030204" pitchFamily="49" charset="0"/>
            </a:endParaRPr>
          </a:p>
          <a:p>
            <a:pPr marL="0" indent="0">
              <a:buNone/>
            </a:pPr>
            <a:endParaRPr lang="en-US" dirty="0"/>
          </a:p>
        </p:txBody>
      </p:sp>
      <p:pic>
        <p:nvPicPr>
          <p:cNvPr id="3074" name="Picture 2" descr="Elon Musk's Starship">
            <a:extLst>
              <a:ext uri="{FF2B5EF4-FFF2-40B4-BE49-F238E27FC236}">
                <a16:creationId xmlns:a16="http://schemas.microsoft.com/office/drawing/2014/main" id="{79746B3B-DBCB-4A3A-B086-6CCC4C9BD10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199" y="1398746"/>
            <a:ext cx="56430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37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968A-6485-4F1A-9D29-6FE8335184F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A9A8C91-CB43-4B3C-B4D5-06C9BBC39AA1}"/>
              </a:ext>
            </a:extLst>
          </p:cNvPr>
          <p:cNvSpPr>
            <a:spLocks noGrp="1"/>
          </p:cNvSpPr>
          <p:nvPr>
            <p:ph sz="half" idx="1"/>
          </p:nvPr>
        </p:nvSpPr>
        <p:spPr/>
        <p:txBody>
          <a:bodyPr>
            <a:normAutofit fontScale="85000" lnSpcReduction="20000"/>
          </a:bodyPr>
          <a:lstStyle/>
          <a:p>
            <a:r>
              <a:rPr lang="en-US" dirty="0"/>
              <a:t>DATA UNDERSTANDING</a:t>
            </a:r>
          </a:p>
          <a:p>
            <a:pPr marL="0" indent="0">
              <a:buNone/>
            </a:pPr>
            <a:r>
              <a:rPr lang="en-US" dirty="0"/>
              <a:t>Here we get access to all the information about our dataset by examining the statistical analysis as well as missing values and data types</a:t>
            </a:r>
          </a:p>
          <a:p>
            <a:pPr marL="0" indent="0">
              <a:buNone/>
            </a:pPr>
            <a:r>
              <a:rPr lang="en-US" dirty="0"/>
              <a:t>DATA PREPARATION</a:t>
            </a:r>
          </a:p>
          <a:p>
            <a:pPr marL="0" indent="0">
              <a:buNone/>
            </a:pPr>
            <a:r>
              <a:rPr lang="en-US" dirty="0"/>
              <a:t>This involves handling missing values for both numerical and categorical columns.</a:t>
            </a:r>
          </a:p>
          <a:p>
            <a:pPr marL="0" indent="0">
              <a:buNone/>
            </a:pPr>
            <a:r>
              <a:rPr lang="en-US" dirty="0"/>
              <a:t>Handling outliers and duplicate values</a:t>
            </a:r>
          </a:p>
        </p:txBody>
      </p:sp>
      <p:sp>
        <p:nvSpPr>
          <p:cNvPr id="4" name="Content Placeholder 3">
            <a:extLst>
              <a:ext uri="{FF2B5EF4-FFF2-40B4-BE49-F238E27FC236}">
                <a16:creationId xmlns:a16="http://schemas.microsoft.com/office/drawing/2014/main" id="{C9F89B49-43F3-4C28-8676-7221482A8192}"/>
              </a:ext>
            </a:extLst>
          </p:cNvPr>
          <p:cNvSpPr>
            <a:spLocks noGrp="1"/>
          </p:cNvSpPr>
          <p:nvPr>
            <p:ph sz="half" idx="2"/>
          </p:nvPr>
        </p:nvSpPr>
        <p:spPr/>
        <p:txBody>
          <a:bodyPr>
            <a:normAutofit fontScale="85000" lnSpcReduction="20000"/>
          </a:bodyPr>
          <a:lstStyle/>
          <a:p>
            <a:r>
              <a:rPr lang="en-US" dirty="0"/>
              <a:t>DATA VISUALIZATION</a:t>
            </a:r>
          </a:p>
          <a:p>
            <a:pPr marL="0" indent="0">
              <a:buNone/>
            </a:pPr>
            <a:r>
              <a:rPr lang="en-US" dirty="0"/>
              <a:t>Here we extract insights from the visuals created after univariate and bivariate analysis.</a:t>
            </a:r>
          </a:p>
          <a:p>
            <a:pPr marL="0" indent="0">
              <a:buNone/>
            </a:pPr>
            <a:endParaRPr lang="en-US" dirty="0"/>
          </a:p>
          <a:p>
            <a:pPr marL="0" indent="0">
              <a:buNone/>
            </a:pPr>
            <a:r>
              <a:rPr lang="en-US" dirty="0"/>
              <a:t>DATA PREPROCESSING</a:t>
            </a:r>
          </a:p>
          <a:p>
            <a:pPr marL="0" indent="0">
              <a:buNone/>
            </a:pPr>
            <a:r>
              <a:rPr lang="en-US" dirty="0"/>
              <a:t>Here select the target and features from our dataset.</a:t>
            </a:r>
          </a:p>
          <a:p>
            <a:pPr marL="0" indent="0">
              <a:buNone/>
            </a:pPr>
            <a:r>
              <a:rPr lang="en-US" dirty="0"/>
              <a:t>Split the dataset into train and test set.</a:t>
            </a:r>
          </a:p>
          <a:p>
            <a:pPr marL="0" indent="0">
              <a:buNone/>
            </a:pPr>
            <a:r>
              <a:rPr lang="en-US" dirty="0"/>
              <a:t>Perform One Hot Encoding on categorical columns and scaling on the numerical columns.</a:t>
            </a:r>
          </a:p>
        </p:txBody>
      </p:sp>
    </p:spTree>
    <p:extLst>
      <p:ext uri="{BB962C8B-B14F-4D97-AF65-F5344CB8AC3E}">
        <p14:creationId xmlns:p14="http://schemas.microsoft.com/office/powerpoint/2010/main" val="149759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188C-E294-4015-9D34-B5877A18FE3A}"/>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D10B96E1-B317-4CAD-986E-E3B6AAE85203}"/>
              </a:ext>
            </a:extLst>
          </p:cNvPr>
          <p:cNvPicPr>
            <a:picLocks noGrp="1" noChangeAspect="1"/>
          </p:cNvPicPr>
          <p:nvPr>
            <p:ph sz="half" idx="1"/>
          </p:nvPr>
        </p:nvPicPr>
        <p:blipFill>
          <a:blip r:embed="rId2"/>
          <a:stretch>
            <a:fillRect/>
          </a:stretch>
        </p:blipFill>
        <p:spPr>
          <a:xfrm>
            <a:off x="446927" y="1782566"/>
            <a:ext cx="5994970" cy="4787757"/>
          </a:xfrm>
        </p:spPr>
      </p:pic>
      <p:pic>
        <p:nvPicPr>
          <p:cNvPr id="8" name="Content Placeholder 7">
            <a:extLst>
              <a:ext uri="{FF2B5EF4-FFF2-40B4-BE49-F238E27FC236}">
                <a16:creationId xmlns:a16="http://schemas.microsoft.com/office/drawing/2014/main" id="{91F3DF37-BFE6-425C-992A-E5AADB2772E0}"/>
              </a:ext>
            </a:extLst>
          </p:cNvPr>
          <p:cNvPicPr>
            <a:picLocks noGrp="1" noChangeAspect="1"/>
          </p:cNvPicPr>
          <p:nvPr>
            <p:ph sz="half" idx="2"/>
          </p:nvPr>
        </p:nvPicPr>
        <p:blipFill>
          <a:blip r:embed="rId3"/>
          <a:stretch>
            <a:fillRect/>
          </a:stretch>
        </p:blipFill>
        <p:spPr>
          <a:xfrm>
            <a:off x="6172200" y="1638728"/>
            <a:ext cx="5181600" cy="4931595"/>
          </a:xfrm>
        </p:spPr>
      </p:pic>
    </p:spTree>
    <p:extLst>
      <p:ext uri="{BB962C8B-B14F-4D97-AF65-F5344CB8AC3E}">
        <p14:creationId xmlns:p14="http://schemas.microsoft.com/office/powerpoint/2010/main" val="177495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33E9-E5FC-4FBC-B6C1-AA084A6C646A}"/>
              </a:ext>
            </a:extLst>
          </p:cNvPr>
          <p:cNvSpPr>
            <a:spLocks noGrp="1"/>
          </p:cNvSpPr>
          <p:nvPr>
            <p:ph type="title"/>
          </p:nvPr>
        </p:nvSpPr>
        <p:spPr/>
        <p:txBody>
          <a:bodyPr/>
          <a:lstStyle/>
          <a:p>
            <a:r>
              <a:rPr lang="en-US" dirty="0"/>
              <a:t>Visualize the Age of the Passengers and the transportation rate.</a:t>
            </a:r>
          </a:p>
        </p:txBody>
      </p:sp>
      <p:sp>
        <p:nvSpPr>
          <p:cNvPr id="3" name="Content Placeholder 2">
            <a:extLst>
              <a:ext uri="{FF2B5EF4-FFF2-40B4-BE49-F238E27FC236}">
                <a16:creationId xmlns:a16="http://schemas.microsoft.com/office/drawing/2014/main" id="{6A57B42E-F207-414A-8DD8-3EF38D6DF505}"/>
              </a:ext>
            </a:extLst>
          </p:cNvPr>
          <p:cNvSpPr>
            <a:spLocks noGrp="1"/>
          </p:cNvSpPr>
          <p:nvPr>
            <p:ph sz="half" idx="1"/>
          </p:nvPr>
        </p:nvSpPr>
        <p:spPr/>
        <p:txBody>
          <a:bodyPr/>
          <a:lstStyle/>
          <a:p>
            <a:pPr marL="0" indent="0">
              <a:buNone/>
            </a:pPr>
            <a:endParaRPr lang="en-US" b="0" dirty="0">
              <a:solidFill>
                <a:srgbClr val="839496"/>
              </a:solidFill>
              <a:effectLst/>
              <a:latin typeface="Consolas" panose="020B0609020204030204" pitchFamily="49" charset="0"/>
            </a:endParaRPr>
          </a:p>
          <a:p>
            <a:endParaRPr lang="en-US" dirty="0"/>
          </a:p>
        </p:txBody>
      </p:sp>
      <p:sp>
        <p:nvSpPr>
          <p:cNvPr id="4" name="Content Placeholder 3">
            <a:extLst>
              <a:ext uri="{FF2B5EF4-FFF2-40B4-BE49-F238E27FC236}">
                <a16:creationId xmlns:a16="http://schemas.microsoft.com/office/drawing/2014/main" id="{A26361B5-C5DE-4DF3-98F5-AF7618692A8B}"/>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838E54CF-C9FF-4640-82ED-104E443CC66E}"/>
              </a:ext>
            </a:extLst>
          </p:cNvPr>
          <p:cNvPicPr>
            <a:picLocks noChangeAspect="1"/>
          </p:cNvPicPr>
          <p:nvPr/>
        </p:nvPicPr>
        <p:blipFill>
          <a:blip r:embed="rId2"/>
          <a:stretch>
            <a:fillRect/>
          </a:stretch>
        </p:blipFill>
        <p:spPr>
          <a:xfrm>
            <a:off x="760396" y="1641107"/>
            <a:ext cx="9341318" cy="4473795"/>
          </a:xfrm>
          <a:prstGeom prst="rect">
            <a:avLst/>
          </a:prstGeom>
        </p:spPr>
      </p:pic>
    </p:spTree>
    <p:extLst>
      <p:ext uri="{BB962C8B-B14F-4D97-AF65-F5344CB8AC3E}">
        <p14:creationId xmlns:p14="http://schemas.microsoft.com/office/powerpoint/2010/main" val="336374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8913-8A4F-4A58-94BD-1BA2BA66BE1E}"/>
              </a:ext>
            </a:extLst>
          </p:cNvPr>
          <p:cNvSpPr>
            <a:spLocks noGrp="1"/>
          </p:cNvSpPr>
          <p:nvPr>
            <p:ph type="title"/>
          </p:nvPr>
        </p:nvSpPr>
        <p:spPr/>
        <p:txBody>
          <a:bodyPr/>
          <a:lstStyle/>
          <a:p>
            <a:r>
              <a:rPr lang="en-US" dirty="0"/>
              <a:t>Creating Logistic Regression model, Decision tree and Random Forest</a:t>
            </a:r>
          </a:p>
        </p:txBody>
      </p:sp>
      <p:pic>
        <p:nvPicPr>
          <p:cNvPr id="10" name="Content Placeholder 9">
            <a:extLst>
              <a:ext uri="{FF2B5EF4-FFF2-40B4-BE49-F238E27FC236}">
                <a16:creationId xmlns:a16="http://schemas.microsoft.com/office/drawing/2014/main" id="{FFE45A71-DE90-4410-BE6A-D9C41FDED5AB}"/>
              </a:ext>
            </a:extLst>
          </p:cNvPr>
          <p:cNvPicPr>
            <a:picLocks noGrp="1" noChangeAspect="1"/>
          </p:cNvPicPr>
          <p:nvPr>
            <p:ph sz="half" idx="1"/>
          </p:nvPr>
        </p:nvPicPr>
        <p:blipFill>
          <a:blip r:embed="rId2"/>
          <a:stretch>
            <a:fillRect/>
          </a:stretch>
        </p:blipFill>
        <p:spPr>
          <a:xfrm>
            <a:off x="838200" y="1621857"/>
            <a:ext cx="5620351" cy="4418907"/>
          </a:xfrm>
        </p:spPr>
      </p:pic>
      <p:sp>
        <p:nvSpPr>
          <p:cNvPr id="4" name="Content Placeholder 3">
            <a:extLst>
              <a:ext uri="{FF2B5EF4-FFF2-40B4-BE49-F238E27FC236}">
                <a16:creationId xmlns:a16="http://schemas.microsoft.com/office/drawing/2014/main" id="{4F5E3DC7-0BDC-4A36-AC1D-286233747BC6}"/>
              </a:ext>
            </a:extLst>
          </p:cNvPr>
          <p:cNvSpPr>
            <a:spLocks noGrp="1"/>
          </p:cNvSpPr>
          <p:nvPr>
            <p:ph sz="half" idx="2"/>
          </p:nvPr>
        </p:nvSpPr>
        <p:spPr/>
        <p:txBody>
          <a:bodyPr>
            <a:normAutofit fontScale="47500" lnSpcReduction="20000"/>
          </a:bodyPr>
          <a:lstStyle/>
          <a:p>
            <a:r>
              <a:rPr lang="en-US" b="0" dirty="0">
                <a:solidFill>
                  <a:srgbClr val="B58900"/>
                </a:solidFill>
                <a:effectLst/>
                <a:latin typeface="Consolas" panose="020B0609020204030204" pitchFamily="49" charset="0"/>
              </a:rPr>
              <a:t>* Tuned Decision Tree (AUC = 0.82):</a:t>
            </a:r>
            <a:endParaRPr lang="en-US" b="0" dirty="0">
              <a:solidFill>
                <a:srgbClr val="839496"/>
              </a:solidFill>
              <a:effectLst/>
              <a:latin typeface="Consolas" panose="020B0609020204030204" pitchFamily="49" charset="0"/>
            </a:endParaRPr>
          </a:p>
          <a:p>
            <a:r>
              <a:rPr lang="en-US" b="0" dirty="0">
                <a:solidFill>
                  <a:srgbClr val="839496"/>
                </a:solidFill>
                <a:effectLst/>
                <a:latin typeface="Consolas" panose="020B0609020204030204" pitchFamily="49" charset="0"/>
              </a:rPr>
              <a:t>The tuned decision tree is the best-performing model in terms of distinguishing between the positive and negative classes. It shows significant improvement over the untuned decision tree and other models.</a:t>
            </a:r>
          </a:p>
          <a:p>
            <a:br>
              <a:rPr lang="en-US" b="0" dirty="0">
                <a:solidFill>
                  <a:srgbClr val="839496"/>
                </a:solidFill>
                <a:effectLst/>
                <a:latin typeface="Consolas" panose="020B0609020204030204" pitchFamily="49" charset="0"/>
              </a:rPr>
            </a:br>
            <a:r>
              <a:rPr lang="en-US" b="0" dirty="0">
                <a:solidFill>
                  <a:srgbClr val="B58900"/>
                </a:solidFill>
                <a:effectLst/>
                <a:latin typeface="Consolas" panose="020B0609020204030204" pitchFamily="49" charset="0"/>
              </a:rPr>
              <a:t>* Untuned Random Forest (AUC = 0.74):</a:t>
            </a:r>
            <a:endParaRPr lang="en-US" b="0" dirty="0">
              <a:solidFill>
                <a:srgbClr val="839496"/>
              </a:solidFill>
              <a:effectLst/>
              <a:latin typeface="Consolas" panose="020B0609020204030204" pitchFamily="49" charset="0"/>
            </a:endParaRPr>
          </a:p>
          <a:p>
            <a:r>
              <a:rPr lang="en-US" b="0" dirty="0">
                <a:solidFill>
                  <a:srgbClr val="839496"/>
                </a:solidFill>
                <a:effectLst/>
                <a:latin typeface="Consolas" panose="020B0609020204030204" pitchFamily="49" charset="0"/>
              </a:rPr>
              <a:t>The untuned random forest performs better than the untuned decision tree but slightly better than logistic regression. This shows that random forests, even without tuning, provide decent performance.</a:t>
            </a:r>
          </a:p>
          <a:p>
            <a:br>
              <a:rPr lang="en-US" b="0" dirty="0">
                <a:solidFill>
                  <a:srgbClr val="839496"/>
                </a:solidFill>
                <a:effectLst/>
                <a:latin typeface="Consolas" panose="020B0609020204030204" pitchFamily="49" charset="0"/>
              </a:rPr>
            </a:br>
            <a:r>
              <a:rPr lang="en-US" b="0" dirty="0">
                <a:solidFill>
                  <a:srgbClr val="B58900"/>
                </a:solidFill>
                <a:effectLst/>
                <a:latin typeface="Consolas" panose="020B0609020204030204" pitchFamily="49" charset="0"/>
              </a:rPr>
              <a:t>* Logistic Regression (AUC = 0.73):</a:t>
            </a:r>
            <a:endParaRPr lang="en-US" b="0" dirty="0">
              <a:solidFill>
                <a:srgbClr val="839496"/>
              </a:solidFill>
              <a:effectLst/>
              <a:latin typeface="Consolas" panose="020B0609020204030204" pitchFamily="49" charset="0"/>
            </a:endParaRPr>
          </a:p>
          <a:p>
            <a:r>
              <a:rPr lang="en-US" b="0" dirty="0">
                <a:solidFill>
                  <a:srgbClr val="839496"/>
                </a:solidFill>
                <a:effectLst/>
                <a:latin typeface="Consolas" panose="020B0609020204030204" pitchFamily="49" charset="0"/>
              </a:rPr>
              <a:t>Logistic regression is a relatively simple model, performing slightly worse than the random forest but better than the untuned decision tree.</a:t>
            </a:r>
          </a:p>
          <a:p>
            <a:br>
              <a:rPr lang="en-US" b="0" dirty="0">
                <a:solidFill>
                  <a:srgbClr val="839496"/>
                </a:solidFill>
                <a:effectLst/>
                <a:latin typeface="Consolas" panose="020B0609020204030204" pitchFamily="49" charset="0"/>
              </a:rPr>
            </a:br>
            <a:r>
              <a:rPr lang="en-US" b="0" dirty="0">
                <a:solidFill>
                  <a:srgbClr val="B58900"/>
                </a:solidFill>
                <a:effectLst/>
                <a:latin typeface="Consolas" panose="020B0609020204030204" pitchFamily="49" charset="0"/>
              </a:rPr>
              <a:t>* Untuned Decision Tree (AUC = 0.71):</a:t>
            </a:r>
            <a:endParaRPr lang="en-US" b="0" dirty="0">
              <a:solidFill>
                <a:srgbClr val="839496"/>
              </a:solidFill>
              <a:effectLst/>
              <a:latin typeface="Consolas" panose="020B0609020204030204" pitchFamily="49" charset="0"/>
            </a:endParaRPr>
          </a:p>
          <a:p>
            <a:r>
              <a:rPr lang="en-US" b="0" dirty="0">
                <a:solidFill>
                  <a:srgbClr val="839496"/>
                </a:solidFill>
                <a:effectLst/>
                <a:latin typeface="Consolas" panose="020B0609020204030204" pitchFamily="49" charset="0"/>
              </a:rPr>
              <a:t>The untuned decision tree is the weakest model here, emphasizing the importance of hyperparameter tuning.</a:t>
            </a:r>
          </a:p>
          <a:p>
            <a:endParaRPr lang="en-US" dirty="0"/>
          </a:p>
        </p:txBody>
      </p:sp>
    </p:spTree>
    <p:extLst>
      <p:ext uri="{BB962C8B-B14F-4D97-AF65-F5344CB8AC3E}">
        <p14:creationId xmlns:p14="http://schemas.microsoft.com/office/powerpoint/2010/main" val="70387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842A-8D7D-4DBD-A114-C0989B67FAA1}"/>
              </a:ext>
            </a:extLst>
          </p:cNvPr>
          <p:cNvSpPr>
            <a:spLocks noGrp="1"/>
          </p:cNvSpPr>
          <p:nvPr>
            <p:ph type="title"/>
          </p:nvPr>
        </p:nvSpPr>
        <p:spPr/>
        <p:txBody>
          <a:bodyPr/>
          <a:lstStyle/>
          <a:p>
            <a:r>
              <a:rPr lang="en-US" dirty="0"/>
              <a:t>STRATEGIC INSIGHTS</a:t>
            </a:r>
          </a:p>
        </p:txBody>
      </p:sp>
      <p:pic>
        <p:nvPicPr>
          <p:cNvPr id="4098" name="Picture 2" descr="SpaceX launches rescue mission for Sunita Williams and Butch Wilmore from  ISS | Technology News - The Indian Express">
            <a:extLst>
              <a:ext uri="{FF2B5EF4-FFF2-40B4-BE49-F238E27FC236}">
                <a16:creationId xmlns:a16="http://schemas.microsoft.com/office/drawing/2014/main" id="{B3AF23B1-7BC4-4249-A407-EB31452D089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181600" cy="43684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AB9DB2-440B-4CB6-9150-D7C38EE46359}"/>
              </a:ext>
            </a:extLst>
          </p:cNvPr>
          <p:cNvSpPr>
            <a:spLocks noGrp="1" noChangeArrowheads="1"/>
          </p:cNvSpPr>
          <p:nvPr>
            <p:ph sz="half" idx="2"/>
          </p:nvPr>
        </p:nvSpPr>
        <p:spPr bwMode="auto">
          <a:xfrm>
            <a:off x="6172200" y="3124132"/>
            <a:ext cx="623760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lang="en-US" altLang="en-US" sz="1800" b="1" dirty="0">
                <a:latin typeface="Arial" panose="020B0604020202020204" pitchFamily="34" charset="0"/>
              </a:rPr>
              <a:t>For Real time Data feed its necessary to</a:t>
            </a:r>
            <a:r>
              <a:rPr kumimoji="0" lang="en-US" altLang="en-US" sz="1800" b="0" i="0" u="none" strike="noStrike" cap="none" normalizeH="0" baseline="0" dirty="0">
                <a:ln>
                  <a:noFill/>
                </a:ln>
                <a:solidFill>
                  <a:schemeClr val="tx1"/>
                </a:solidFill>
                <a:effectLst/>
                <a:latin typeface="Arial" panose="020B0604020202020204" pitchFamily="34" charset="0"/>
              </a:rPr>
              <a:t> utilize satellites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onboard telemetry to assess the ship’s structural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location, and environmental conditions.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AI-Assisted Diagnostics</a:t>
            </a:r>
            <a:r>
              <a:rPr kumimoji="0" lang="en-US" altLang="en-US" sz="1800" b="0" i="0" u="none" strike="noStrike" cap="none" normalizeH="0" baseline="0" dirty="0">
                <a:ln>
                  <a:noFill/>
                </a:ln>
                <a:solidFill>
                  <a:schemeClr val="tx1"/>
                </a:solidFill>
                <a:effectLst/>
                <a:latin typeface="Arial" panose="020B0604020202020204" pitchFamily="34" charset="0"/>
              </a:rPr>
              <a:t>: Deploy AI systems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analyze damage and predict potential failures. </a:t>
            </a:r>
          </a:p>
        </p:txBody>
      </p:sp>
    </p:spTree>
    <p:extLst>
      <p:ext uri="{BB962C8B-B14F-4D97-AF65-F5344CB8AC3E}">
        <p14:creationId xmlns:p14="http://schemas.microsoft.com/office/powerpoint/2010/main" val="418769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551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Consolas</vt:lpstr>
      <vt:lpstr>sohne</vt:lpstr>
      <vt:lpstr>source-serif-pro</vt:lpstr>
      <vt:lpstr>Office Theme</vt:lpstr>
      <vt:lpstr>INTRODUCTION  OVERVIEW </vt:lpstr>
      <vt:lpstr>PROBLEM STATEMENT</vt:lpstr>
      <vt:lpstr>OBJECTIVES</vt:lpstr>
      <vt:lpstr>METHODOLOGY</vt:lpstr>
      <vt:lpstr>PowerPoint Presentation</vt:lpstr>
      <vt:lpstr>Visualize the Age of the Passengers and the transportation rate.</vt:lpstr>
      <vt:lpstr>Creating Logistic Regression model, Decision tree and Random Forest</vt:lpstr>
      <vt:lpstr>STRATEGIC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 Benson</dc:creator>
  <cp:lastModifiedBy>Mika Benson</cp:lastModifiedBy>
  <cp:revision>3</cp:revision>
  <dcterms:created xsi:type="dcterms:W3CDTF">2024-12-23T13:01:56Z</dcterms:created>
  <dcterms:modified xsi:type="dcterms:W3CDTF">2024-12-23T17:26:00Z</dcterms:modified>
</cp:coreProperties>
</file>