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7"/>
  </p:notesMasterIdLst>
  <p:sldIdLst>
    <p:sldId id="259" r:id="rId2"/>
    <p:sldId id="260" r:id="rId3"/>
    <p:sldId id="261" r:id="rId4"/>
    <p:sldId id="262" r:id="rId5"/>
    <p:sldId id="270" r:id="rId6"/>
    <p:sldId id="274" r:id="rId7"/>
    <p:sldId id="256" r:id="rId8"/>
    <p:sldId id="263" r:id="rId9"/>
    <p:sldId id="268" r:id="rId10"/>
    <p:sldId id="265" r:id="rId11"/>
    <p:sldId id="279" r:id="rId12"/>
    <p:sldId id="277" r:id="rId13"/>
    <p:sldId id="266" r:id="rId14"/>
    <p:sldId id="264"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2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F0FB2-00C5-4D0D-B917-D7A1F6C5A1FE}"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66BFD-14A9-41C9-8F20-6AAC0C5736D6}" type="slidenum">
              <a:rPr lang="en-US" smtClean="0"/>
              <a:t>‹#›</a:t>
            </a:fld>
            <a:endParaRPr lang="en-US"/>
          </a:p>
        </p:txBody>
      </p:sp>
    </p:spTree>
    <p:extLst>
      <p:ext uri="{BB962C8B-B14F-4D97-AF65-F5344CB8AC3E}">
        <p14:creationId xmlns:p14="http://schemas.microsoft.com/office/powerpoint/2010/main" val="3748471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Sections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661426" y="573517"/>
            <a:ext cx="4307141" cy="1454400"/>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619622"/>
            <a:ext cx="5618760" cy="5618400"/>
          </a:xfrm>
        </p:spPr>
        <p:txBody>
          <a:bodyPr/>
          <a:lstStyle/>
          <a:p>
            <a:endParaRPr lang="en-ID" dirty="0"/>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661426" y="2841588"/>
            <a:ext cx="4307141" cy="36144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089F0EDF-ED0D-7DF6-3D16-36E44C839E58}"/>
              </a:ext>
            </a:extLst>
          </p:cNvPr>
          <p:cNvSpPr>
            <a:spLocks noGrp="1"/>
          </p:cNvSpPr>
          <p:nvPr>
            <p:ph type="body" sz="quarter" idx="14"/>
          </p:nvPr>
        </p:nvSpPr>
        <p:spPr>
          <a:xfrm>
            <a:off x="6661150" y="2474023"/>
            <a:ext cx="4307417" cy="333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20652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99017" y="501649"/>
            <a:ext cx="10369550" cy="758604"/>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599017" y="3233531"/>
            <a:ext cx="3122820" cy="3122820"/>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7845747" y="3233531"/>
            <a:ext cx="3122820" cy="3122820"/>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4222381" y="3233531"/>
            <a:ext cx="3122820" cy="3122820"/>
          </a:xfrm>
        </p:spPr>
        <p:txBody>
          <a:bodyPr/>
          <a:lstStyle/>
          <a:p>
            <a:endParaRPr lang="en-ID"/>
          </a:p>
        </p:txBody>
      </p:sp>
      <p:sp>
        <p:nvSpPr>
          <p:cNvPr id="9" name="Text Placeholder 7">
            <a:extLst>
              <a:ext uri="{FF2B5EF4-FFF2-40B4-BE49-F238E27FC236}">
                <a16:creationId xmlns:a16="http://schemas.microsoft.com/office/drawing/2014/main" id="{7F44B7A2-957C-93E8-8209-7EE97327682B}"/>
              </a:ext>
            </a:extLst>
          </p:cNvPr>
          <p:cNvSpPr>
            <a:spLocks noGrp="1"/>
          </p:cNvSpPr>
          <p:nvPr>
            <p:ph type="body" sz="quarter" idx="24"/>
          </p:nvPr>
        </p:nvSpPr>
        <p:spPr>
          <a:xfrm>
            <a:off x="575734" y="1702061"/>
            <a:ext cx="10392833" cy="1437600"/>
          </a:xfrm>
        </p:spPr>
        <p:txBody>
          <a:bodyPr>
            <a:noAutofit/>
          </a:bodyPr>
          <a:lstStyle/>
          <a:p>
            <a:pPr lvl="0"/>
            <a:r>
              <a:rPr lang="en-US" dirty="0"/>
              <a:t>Click to edit Master text styles</a:t>
            </a:r>
          </a:p>
        </p:txBody>
      </p:sp>
      <p:sp>
        <p:nvSpPr>
          <p:cNvPr id="10" name="Text Placeholder 9">
            <a:extLst>
              <a:ext uri="{FF2B5EF4-FFF2-40B4-BE49-F238E27FC236}">
                <a16:creationId xmlns:a16="http://schemas.microsoft.com/office/drawing/2014/main" id="{A7F51D89-C7C9-35E8-B687-68AAC511FEDB}"/>
              </a:ext>
            </a:extLst>
          </p:cNvPr>
          <p:cNvSpPr>
            <a:spLocks noGrp="1"/>
          </p:cNvSpPr>
          <p:nvPr>
            <p:ph type="body" sz="quarter" idx="25"/>
          </p:nvPr>
        </p:nvSpPr>
        <p:spPr>
          <a:xfrm>
            <a:off x="575734" y="1340909"/>
            <a:ext cx="10392833" cy="336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4148175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7" y="3640482"/>
            <a:ext cx="3478419" cy="280937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99016" y="562709"/>
            <a:ext cx="4994450" cy="2866292"/>
          </a:xfrm>
        </p:spPr>
        <p:txBody>
          <a:bodyPr/>
          <a:lstStyle/>
          <a:p>
            <a:endParaRPr lang="en-ID" dirty="0"/>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4290380" y="4054660"/>
            <a:ext cx="6678187" cy="2395200"/>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5974117" y="562709"/>
            <a:ext cx="4994450" cy="2866292"/>
          </a:xfrm>
        </p:spPr>
        <p:txBody>
          <a:bodyPr/>
          <a:lstStyle/>
          <a:p>
            <a:endParaRPr lang="en-ID"/>
          </a:p>
        </p:txBody>
      </p:sp>
      <p:sp>
        <p:nvSpPr>
          <p:cNvPr id="8" name="Text Placeholder 7">
            <a:extLst>
              <a:ext uri="{FF2B5EF4-FFF2-40B4-BE49-F238E27FC236}">
                <a16:creationId xmlns:a16="http://schemas.microsoft.com/office/drawing/2014/main" id="{93F9E850-0A01-918A-C1F1-461E6D7C1A18}"/>
              </a:ext>
            </a:extLst>
          </p:cNvPr>
          <p:cNvSpPr>
            <a:spLocks noGrp="1"/>
          </p:cNvSpPr>
          <p:nvPr>
            <p:ph type="body" sz="quarter" idx="17"/>
          </p:nvPr>
        </p:nvSpPr>
        <p:spPr>
          <a:xfrm>
            <a:off x="4290380" y="3640666"/>
            <a:ext cx="6678187" cy="343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617659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519860" y="619622"/>
            <a:ext cx="4448707" cy="196896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0"/>
            <a:ext cx="5783792" cy="3855843"/>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575734" y="4512078"/>
            <a:ext cx="5208058" cy="1987053"/>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6519862" y="3429000"/>
            <a:ext cx="4448705" cy="2852921"/>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F3447C4F-9DF9-4C69-F400-0A0CE9007419}"/>
              </a:ext>
            </a:extLst>
          </p:cNvPr>
          <p:cNvSpPr>
            <a:spLocks noGrp="1"/>
          </p:cNvSpPr>
          <p:nvPr>
            <p:ph type="body" sz="quarter" idx="25"/>
          </p:nvPr>
        </p:nvSpPr>
        <p:spPr>
          <a:xfrm>
            <a:off x="575733" y="4066517"/>
            <a:ext cx="5208059" cy="403200"/>
          </a:xfrm>
        </p:spPr>
        <p:txBody>
          <a:bodyPr anchor="b">
            <a:noAutofit/>
          </a:bodyPr>
          <a:lstStyle>
            <a:lvl1pPr>
              <a:defRPr sz="1250"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15FE6426-8335-E1C3-FB13-43F08A52D6E7}"/>
              </a:ext>
            </a:extLst>
          </p:cNvPr>
          <p:cNvSpPr>
            <a:spLocks noGrp="1"/>
          </p:cNvSpPr>
          <p:nvPr>
            <p:ph type="body" sz="quarter" idx="26"/>
          </p:nvPr>
        </p:nvSpPr>
        <p:spPr>
          <a:xfrm>
            <a:off x="6519862" y="3091241"/>
            <a:ext cx="4448706" cy="288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053104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00000"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31381" y="4112515"/>
            <a:ext cx="2396467" cy="2402400"/>
          </a:xfrm>
        </p:spPr>
        <p:txBody>
          <a:bodyPr/>
          <a:lstStyle/>
          <a:p>
            <a:pPr lvl="0"/>
            <a:r>
              <a:rPr lang="en-US" dirty="0"/>
              <a:t>Click to edit Master text styles</a:t>
            </a:r>
          </a:p>
        </p:txBody>
      </p:sp>
      <p:sp>
        <p:nvSpPr>
          <p:cNvPr id="9" name="Picture Placeholder 8">
            <a:extLst>
              <a:ext uri="{FF2B5EF4-FFF2-40B4-BE49-F238E27FC236}">
                <a16:creationId xmlns:a16="http://schemas.microsoft.com/office/drawing/2014/main" id="{6504E407-1287-6C2D-410A-98BC0C867445}"/>
              </a:ext>
            </a:extLst>
          </p:cNvPr>
          <p:cNvSpPr>
            <a:spLocks noGrp="1"/>
          </p:cNvSpPr>
          <p:nvPr>
            <p:ph type="pic" sz="quarter" idx="28"/>
          </p:nvPr>
        </p:nvSpPr>
        <p:spPr>
          <a:xfrm>
            <a:off x="4583792" y="1711315"/>
            <a:ext cx="2400000" cy="4802400"/>
          </a:xfrm>
        </p:spPr>
        <p:txBody>
          <a:bodyPr/>
          <a:lstStyle/>
          <a:p>
            <a:endParaRPr lang="en-UZ"/>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31381" y="3535556"/>
            <a:ext cx="2396467"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4025754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37772"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54623" y="4123971"/>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5746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4764900" y="173809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459274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4604627"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686744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758041"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575733" y="4111315"/>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735824" y="174471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581086"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554717" y="3540182"/>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566167"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3370625" y="174471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3189519"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3189518" y="4111315"/>
            <a:ext cx="2402400" cy="2402400"/>
          </a:xfrm>
        </p:spPr>
        <p:txBody>
          <a:bodyPr/>
          <a:lstStyle/>
          <a:p>
            <a:pPr lvl="0"/>
            <a:r>
              <a:rPr lang="en-US" dirty="0"/>
              <a:t>Click to edit Master text styles</a:t>
            </a:r>
          </a:p>
        </p:txBody>
      </p:sp>
      <p:sp>
        <p:nvSpPr>
          <p:cNvPr id="7" name="Text Placeholder 10">
            <a:extLst>
              <a:ext uri="{FF2B5EF4-FFF2-40B4-BE49-F238E27FC236}">
                <a16:creationId xmlns:a16="http://schemas.microsoft.com/office/drawing/2014/main" id="{8B133C47-E461-5076-CFB7-81D33483F782}"/>
              </a:ext>
            </a:extLst>
          </p:cNvPr>
          <p:cNvSpPr>
            <a:spLocks noGrp="1"/>
          </p:cNvSpPr>
          <p:nvPr>
            <p:ph type="body" sz="quarter" idx="37"/>
          </p:nvPr>
        </p:nvSpPr>
        <p:spPr>
          <a:xfrm>
            <a:off x="5971041" y="4111315"/>
            <a:ext cx="2402400" cy="2402400"/>
          </a:xfrm>
        </p:spPr>
        <p:txBody>
          <a:bodyPr/>
          <a:lstStyle/>
          <a:p>
            <a:pPr lvl="0"/>
            <a:r>
              <a:rPr lang="en-US" dirty="0"/>
              <a:t>Click to edit Master text styles</a:t>
            </a:r>
          </a:p>
        </p:txBody>
      </p:sp>
      <p:sp>
        <p:nvSpPr>
          <p:cNvPr id="9" name="Text Placeholder 10">
            <a:extLst>
              <a:ext uri="{FF2B5EF4-FFF2-40B4-BE49-F238E27FC236}">
                <a16:creationId xmlns:a16="http://schemas.microsoft.com/office/drawing/2014/main" id="{4610F9E3-7283-B27D-D134-C4587A578220}"/>
              </a:ext>
            </a:extLst>
          </p:cNvPr>
          <p:cNvSpPr>
            <a:spLocks noGrp="1"/>
          </p:cNvSpPr>
          <p:nvPr>
            <p:ph type="body" sz="quarter" idx="38"/>
          </p:nvPr>
        </p:nvSpPr>
        <p:spPr>
          <a:xfrm>
            <a:off x="5971041" y="35304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Chart Placeholder 22">
            <a:extLst>
              <a:ext uri="{FF2B5EF4-FFF2-40B4-BE49-F238E27FC236}">
                <a16:creationId xmlns:a16="http://schemas.microsoft.com/office/drawing/2014/main" id="{55CE330B-87B2-E709-8431-E977F2430003}"/>
              </a:ext>
            </a:extLst>
          </p:cNvPr>
          <p:cNvSpPr>
            <a:spLocks noGrp="1"/>
          </p:cNvSpPr>
          <p:nvPr>
            <p:ph type="chart" sz="quarter" idx="39"/>
          </p:nvPr>
        </p:nvSpPr>
        <p:spPr>
          <a:xfrm>
            <a:off x="6152148" y="1744717"/>
            <a:ext cx="2037784" cy="1684283"/>
          </a:xfrm>
        </p:spPr>
        <p:txBody>
          <a:bodyPr/>
          <a:lstStyle/>
          <a:p>
            <a:endParaRPr lang="en-US" dirty="0"/>
          </a:p>
        </p:txBody>
      </p:sp>
    </p:spTree>
    <p:extLst>
      <p:ext uri="{BB962C8B-B14F-4D97-AF65-F5344CB8AC3E}">
        <p14:creationId xmlns:p14="http://schemas.microsoft.com/office/powerpoint/2010/main" val="1492805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9BB-4EB7-026F-4816-EB928B5DD1D3}"/>
              </a:ext>
            </a:extLst>
          </p:cNvPr>
          <p:cNvSpPr>
            <a:spLocks noGrp="1"/>
          </p:cNvSpPr>
          <p:nvPr>
            <p:ph type="title"/>
          </p:nvPr>
        </p:nvSpPr>
        <p:spPr>
          <a:xfrm>
            <a:off x="599017" y="58376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0B15F750-4EF6-B33F-4FD2-2D9576B1F34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BB428C6-0B9B-0025-A8AE-3EE85EAAD742}"/>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Table Placeholder 5">
            <a:extLst>
              <a:ext uri="{FF2B5EF4-FFF2-40B4-BE49-F238E27FC236}">
                <a16:creationId xmlns:a16="http://schemas.microsoft.com/office/drawing/2014/main" id="{C73C4683-1814-6BFA-2362-08272BB995A4}"/>
              </a:ext>
            </a:extLst>
          </p:cNvPr>
          <p:cNvSpPr>
            <a:spLocks noGrp="1"/>
          </p:cNvSpPr>
          <p:nvPr>
            <p:ph type="tbl" sz="quarter" idx="12"/>
          </p:nvPr>
        </p:nvSpPr>
        <p:spPr>
          <a:xfrm>
            <a:off x="1184191" y="2398620"/>
            <a:ext cx="9199200" cy="3875617"/>
          </a:xfrm>
        </p:spPr>
        <p:txBody>
          <a:bodyPr/>
          <a:lstStyle/>
          <a:p>
            <a:endParaRPr lang="en-UZ"/>
          </a:p>
        </p:txBody>
      </p:sp>
      <p:sp>
        <p:nvSpPr>
          <p:cNvPr id="8" name="Text Placeholder 7">
            <a:extLst>
              <a:ext uri="{FF2B5EF4-FFF2-40B4-BE49-F238E27FC236}">
                <a16:creationId xmlns:a16="http://schemas.microsoft.com/office/drawing/2014/main" id="{3524791E-5C2D-05F7-7815-AE0E39BA947C}"/>
              </a:ext>
            </a:extLst>
          </p:cNvPr>
          <p:cNvSpPr>
            <a:spLocks noGrp="1"/>
          </p:cNvSpPr>
          <p:nvPr>
            <p:ph type="body" sz="quarter" idx="13"/>
          </p:nvPr>
        </p:nvSpPr>
        <p:spPr>
          <a:xfrm>
            <a:off x="1184358" y="1875366"/>
            <a:ext cx="9199033" cy="388800"/>
          </a:xfrm>
        </p:spPr>
        <p:txBody>
          <a:bodyPr anchor="b"/>
          <a:lstStyle/>
          <a:p>
            <a:pPr lvl="0"/>
            <a:r>
              <a:rPr lang="en-US" dirty="0"/>
              <a:t>Click to edit Master text styles</a:t>
            </a:r>
          </a:p>
        </p:txBody>
      </p:sp>
    </p:spTree>
    <p:extLst>
      <p:ext uri="{BB962C8B-B14F-4D97-AF65-F5344CB8AC3E}">
        <p14:creationId xmlns:p14="http://schemas.microsoft.com/office/powerpoint/2010/main" val="105069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01C7-D54C-B4CE-4985-D871336E5E7E}"/>
              </a:ext>
            </a:extLst>
          </p:cNvPr>
          <p:cNvSpPr>
            <a:spLocks noGrp="1"/>
          </p:cNvSpPr>
          <p:nvPr>
            <p:ph type="title"/>
          </p:nvPr>
        </p:nvSpPr>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4182109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ED2E36-BADF-8412-F354-96F2041DC9D9}"/>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E9A1D5FD-C837-C92F-8E5D-69F199301246}"/>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3705890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352513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Sections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587064" y="2410921"/>
            <a:ext cx="8960219" cy="3861600"/>
          </a:xfrm>
        </p:spPr>
        <p:txBody>
          <a:bodyPr anchor="t">
            <a:no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123641"/>
            <a:ext cx="5184775" cy="1197600"/>
          </a:xfrm>
        </p:spPr>
        <p:txBody>
          <a:bodyPr anchor="ctr" anchorCtr="0">
            <a:noAutofit/>
          </a:bodyPr>
          <a:lstStyle/>
          <a:p>
            <a:pPr lvl="0"/>
            <a:r>
              <a:rPr lang="en-US" dirty="0"/>
              <a:t>Click to edit Master text styles</a:t>
            </a:r>
          </a:p>
        </p:txBody>
      </p:sp>
    </p:spTree>
    <p:extLst>
      <p:ext uri="{BB962C8B-B14F-4D97-AF65-F5344CB8AC3E}">
        <p14:creationId xmlns:p14="http://schemas.microsoft.com/office/powerpoint/2010/main" val="308385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99017" y="570115"/>
            <a:ext cx="3323629" cy="5725248"/>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205357" y="579430"/>
            <a:ext cx="2120348" cy="5715933"/>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6608418" y="1058563"/>
            <a:ext cx="4360149" cy="5236800"/>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AD0A1734-9E96-C076-6109-08BEAB597B6D}"/>
              </a:ext>
            </a:extLst>
          </p:cNvPr>
          <p:cNvSpPr>
            <a:spLocks noGrp="1"/>
          </p:cNvSpPr>
          <p:nvPr>
            <p:ph type="body" sz="quarter" idx="14"/>
          </p:nvPr>
        </p:nvSpPr>
        <p:spPr>
          <a:xfrm>
            <a:off x="6608233" y="577373"/>
            <a:ext cx="4360800" cy="387187"/>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8411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574467"/>
            <a:ext cx="6780880" cy="1325563"/>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563302"/>
            <a:ext cx="3160552" cy="5720232"/>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625934"/>
            <a:ext cx="6780880" cy="36576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46D0ED4B-C12C-75E2-03E5-013A94AE89AF}"/>
              </a:ext>
            </a:extLst>
          </p:cNvPr>
          <p:cNvSpPr>
            <a:spLocks noGrp="1"/>
          </p:cNvSpPr>
          <p:nvPr>
            <p:ph type="body" sz="quarter" idx="14"/>
          </p:nvPr>
        </p:nvSpPr>
        <p:spPr>
          <a:xfrm>
            <a:off x="4187826" y="2281008"/>
            <a:ext cx="6780741" cy="314400"/>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18" y="4162370"/>
            <a:ext cx="4118757" cy="22781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576078"/>
            <a:ext cx="3279453" cy="3279453"/>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144065" y="576078"/>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7689114" y="576078"/>
            <a:ext cx="3279453" cy="3279453"/>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982818" y="4496555"/>
            <a:ext cx="5985749" cy="1944000"/>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7FC11A40-5DE3-08FC-B5EC-62212BF67E95}"/>
              </a:ext>
            </a:extLst>
          </p:cNvPr>
          <p:cNvSpPr>
            <a:spLocks noGrp="1"/>
          </p:cNvSpPr>
          <p:nvPr>
            <p:ph type="body" sz="quarter" idx="16"/>
          </p:nvPr>
        </p:nvSpPr>
        <p:spPr>
          <a:xfrm>
            <a:off x="4982818" y="4162369"/>
            <a:ext cx="5985933" cy="271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82589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3859052" y="566058"/>
            <a:ext cx="1924741" cy="5704114"/>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1428516"/>
            <a:ext cx="3067418" cy="4000969"/>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5976409" y="1597361"/>
            <a:ext cx="4992158" cy="4207567"/>
          </a:xfrm>
        </p:spPr>
        <p:txBody>
          <a:bodyPr anchor="t">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81CC2E2-7A85-770A-CED5-0E6F307BA986}"/>
              </a:ext>
            </a:extLst>
          </p:cNvPr>
          <p:cNvSpPr>
            <a:spLocks noGrp="1"/>
          </p:cNvSpPr>
          <p:nvPr>
            <p:ph type="body" sz="quarter" idx="14"/>
          </p:nvPr>
        </p:nvSpPr>
        <p:spPr>
          <a:xfrm>
            <a:off x="5976409" y="1248046"/>
            <a:ext cx="4992158" cy="3048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05078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583764"/>
            <a:ext cx="10369550" cy="960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99017" y="1991065"/>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r>
              <a:rPr lang="en-ID" dirty="0"/>
              <a:t>PRESENTATION TITLE</a:t>
            </a:r>
          </a:p>
        </p:txBody>
      </p:sp>
      <p:sp>
        <p:nvSpPr>
          <p:cNvPr id="6" name="Slide Number Placeholder 5"/>
          <p:cNvSpPr>
            <a:spLocks noGrp="1"/>
          </p:cNvSpPr>
          <p:nvPr>
            <p:ph type="sldNum" sz="quarter" idx="4"/>
          </p:nvPr>
        </p:nvSpPr>
        <p:spPr>
          <a:xfrm>
            <a:off x="11582399" y="6356351"/>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4143850075"/>
      </p:ext>
    </p:extLst>
  </p:cSld>
  <p:clrMap bg1="lt1" tx1="dk1" bg2="lt2" tx2="dk2" accent1="accent1" accent2="accent2" accent3="accent3" accent4="accent4" accent5="accent5" accent6="accent6" hlink="hlink" folHlink="folHlink"/>
  <p:sldLayoutIdLst>
    <p:sldLayoutId id="2147483699" r:id="rId1"/>
    <p:sldLayoutId id="2147483698" r:id="rId2"/>
    <p:sldLayoutId id="2147483697" r:id="rId3"/>
    <p:sldLayoutId id="2147483677" r:id="rId4"/>
    <p:sldLayoutId id="2147483678" r:id="rId5"/>
    <p:sldLayoutId id="2147483679"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EDC587-F10B-50CB-7BC4-8A25EAC71F87}"/>
              </a:ext>
            </a:extLst>
          </p:cNvPr>
          <p:cNvSpPr>
            <a:spLocks noGrp="1"/>
          </p:cNvSpPr>
          <p:nvPr>
            <p:ph type="ctrTitle"/>
          </p:nvPr>
        </p:nvSpPr>
        <p:spPr>
          <a:xfrm>
            <a:off x="587064" y="4078615"/>
            <a:ext cx="8960219" cy="2253107"/>
          </a:xfrm>
        </p:spPr>
        <p:txBody>
          <a:bodyPr anchor="t" anchorCtr="0">
            <a:normAutofit/>
          </a:bodyPr>
          <a:lstStyle/>
          <a:p>
            <a:r>
              <a:rPr lang="en-GB" sz="7500" dirty="0"/>
              <a:t>BREAKING INTO FILM</a:t>
            </a:r>
          </a:p>
        </p:txBody>
      </p:sp>
      <p:sp>
        <p:nvSpPr>
          <p:cNvPr id="3" name="Footer Placeholder 2">
            <a:extLst>
              <a:ext uri="{FF2B5EF4-FFF2-40B4-BE49-F238E27FC236}">
                <a16:creationId xmlns:a16="http://schemas.microsoft.com/office/drawing/2014/main" id="{EFAE6FB3-C75C-CB81-E565-57409D710736}"/>
              </a:ext>
            </a:extLst>
          </p:cNvPr>
          <p:cNvSpPr>
            <a:spLocks noGrp="1"/>
          </p:cNvSpPr>
          <p:nvPr>
            <p:ph type="ftr" sz="quarter" idx="11"/>
          </p:nvPr>
        </p:nvSpPr>
        <p:spPr/>
        <p:txBody>
          <a:bodyPr/>
          <a:lstStyle/>
          <a:p>
            <a:r>
              <a:rPr lang="en-ID"/>
              <a:t>BREAKING INTO FILM</a:t>
            </a:r>
            <a:endParaRPr lang="en-ID" dirty="0"/>
          </a:p>
        </p:txBody>
      </p:sp>
      <p:sp>
        <p:nvSpPr>
          <p:cNvPr id="7" name="Text Placeholder 6">
            <a:extLst>
              <a:ext uri="{FF2B5EF4-FFF2-40B4-BE49-F238E27FC236}">
                <a16:creationId xmlns:a16="http://schemas.microsoft.com/office/drawing/2014/main" id="{0B66EC97-5F7F-F0A9-08D2-20C3527FB689}"/>
              </a:ext>
            </a:extLst>
          </p:cNvPr>
          <p:cNvSpPr>
            <a:spLocks noGrp="1"/>
          </p:cNvSpPr>
          <p:nvPr>
            <p:ph type="body" sz="quarter" idx="12"/>
          </p:nvPr>
        </p:nvSpPr>
        <p:spPr>
          <a:xfrm>
            <a:off x="5442857" y="-1"/>
            <a:ext cx="5525710" cy="3712029"/>
          </a:xfrm>
        </p:spPr>
        <p:txBody>
          <a:bodyPr/>
          <a:lstStyle/>
          <a:p>
            <a:r>
              <a:rPr lang="en-US" dirty="0"/>
              <a:t>NAME: GROUP 5</a:t>
            </a:r>
          </a:p>
          <a:p>
            <a:r>
              <a:rPr lang="en-US" dirty="0"/>
              <a:t>	1. Mika Benson</a:t>
            </a:r>
          </a:p>
          <a:p>
            <a:r>
              <a:rPr lang="en-US" dirty="0"/>
              <a:t>	2. </a:t>
            </a:r>
            <a:r>
              <a:rPr lang="en-US" dirty="0" err="1"/>
              <a:t>Filda</a:t>
            </a:r>
            <a:r>
              <a:rPr lang="en-US" dirty="0"/>
              <a:t> </a:t>
            </a:r>
            <a:r>
              <a:rPr lang="en-US" dirty="0" err="1"/>
              <a:t>Kiarie</a:t>
            </a:r>
            <a:endParaRPr lang="en-US" dirty="0"/>
          </a:p>
          <a:p>
            <a:r>
              <a:rPr lang="en-US" dirty="0"/>
              <a:t>	3. Grace </a:t>
            </a:r>
            <a:r>
              <a:rPr lang="en-US" dirty="0" err="1"/>
              <a:t>Mwende</a:t>
            </a:r>
            <a:endParaRPr lang="en-US" dirty="0"/>
          </a:p>
          <a:p>
            <a:r>
              <a:rPr lang="en-US" dirty="0"/>
              <a:t>	4. Austin </a:t>
            </a:r>
            <a:r>
              <a:rPr lang="en-US" dirty="0" err="1"/>
              <a:t>Kanja</a:t>
            </a:r>
            <a:endParaRPr lang="en-US" dirty="0"/>
          </a:p>
          <a:p>
            <a:r>
              <a:rPr lang="en-US" dirty="0"/>
              <a:t>	5. Chris </a:t>
            </a:r>
            <a:r>
              <a:rPr lang="en-US" dirty="0" err="1"/>
              <a:t>Kimau</a:t>
            </a:r>
            <a:endParaRPr lang="en-US" dirty="0"/>
          </a:p>
          <a:p>
            <a:r>
              <a:rPr lang="en-US" dirty="0"/>
              <a:t>	6. Nicholas </a:t>
            </a:r>
            <a:r>
              <a:rPr lang="en-US" dirty="0" err="1"/>
              <a:t>Miencha</a:t>
            </a:r>
            <a:endParaRPr lang="en-US" dirty="0"/>
          </a:p>
          <a:p>
            <a:r>
              <a:rPr lang="en-US" dirty="0"/>
              <a:t>	7. Franciscar </a:t>
            </a:r>
            <a:r>
              <a:rPr lang="en-US" dirty="0" err="1"/>
              <a:t>Mutie</a:t>
            </a:r>
            <a:r>
              <a:rPr lang="en-US" dirty="0"/>
              <a:t>
DATE: NOVEMBER - 2024</a:t>
            </a:r>
            <a:endParaRPr lang="en-GB" dirty="0"/>
          </a:p>
        </p:txBody>
      </p:sp>
      <p:cxnSp>
        <p:nvCxnSpPr>
          <p:cNvPr id="6" name="Straight Connector 5">
            <a:extLst>
              <a:ext uri="{FF2B5EF4-FFF2-40B4-BE49-F238E27FC236}">
                <a16:creationId xmlns:a16="http://schemas.microsoft.com/office/drawing/2014/main" id="{5CE0C2E3-CA8C-11A5-4187-F0CF961435E7}"/>
              </a:ext>
            </a:extLst>
          </p:cNvPr>
          <p:cNvCxnSpPr>
            <a:cxnSpLocks/>
          </p:cNvCxnSpPr>
          <p:nvPr/>
        </p:nvCxnSpPr>
        <p:spPr>
          <a:xfrm>
            <a:off x="694583" y="3947073"/>
            <a:ext cx="149504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64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CED7-8BF8-751A-9EB9-3FDB9A0A003A}"/>
              </a:ext>
            </a:extLst>
          </p:cNvPr>
          <p:cNvSpPr>
            <a:spLocks noGrp="1"/>
          </p:cNvSpPr>
          <p:nvPr>
            <p:ph type="title"/>
          </p:nvPr>
        </p:nvSpPr>
        <p:spPr/>
        <p:txBody>
          <a:bodyPr/>
          <a:lstStyle/>
          <a:p>
            <a:r>
              <a:rPr lang="en-US" dirty="0"/>
              <a:t>AUDIENCE IMPACT</a:t>
            </a:r>
          </a:p>
        </p:txBody>
      </p:sp>
      <p:sp>
        <p:nvSpPr>
          <p:cNvPr id="3" name="Footer Placeholder 2">
            <a:extLst>
              <a:ext uri="{FF2B5EF4-FFF2-40B4-BE49-F238E27FC236}">
                <a16:creationId xmlns:a16="http://schemas.microsoft.com/office/drawing/2014/main" id="{CC458799-5D5C-23F4-C57A-1196171ABFBF}"/>
              </a:ext>
            </a:extLst>
          </p:cNvPr>
          <p:cNvSpPr>
            <a:spLocks noGrp="1"/>
          </p:cNvSpPr>
          <p:nvPr>
            <p:ph type="ftr" sz="quarter" idx="10"/>
          </p:nvPr>
        </p:nvSpPr>
        <p:spPr/>
        <p:txBody>
          <a:bodyPr/>
          <a:lstStyle/>
          <a:p>
            <a:r>
              <a:rPr lang="en-ID"/>
              <a:t>POPULARITY &amp; RATING</a:t>
            </a:r>
            <a:endParaRPr lang="en-ID" dirty="0"/>
          </a:p>
        </p:txBody>
      </p:sp>
      <p:sp>
        <p:nvSpPr>
          <p:cNvPr id="4" name="Slide Number Placeholder 3">
            <a:extLst>
              <a:ext uri="{FF2B5EF4-FFF2-40B4-BE49-F238E27FC236}">
                <a16:creationId xmlns:a16="http://schemas.microsoft.com/office/drawing/2014/main" id="{03733DAB-77E7-3823-BC6D-EA5057A17431}"/>
              </a:ext>
            </a:extLst>
          </p:cNvPr>
          <p:cNvSpPr>
            <a:spLocks noGrp="1"/>
          </p:cNvSpPr>
          <p:nvPr>
            <p:ph type="sldNum" sz="quarter" idx="11"/>
          </p:nvPr>
        </p:nvSpPr>
        <p:spPr/>
        <p:txBody>
          <a:bodyPr/>
          <a:lstStyle/>
          <a:p>
            <a:r>
              <a:rPr lang="en-ID"/>
              <a:t>11</a:t>
            </a:r>
          </a:p>
        </p:txBody>
      </p:sp>
      <p:pic>
        <p:nvPicPr>
          <p:cNvPr id="11" name="Picture Placeholder 10">
            <a:extLst>
              <a:ext uri="{FF2B5EF4-FFF2-40B4-BE49-F238E27FC236}">
                <a16:creationId xmlns:a16="http://schemas.microsoft.com/office/drawing/2014/main" id="{A8641E82-0D87-E74F-11BC-6CF3160E34EC}"/>
              </a:ext>
            </a:extLst>
          </p:cNvPr>
          <p:cNvPicPr preferRelativeResize="0">
            <a:picLocks noGrp="1"/>
          </p:cNvPicPr>
          <p:nvPr>
            <p:ph type="pic" sz="quarter" idx="12"/>
          </p:nvPr>
        </p:nvPicPr>
        <p:blipFill>
          <a:blip r:embed="rId2">
            <a:extLst>
              <a:ext uri="{28A0092B-C50C-407E-A947-70E740481C1C}">
                <a14:useLocalDpi xmlns:a14="http://schemas.microsoft.com/office/drawing/2010/main" val="0"/>
              </a:ext>
            </a:extLst>
          </a:blip>
          <a:stretch/>
        </p:blipFill>
        <p:spPr>
          <a:xfrm>
            <a:off x="326571" y="573517"/>
            <a:ext cx="6085115" cy="5782833"/>
          </a:xfrm>
        </p:spPr>
      </p:pic>
      <p:sp>
        <p:nvSpPr>
          <p:cNvPr id="5" name="Text Placeholder 4">
            <a:extLst>
              <a:ext uri="{FF2B5EF4-FFF2-40B4-BE49-F238E27FC236}">
                <a16:creationId xmlns:a16="http://schemas.microsoft.com/office/drawing/2014/main" id="{D0BE84E2-7B02-5CC4-E0E7-6E5271FC4DB7}"/>
              </a:ext>
            </a:extLst>
          </p:cNvPr>
          <p:cNvSpPr>
            <a:spLocks noGrp="1"/>
          </p:cNvSpPr>
          <p:nvPr>
            <p:ph type="body" sz="quarter" idx="13"/>
          </p:nvPr>
        </p:nvSpPr>
        <p:spPr/>
        <p:txBody>
          <a:bodyPr/>
          <a:lstStyle/>
          <a:p>
            <a:r>
              <a:rPr lang="en-US" sz="2000" dirty="0"/>
              <a:t>There is moderate positive correlation between popularity and gross income. </a:t>
            </a:r>
          </a:p>
        </p:txBody>
      </p:sp>
      <p:sp>
        <p:nvSpPr>
          <p:cNvPr id="6" name="Text Placeholder 5">
            <a:extLst>
              <a:ext uri="{FF2B5EF4-FFF2-40B4-BE49-F238E27FC236}">
                <a16:creationId xmlns:a16="http://schemas.microsoft.com/office/drawing/2014/main" id="{66148CFB-172B-B8D6-41A7-2AABBD0C6D5B}"/>
              </a:ext>
            </a:extLst>
          </p:cNvPr>
          <p:cNvSpPr>
            <a:spLocks noGrp="1"/>
          </p:cNvSpPr>
          <p:nvPr>
            <p:ph type="body" sz="quarter" idx="14"/>
          </p:nvPr>
        </p:nvSpPr>
        <p:spPr>
          <a:xfrm>
            <a:off x="6661426" y="2027917"/>
            <a:ext cx="4307141" cy="779706"/>
          </a:xfrm>
        </p:spPr>
        <p:txBody>
          <a:bodyPr/>
          <a:lstStyle/>
          <a:p>
            <a:r>
              <a:rPr lang="en-US" sz="1800" dirty="0"/>
              <a:t>Popularity vs. Gross (Domestic &amp; Worldwide)</a:t>
            </a:r>
          </a:p>
        </p:txBody>
      </p:sp>
    </p:spTree>
    <p:extLst>
      <p:ext uri="{BB962C8B-B14F-4D97-AF65-F5344CB8AC3E}">
        <p14:creationId xmlns:p14="http://schemas.microsoft.com/office/powerpoint/2010/main" val="404572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02166-202B-07C0-2462-1EE9446FB9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0D9E59-DAD3-B595-E856-9F29796A839A}"/>
              </a:ext>
            </a:extLst>
          </p:cNvPr>
          <p:cNvSpPr>
            <a:spLocks noGrp="1"/>
          </p:cNvSpPr>
          <p:nvPr>
            <p:ph type="title"/>
          </p:nvPr>
        </p:nvSpPr>
        <p:spPr>
          <a:xfrm>
            <a:off x="7315289" y="619621"/>
            <a:ext cx="3653278" cy="1408295"/>
          </a:xfrm>
        </p:spPr>
        <p:txBody>
          <a:bodyPr/>
          <a:lstStyle/>
          <a:p>
            <a:r>
              <a:rPr lang="en-US" dirty="0"/>
              <a:t>AUDIENCE IMPACT</a:t>
            </a:r>
          </a:p>
        </p:txBody>
      </p:sp>
      <p:sp>
        <p:nvSpPr>
          <p:cNvPr id="3" name="Footer Placeholder 2">
            <a:extLst>
              <a:ext uri="{FF2B5EF4-FFF2-40B4-BE49-F238E27FC236}">
                <a16:creationId xmlns:a16="http://schemas.microsoft.com/office/drawing/2014/main" id="{9904C7E1-4DD9-152A-A6E5-172F638D4545}"/>
              </a:ext>
            </a:extLst>
          </p:cNvPr>
          <p:cNvSpPr>
            <a:spLocks noGrp="1"/>
          </p:cNvSpPr>
          <p:nvPr>
            <p:ph type="ftr" sz="quarter" idx="10"/>
          </p:nvPr>
        </p:nvSpPr>
        <p:spPr/>
        <p:txBody>
          <a:bodyPr/>
          <a:lstStyle/>
          <a:p>
            <a:r>
              <a:rPr lang="en-ID"/>
              <a:t>POPULARITY &amp; RATING</a:t>
            </a:r>
            <a:endParaRPr lang="en-ID" dirty="0"/>
          </a:p>
        </p:txBody>
      </p:sp>
      <p:sp>
        <p:nvSpPr>
          <p:cNvPr id="4" name="Slide Number Placeholder 3">
            <a:extLst>
              <a:ext uri="{FF2B5EF4-FFF2-40B4-BE49-F238E27FC236}">
                <a16:creationId xmlns:a16="http://schemas.microsoft.com/office/drawing/2014/main" id="{5F62E6B9-0E09-48E3-3DAA-4068FBF9AF53}"/>
              </a:ext>
            </a:extLst>
          </p:cNvPr>
          <p:cNvSpPr>
            <a:spLocks noGrp="1"/>
          </p:cNvSpPr>
          <p:nvPr>
            <p:ph type="sldNum" sz="quarter" idx="11"/>
          </p:nvPr>
        </p:nvSpPr>
        <p:spPr/>
        <p:txBody>
          <a:bodyPr/>
          <a:lstStyle/>
          <a:p>
            <a:r>
              <a:rPr lang="en-ID"/>
              <a:t>11</a:t>
            </a:r>
          </a:p>
        </p:txBody>
      </p:sp>
      <p:sp>
        <p:nvSpPr>
          <p:cNvPr id="5" name="Text Placeholder 4">
            <a:extLst>
              <a:ext uri="{FF2B5EF4-FFF2-40B4-BE49-F238E27FC236}">
                <a16:creationId xmlns:a16="http://schemas.microsoft.com/office/drawing/2014/main" id="{892E58F1-8933-8FD5-2A24-92CAE14EAA09}"/>
              </a:ext>
            </a:extLst>
          </p:cNvPr>
          <p:cNvSpPr>
            <a:spLocks noGrp="1"/>
          </p:cNvSpPr>
          <p:nvPr>
            <p:ph type="body" sz="quarter" idx="13"/>
          </p:nvPr>
        </p:nvSpPr>
        <p:spPr>
          <a:xfrm>
            <a:off x="7638586" y="3211552"/>
            <a:ext cx="3817434" cy="3244436"/>
          </a:xfrm>
        </p:spPr>
        <p:txBody>
          <a:bodyPr/>
          <a:lstStyle/>
          <a:p>
            <a:r>
              <a:rPr lang="en-US" sz="2000" dirty="0"/>
              <a:t>Popular movies often achieve high gross revenue but high ratings alone do not guarantee financial success.</a:t>
            </a:r>
          </a:p>
        </p:txBody>
      </p:sp>
      <p:sp>
        <p:nvSpPr>
          <p:cNvPr id="6" name="Text Placeholder 5">
            <a:extLst>
              <a:ext uri="{FF2B5EF4-FFF2-40B4-BE49-F238E27FC236}">
                <a16:creationId xmlns:a16="http://schemas.microsoft.com/office/drawing/2014/main" id="{C70ED8DE-D12A-63B6-B77B-787501991F95}"/>
              </a:ext>
            </a:extLst>
          </p:cNvPr>
          <p:cNvSpPr>
            <a:spLocks noGrp="1"/>
          </p:cNvSpPr>
          <p:nvPr>
            <p:ph type="body" sz="quarter" idx="14"/>
          </p:nvPr>
        </p:nvSpPr>
        <p:spPr>
          <a:xfrm>
            <a:off x="7638586" y="2252545"/>
            <a:ext cx="3329982" cy="869796"/>
          </a:xfrm>
        </p:spPr>
        <p:txBody>
          <a:bodyPr/>
          <a:lstStyle/>
          <a:p>
            <a:r>
              <a:rPr lang="en-US" sz="1800" dirty="0"/>
              <a:t>Movies Popularity vs Gross Profit</a:t>
            </a:r>
          </a:p>
        </p:txBody>
      </p:sp>
      <p:pic>
        <p:nvPicPr>
          <p:cNvPr id="11" name="Picture Placeholder 10">
            <a:extLst>
              <a:ext uri="{FF2B5EF4-FFF2-40B4-BE49-F238E27FC236}">
                <a16:creationId xmlns:a16="http://schemas.microsoft.com/office/drawing/2014/main" id="{9479F1D6-4173-DC74-17CD-542F1B01E587}"/>
              </a:ext>
            </a:extLst>
          </p:cNvPr>
          <p:cNvPicPr preferRelativeResize="0">
            <a:picLocks noGrp="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278781" y="914400"/>
            <a:ext cx="6910130" cy="5140712"/>
          </a:xfrm>
        </p:spPr>
      </p:pic>
    </p:spTree>
    <p:extLst>
      <p:ext uri="{BB962C8B-B14F-4D97-AF65-F5344CB8AC3E}">
        <p14:creationId xmlns:p14="http://schemas.microsoft.com/office/powerpoint/2010/main" val="1743954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EC24-F551-272A-8A7F-D6A7A7D30CA1}"/>
              </a:ext>
            </a:extLst>
          </p:cNvPr>
          <p:cNvSpPr>
            <a:spLocks noGrp="1"/>
          </p:cNvSpPr>
          <p:nvPr>
            <p:ph type="title"/>
          </p:nvPr>
        </p:nvSpPr>
        <p:spPr>
          <a:xfrm>
            <a:off x="352801" y="657921"/>
            <a:ext cx="4698171" cy="1170879"/>
          </a:xfrm>
        </p:spPr>
        <p:txBody>
          <a:bodyPr/>
          <a:lstStyle/>
          <a:p>
            <a:r>
              <a:rPr lang="en-US" dirty="0"/>
              <a:t>MODEL EVALUATION</a:t>
            </a:r>
            <a:endParaRPr lang="ru-RU" dirty="0"/>
          </a:p>
        </p:txBody>
      </p:sp>
      <p:sp>
        <p:nvSpPr>
          <p:cNvPr id="3" name="Footer Placeholder 2">
            <a:extLst>
              <a:ext uri="{FF2B5EF4-FFF2-40B4-BE49-F238E27FC236}">
                <a16:creationId xmlns:a16="http://schemas.microsoft.com/office/drawing/2014/main" id="{958D764E-7A38-6958-A123-ED1DAFA312C3}"/>
              </a:ext>
            </a:extLst>
          </p:cNvPr>
          <p:cNvSpPr>
            <a:spLocks noGrp="1"/>
          </p:cNvSpPr>
          <p:nvPr>
            <p:ph type="ftr" sz="quarter" idx="10"/>
          </p:nvPr>
        </p:nvSpPr>
        <p:spPr/>
        <p:txBody>
          <a:bodyPr/>
          <a:lstStyle/>
          <a:p>
            <a:r>
              <a:rPr lang="en-ID"/>
              <a:t>TOP PERFORMING GENRES</a:t>
            </a:r>
            <a:endParaRPr lang="en-ID" dirty="0"/>
          </a:p>
        </p:txBody>
      </p:sp>
      <p:sp>
        <p:nvSpPr>
          <p:cNvPr id="4" name="Slide Number Placeholder 3">
            <a:extLst>
              <a:ext uri="{FF2B5EF4-FFF2-40B4-BE49-F238E27FC236}">
                <a16:creationId xmlns:a16="http://schemas.microsoft.com/office/drawing/2014/main" id="{2F419433-2B00-9A9A-EDC0-7F81294BD21A}"/>
              </a:ext>
            </a:extLst>
          </p:cNvPr>
          <p:cNvSpPr>
            <a:spLocks noGrp="1"/>
          </p:cNvSpPr>
          <p:nvPr>
            <p:ph type="sldNum" sz="quarter" idx="11"/>
          </p:nvPr>
        </p:nvSpPr>
        <p:spPr/>
        <p:txBody>
          <a:bodyPr/>
          <a:lstStyle/>
          <a:p>
            <a:fld id="{CF6F24BE-8BEB-403A-BDCC-38E201D0662D}" type="slidenum">
              <a:rPr lang="en-ID" smtClean="0"/>
              <a:pPr/>
              <a:t>12</a:t>
            </a:fld>
            <a:endParaRPr lang="en-ID"/>
          </a:p>
        </p:txBody>
      </p:sp>
      <p:sp>
        <p:nvSpPr>
          <p:cNvPr id="7" name="Text Placeholder 6">
            <a:extLst>
              <a:ext uri="{FF2B5EF4-FFF2-40B4-BE49-F238E27FC236}">
                <a16:creationId xmlns:a16="http://schemas.microsoft.com/office/drawing/2014/main" id="{177DB92A-FE64-1CE8-1CAA-030874A561E5}"/>
              </a:ext>
            </a:extLst>
          </p:cNvPr>
          <p:cNvSpPr>
            <a:spLocks noGrp="1"/>
          </p:cNvSpPr>
          <p:nvPr>
            <p:ph type="body" sz="quarter" idx="13"/>
          </p:nvPr>
        </p:nvSpPr>
        <p:spPr>
          <a:xfrm>
            <a:off x="352801" y="3025767"/>
            <a:ext cx="4132113" cy="3695708"/>
          </a:xfrm>
        </p:spPr>
        <p:txBody>
          <a:bodyPr/>
          <a:lstStyle/>
          <a:p>
            <a:r>
              <a:rPr lang="en-US" sz="2000" dirty="0"/>
              <a:t>The first model evaluated how varying production budgets influence the worldwide gross of films. By examining historical data, this model helps identify budget ranges that maximize revenue outcomes, providing valuable insights for studios when allocating resources</a:t>
            </a:r>
            <a:endParaRPr lang="ru-RU" sz="2000" dirty="0"/>
          </a:p>
        </p:txBody>
      </p:sp>
      <p:sp>
        <p:nvSpPr>
          <p:cNvPr id="8" name="Text Placeholder 7">
            <a:extLst>
              <a:ext uri="{FF2B5EF4-FFF2-40B4-BE49-F238E27FC236}">
                <a16:creationId xmlns:a16="http://schemas.microsoft.com/office/drawing/2014/main" id="{47B18613-4568-695A-0DE3-336A49E75B5E}"/>
              </a:ext>
            </a:extLst>
          </p:cNvPr>
          <p:cNvSpPr>
            <a:spLocks noGrp="1"/>
          </p:cNvSpPr>
          <p:nvPr>
            <p:ph type="body" sz="quarter" idx="17"/>
          </p:nvPr>
        </p:nvSpPr>
        <p:spPr>
          <a:xfrm>
            <a:off x="352801" y="2198914"/>
            <a:ext cx="4284513" cy="826853"/>
          </a:xfrm>
        </p:spPr>
        <p:txBody>
          <a:bodyPr/>
          <a:lstStyle/>
          <a:p>
            <a:r>
              <a:rPr lang="en-US" sz="1800" dirty="0"/>
              <a:t>Impact of Production Budget on Worldwide Gross</a:t>
            </a:r>
          </a:p>
        </p:txBody>
      </p:sp>
      <p:pic>
        <p:nvPicPr>
          <p:cNvPr id="12" name="Picture Placeholder 11">
            <a:extLst>
              <a:ext uri="{FF2B5EF4-FFF2-40B4-BE49-F238E27FC236}">
                <a16:creationId xmlns:a16="http://schemas.microsoft.com/office/drawing/2014/main" id="{14FB43FC-5818-9344-53C1-1E6BB02D2C74}"/>
              </a:ext>
            </a:extLst>
          </p:cNvPr>
          <p:cNvPicPr preferRelativeResize="0">
            <a:picLocks noGrp="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4928894" y="657921"/>
            <a:ext cx="6411896" cy="5876693"/>
          </a:xfrm>
        </p:spPr>
      </p:pic>
    </p:spTree>
    <p:extLst>
      <p:ext uri="{BB962C8B-B14F-4D97-AF65-F5344CB8AC3E}">
        <p14:creationId xmlns:p14="http://schemas.microsoft.com/office/powerpoint/2010/main" val="1322344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571D-AD5E-7DB4-7554-D994EEB1B37A}"/>
              </a:ext>
            </a:extLst>
          </p:cNvPr>
          <p:cNvSpPr>
            <a:spLocks noGrp="1"/>
          </p:cNvSpPr>
          <p:nvPr>
            <p:ph type="title"/>
          </p:nvPr>
        </p:nvSpPr>
        <p:spPr>
          <a:xfrm>
            <a:off x="468086" y="4162370"/>
            <a:ext cx="3820887" cy="2313826"/>
          </a:xfrm>
        </p:spPr>
        <p:txBody>
          <a:bodyPr/>
          <a:lstStyle/>
          <a:p>
            <a:r>
              <a:rPr lang="en-US" dirty="0"/>
              <a:t>STRATEGIC INSIGHTS</a:t>
            </a:r>
          </a:p>
        </p:txBody>
      </p:sp>
      <p:sp>
        <p:nvSpPr>
          <p:cNvPr id="3" name="Footer Placeholder 2">
            <a:extLst>
              <a:ext uri="{FF2B5EF4-FFF2-40B4-BE49-F238E27FC236}">
                <a16:creationId xmlns:a16="http://schemas.microsoft.com/office/drawing/2014/main" id="{3DD3D19B-5071-932E-4370-82C9F71D1301}"/>
              </a:ext>
            </a:extLst>
          </p:cNvPr>
          <p:cNvSpPr>
            <a:spLocks noGrp="1"/>
          </p:cNvSpPr>
          <p:nvPr>
            <p:ph type="ftr" sz="quarter" idx="10"/>
          </p:nvPr>
        </p:nvSpPr>
        <p:spPr/>
        <p:txBody>
          <a:bodyPr/>
          <a:lstStyle/>
          <a:p>
            <a:r>
              <a:rPr lang="en-ID"/>
              <a:t>BREAKING INTO FILM</a:t>
            </a:r>
            <a:endParaRPr lang="en-ID" dirty="0"/>
          </a:p>
        </p:txBody>
      </p:sp>
      <p:sp>
        <p:nvSpPr>
          <p:cNvPr id="4" name="Slide Number Placeholder 3">
            <a:extLst>
              <a:ext uri="{FF2B5EF4-FFF2-40B4-BE49-F238E27FC236}">
                <a16:creationId xmlns:a16="http://schemas.microsoft.com/office/drawing/2014/main" id="{55E7535A-9BF9-803A-D6B9-58FBD1C1DABA}"/>
              </a:ext>
            </a:extLst>
          </p:cNvPr>
          <p:cNvSpPr>
            <a:spLocks noGrp="1"/>
          </p:cNvSpPr>
          <p:nvPr>
            <p:ph type="sldNum" sz="quarter" idx="11"/>
          </p:nvPr>
        </p:nvSpPr>
        <p:spPr/>
        <p:txBody>
          <a:bodyPr/>
          <a:lstStyle/>
          <a:p>
            <a:r>
              <a:rPr lang="en-ID"/>
              <a:t>13</a:t>
            </a:r>
          </a:p>
        </p:txBody>
      </p:sp>
      <p:sp>
        <p:nvSpPr>
          <p:cNvPr id="8" name="Text Placeholder 7">
            <a:extLst>
              <a:ext uri="{FF2B5EF4-FFF2-40B4-BE49-F238E27FC236}">
                <a16:creationId xmlns:a16="http://schemas.microsoft.com/office/drawing/2014/main" id="{E4B2E924-1635-FBBF-A290-8171A9EB28CF}"/>
              </a:ext>
            </a:extLst>
          </p:cNvPr>
          <p:cNvSpPr>
            <a:spLocks noGrp="1"/>
          </p:cNvSpPr>
          <p:nvPr>
            <p:ph type="body" sz="quarter" idx="15"/>
          </p:nvPr>
        </p:nvSpPr>
        <p:spPr>
          <a:xfrm>
            <a:off x="4389120" y="4433568"/>
            <a:ext cx="7040880" cy="2424431"/>
          </a:xfrm>
        </p:spPr>
        <p:txBody>
          <a:bodyPr/>
          <a:lstStyle/>
          <a:p>
            <a:r>
              <a:rPr lang="en-US" sz="2000" dirty="0"/>
              <a:t>Our studio should focus on producing high-quality films in genres with international appeal, like Classics and Comedy. We must adjust production budgets wisely, and engage audiences via social media and targeted marketing to meet market demands.</a:t>
            </a:r>
          </a:p>
        </p:txBody>
      </p:sp>
      <p:sp>
        <p:nvSpPr>
          <p:cNvPr id="9" name="Text Placeholder 8">
            <a:extLst>
              <a:ext uri="{FF2B5EF4-FFF2-40B4-BE49-F238E27FC236}">
                <a16:creationId xmlns:a16="http://schemas.microsoft.com/office/drawing/2014/main" id="{84615FAF-4846-D257-002C-CC0E3DC9BD42}"/>
              </a:ext>
            </a:extLst>
          </p:cNvPr>
          <p:cNvSpPr>
            <a:spLocks noGrp="1"/>
          </p:cNvSpPr>
          <p:nvPr>
            <p:ph type="body" sz="quarter" idx="16"/>
          </p:nvPr>
        </p:nvSpPr>
        <p:spPr>
          <a:xfrm>
            <a:off x="4480560" y="3989069"/>
            <a:ext cx="6488192" cy="444499"/>
          </a:xfrm>
        </p:spPr>
        <p:txBody>
          <a:bodyPr/>
          <a:lstStyle/>
          <a:p>
            <a:r>
              <a:rPr lang="en-US" sz="1800" dirty="0"/>
              <a:t>Guidelines for Success</a:t>
            </a:r>
          </a:p>
        </p:txBody>
      </p:sp>
      <p:pic>
        <p:nvPicPr>
          <p:cNvPr id="11" name="Picture 10">
            <a:extLst>
              <a:ext uri="{FF2B5EF4-FFF2-40B4-BE49-F238E27FC236}">
                <a16:creationId xmlns:a16="http://schemas.microsoft.com/office/drawing/2014/main" id="{3EBA834D-FC44-FA34-9E32-F262232E7482}"/>
              </a:ext>
            </a:extLst>
          </p:cNvPr>
          <p:cNvPicPr>
            <a:picLocks/>
          </p:cNvPicPr>
          <p:nvPr/>
        </p:nvPicPr>
        <p:blipFill>
          <a:blip r:embed="rId2"/>
          <a:stretch>
            <a:fillRect/>
          </a:stretch>
        </p:blipFill>
        <p:spPr>
          <a:xfrm>
            <a:off x="7689114" y="576078"/>
            <a:ext cx="3279453" cy="3279453"/>
          </a:xfrm>
          <a:prstGeom prst="rect">
            <a:avLst/>
          </a:prstGeom>
        </p:spPr>
      </p:pic>
      <p:pic>
        <p:nvPicPr>
          <p:cNvPr id="15" name="Picture 14">
            <a:extLst>
              <a:ext uri="{FF2B5EF4-FFF2-40B4-BE49-F238E27FC236}">
                <a16:creationId xmlns:a16="http://schemas.microsoft.com/office/drawing/2014/main" id="{51D1168C-27BC-9522-7A22-1144B49D33BC}"/>
              </a:ext>
            </a:extLst>
          </p:cNvPr>
          <p:cNvPicPr>
            <a:picLocks/>
          </p:cNvPicPr>
          <p:nvPr/>
        </p:nvPicPr>
        <p:blipFill>
          <a:blip r:embed="rId3"/>
          <a:stretch>
            <a:fillRect/>
          </a:stretch>
        </p:blipFill>
        <p:spPr>
          <a:xfrm>
            <a:off x="4078600" y="576078"/>
            <a:ext cx="3279453" cy="3279453"/>
          </a:xfrm>
          <a:prstGeom prst="rect">
            <a:avLst/>
          </a:prstGeom>
        </p:spPr>
      </p:pic>
      <p:pic>
        <p:nvPicPr>
          <p:cNvPr id="16" name="Picture 15">
            <a:extLst>
              <a:ext uri="{FF2B5EF4-FFF2-40B4-BE49-F238E27FC236}">
                <a16:creationId xmlns:a16="http://schemas.microsoft.com/office/drawing/2014/main" id="{D59B9FA1-B23F-0ABF-236F-001EFBB060C9}"/>
              </a:ext>
            </a:extLst>
          </p:cNvPr>
          <p:cNvPicPr>
            <a:picLocks/>
          </p:cNvPicPr>
          <p:nvPr/>
        </p:nvPicPr>
        <p:blipFill>
          <a:blip r:embed="rId4"/>
          <a:stretch>
            <a:fillRect/>
          </a:stretch>
        </p:blipFill>
        <p:spPr>
          <a:xfrm>
            <a:off x="468086" y="576078"/>
            <a:ext cx="3279453" cy="3279453"/>
          </a:xfrm>
          <a:prstGeom prst="rect">
            <a:avLst/>
          </a:prstGeom>
        </p:spPr>
      </p:pic>
    </p:spTree>
    <p:extLst>
      <p:ext uri="{BB962C8B-B14F-4D97-AF65-F5344CB8AC3E}">
        <p14:creationId xmlns:p14="http://schemas.microsoft.com/office/powerpoint/2010/main" val="333261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39E4-84DE-7FF7-00B0-F57CE40FB5E9}"/>
              </a:ext>
            </a:extLst>
          </p:cNvPr>
          <p:cNvSpPr>
            <a:spLocks noGrp="1"/>
          </p:cNvSpPr>
          <p:nvPr>
            <p:ph type="title"/>
          </p:nvPr>
        </p:nvSpPr>
        <p:spPr/>
        <p:txBody>
          <a:bodyPr/>
          <a:lstStyle/>
          <a:p>
            <a:r>
              <a:rPr lang="en-US" dirty="0"/>
              <a:t>CONCLUSION</a:t>
            </a:r>
          </a:p>
        </p:txBody>
      </p:sp>
      <p:sp>
        <p:nvSpPr>
          <p:cNvPr id="3" name="Footer Placeholder 2">
            <a:extLst>
              <a:ext uri="{FF2B5EF4-FFF2-40B4-BE49-F238E27FC236}">
                <a16:creationId xmlns:a16="http://schemas.microsoft.com/office/drawing/2014/main" id="{206F4E40-C8D9-9661-4371-4E74BA6395A3}"/>
              </a:ext>
            </a:extLst>
          </p:cNvPr>
          <p:cNvSpPr>
            <a:spLocks noGrp="1"/>
          </p:cNvSpPr>
          <p:nvPr>
            <p:ph type="ftr" sz="quarter" idx="10"/>
          </p:nvPr>
        </p:nvSpPr>
        <p:spPr/>
        <p:txBody>
          <a:bodyPr/>
          <a:lstStyle/>
          <a:p>
            <a:r>
              <a:rPr lang="en-ID"/>
              <a:t>ENTERING THE FILM INDUSTRY</a:t>
            </a:r>
            <a:endParaRPr lang="en-ID" dirty="0"/>
          </a:p>
        </p:txBody>
      </p:sp>
      <p:sp>
        <p:nvSpPr>
          <p:cNvPr id="4" name="Slide Number Placeholder 3">
            <a:extLst>
              <a:ext uri="{FF2B5EF4-FFF2-40B4-BE49-F238E27FC236}">
                <a16:creationId xmlns:a16="http://schemas.microsoft.com/office/drawing/2014/main" id="{5529EA2B-C715-44E0-7633-D47657E4E3AB}"/>
              </a:ext>
            </a:extLst>
          </p:cNvPr>
          <p:cNvSpPr>
            <a:spLocks noGrp="1"/>
          </p:cNvSpPr>
          <p:nvPr>
            <p:ph type="sldNum" sz="quarter" idx="11"/>
          </p:nvPr>
        </p:nvSpPr>
        <p:spPr/>
        <p:txBody>
          <a:bodyPr/>
          <a:lstStyle/>
          <a:p>
            <a:fld id="{CF6F24BE-8BEB-403A-BDCC-38E201D0662D}" type="slidenum">
              <a:rPr lang="en-ID" smtClean="0"/>
              <a:pPr/>
              <a:t>14</a:t>
            </a:fld>
            <a:endParaRPr lang="en-ID"/>
          </a:p>
        </p:txBody>
      </p:sp>
      <p:pic>
        <p:nvPicPr>
          <p:cNvPr id="8" name="Picture Placeholder 7">
            <a:extLst>
              <a:ext uri="{FF2B5EF4-FFF2-40B4-BE49-F238E27FC236}">
                <a16:creationId xmlns:a16="http://schemas.microsoft.com/office/drawing/2014/main" id="{92CA92A0-4DC4-1B0F-C671-778AF4499456}"/>
              </a:ext>
            </a:extLst>
          </p:cNvPr>
          <p:cNvPicPr>
            <a:picLocks noGrp="1" noChangeAspect="1"/>
          </p:cNvPicPr>
          <p:nvPr>
            <p:ph type="pic" sz="quarter" idx="12"/>
          </p:nvPr>
        </p:nvPicPr>
        <p:blipFill>
          <a:blip r:embed="rId2"/>
          <a:srcRect l="8837" r="8837"/>
          <a:stretch>
            <a:fillRect/>
          </a:stretch>
        </p:blipFill>
        <p:spPr/>
      </p:pic>
      <p:sp>
        <p:nvSpPr>
          <p:cNvPr id="6" name="Text Placeholder 5">
            <a:extLst>
              <a:ext uri="{FF2B5EF4-FFF2-40B4-BE49-F238E27FC236}">
                <a16:creationId xmlns:a16="http://schemas.microsoft.com/office/drawing/2014/main" id="{01B3BC29-5215-F523-7D3E-D52D365C9750}"/>
              </a:ext>
            </a:extLst>
          </p:cNvPr>
          <p:cNvSpPr>
            <a:spLocks noGrp="1"/>
          </p:cNvSpPr>
          <p:nvPr>
            <p:ph type="body" sz="quarter" idx="13"/>
          </p:nvPr>
        </p:nvSpPr>
        <p:spPr/>
        <p:txBody>
          <a:bodyPr/>
          <a:lstStyle/>
          <a:p>
            <a:r>
              <a:rPr lang="en-US" sz="2000" dirty="0"/>
              <a:t>This analysis identified prevalent trends and key contributors to box office success. Strategic insights into genre performance, studio attributes, and budget allocations are crucial for guiding our film production decisions moving forward.</a:t>
            </a:r>
          </a:p>
        </p:txBody>
      </p:sp>
      <p:sp>
        <p:nvSpPr>
          <p:cNvPr id="7" name="Text Placeholder 6">
            <a:extLst>
              <a:ext uri="{FF2B5EF4-FFF2-40B4-BE49-F238E27FC236}">
                <a16:creationId xmlns:a16="http://schemas.microsoft.com/office/drawing/2014/main" id="{ABD22F36-8D2A-3614-55BA-6EA0A4B351C9}"/>
              </a:ext>
            </a:extLst>
          </p:cNvPr>
          <p:cNvSpPr>
            <a:spLocks noGrp="1"/>
          </p:cNvSpPr>
          <p:nvPr>
            <p:ph type="body" sz="quarter" idx="14"/>
          </p:nvPr>
        </p:nvSpPr>
        <p:spPr>
          <a:xfrm>
            <a:off x="4187688" y="2013857"/>
            <a:ext cx="6780880" cy="581551"/>
          </a:xfrm>
        </p:spPr>
        <p:txBody>
          <a:bodyPr/>
          <a:lstStyle/>
          <a:p>
            <a:r>
              <a:rPr lang="en-US" sz="2000" dirty="0"/>
              <a:t>Summarizing Key Insights</a:t>
            </a:r>
          </a:p>
        </p:txBody>
      </p:sp>
    </p:spTree>
    <p:extLst>
      <p:ext uri="{BB962C8B-B14F-4D97-AF65-F5344CB8AC3E}">
        <p14:creationId xmlns:p14="http://schemas.microsoft.com/office/powerpoint/2010/main" val="145570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997A-9E6C-5FB0-36F1-EFC50728F7EB}"/>
              </a:ext>
            </a:extLst>
          </p:cNvPr>
          <p:cNvSpPr>
            <a:spLocks noGrp="1"/>
          </p:cNvSpPr>
          <p:nvPr>
            <p:ph type="title"/>
          </p:nvPr>
        </p:nvSpPr>
        <p:spPr/>
        <p:txBody>
          <a:bodyPr/>
          <a:lstStyle/>
          <a:p>
            <a:r>
              <a:rPr lang="en-US"/>
              <a:t>RECOMMENDATIONS</a:t>
            </a:r>
          </a:p>
        </p:txBody>
      </p:sp>
      <p:sp>
        <p:nvSpPr>
          <p:cNvPr id="3" name="Footer Placeholder 2">
            <a:extLst>
              <a:ext uri="{FF2B5EF4-FFF2-40B4-BE49-F238E27FC236}">
                <a16:creationId xmlns:a16="http://schemas.microsoft.com/office/drawing/2014/main" id="{50E55193-B112-0574-4263-2764ED148734}"/>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400" b="1" i="0" u="none" strike="noStrike" kern="1200" cap="none" spc="0" normalizeH="0" baseline="0" noProof="0">
                <a:ln>
                  <a:noFill/>
                </a:ln>
                <a:solidFill>
                  <a:prstClr val="white"/>
                </a:solidFill>
                <a:effectLst/>
                <a:uLnTx/>
                <a:uFillTx/>
                <a:latin typeface="Open Sans"/>
                <a:ea typeface="+mn-ea"/>
                <a:cs typeface="+mn-cs"/>
              </a:rPr>
              <a:t>ENTERING THE FILM INDUSTRY</a:t>
            </a:r>
            <a:endParaRPr kumimoji="0" lang="en-ID" sz="1400" b="1" i="0" u="none" strike="noStrike" kern="1200" cap="none" spc="0" normalizeH="0" baseline="0" noProof="0" dirty="0">
              <a:ln>
                <a:noFill/>
              </a:ln>
              <a:solidFill>
                <a:prstClr val="white"/>
              </a:solidFill>
              <a:effectLst/>
              <a:uLnTx/>
              <a:uFillTx/>
              <a:latin typeface="Open Sans"/>
              <a:ea typeface="+mn-ea"/>
              <a:cs typeface="+mn-cs"/>
            </a:endParaRPr>
          </a:p>
        </p:txBody>
      </p:sp>
      <p:sp>
        <p:nvSpPr>
          <p:cNvPr id="4" name="Slide Number Placeholder 3">
            <a:extLst>
              <a:ext uri="{FF2B5EF4-FFF2-40B4-BE49-F238E27FC236}">
                <a16:creationId xmlns:a16="http://schemas.microsoft.com/office/drawing/2014/main" id="{06E7E4BF-AF59-83AF-090E-BAA875E1F458}"/>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F6F24BE-8BEB-403A-BDCC-38E201D0662D}" type="slidenum">
              <a:rPr kumimoji="0" lang="en-ID" sz="1210" b="1" i="0" u="none" strike="noStrike" kern="1200" cap="none" spc="0" normalizeH="0" baseline="0" noProof="0" smtClean="0">
                <a:ln>
                  <a:noFill/>
                </a:ln>
                <a:solidFill>
                  <a:prstClr val="white"/>
                </a:solidFill>
                <a:effectLst/>
                <a:uLnTx/>
                <a:uFillTx/>
                <a:latin typeface="Open San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ID" sz="1210" b="1" i="0" u="none" strike="noStrike" kern="1200" cap="none" spc="0" normalizeH="0" baseline="0" noProof="0">
              <a:ln>
                <a:noFill/>
              </a:ln>
              <a:solidFill>
                <a:prstClr val="white"/>
              </a:solidFill>
              <a:effectLst/>
              <a:uLnTx/>
              <a:uFillTx/>
              <a:latin typeface="Open Sans"/>
              <a:ea typeface="+mn-ea"/>
              <a:cs typeface="+mn-cs"/>
            </a:endParaRPr>
          </a:p>
        </p:txBody>
      </p:sp>
      <p:sp>
        <p:nvSpPr>
          <p:cNvPr id="5" name="Text Placeholder 4">
            <a:extLst>
              <a:ext uri="{FF2B5EF4-FFF2-40B4-BE49-F238E27FC236}">
                <a16:creationId xmlns:a16="http://schemas.microsoft.com/office/drawing/2014/main" id="{1C39BEF9-DF53-F746-A999-0E4AEDB3809C}"/>
              </a:ext>
            </a:extLst>
          </p:cNvPr>
          <p:cNvSpPr>
            <a:spLocks noGrp="1"/>
          </p:cNvSpPr>
          <p:nvPr>
            <p:ph type="body" sz="quarter" idx="13"/>
          </p:nvPr>
        </p:nvSpPr>
        <p:spPr/>
        <p:txBody>
          <a:bodyPr/>
          <a:lstStyle/>
          <a:p>
            <a:r>
              <a:rPr lang="en-US" sz="2000" dirty="0"/>
              <a:t>Given strong performance domestically, prioritize producing action and family films. These genres' universal appeal supports consistent box office success.</a:t>
            </a:r>
          </a:p>
        </p:txBody>
      </p:sp>
      <p:sp>
        <p:nvSpPr>
          <p:cNvPr id="6" name="Text Placeholder 5">
            <a:extLst>
              <a:ext uri="{FF2B5EF4-FFF2-40B4-BE49-F238E27FC236}">
                <a16:creationId xmlns:a16="http://schemas.microsoft.com/office/drawing/2014/main" id="{17B1AD1B-61D9-7CD7-1E61-8DD3FA291CAE}"/>
              </a:ext>
            </a:extLst>
          </p:cNvPr>
          <p:cNvSpPr>
            <a:spLocks noGrp="1"/>
          </p:cNvSpPr>
          <p:nvPr>
            <p:ph type="body" sz="quarter" idx="14"/>
          </p:nvPr>
        </p:nvSpPr>
        <p:spPr/>
        <p:txBody>
          <a:bodyPr/>
          <a:lstStyle/>
          <a:p>
            <a:r>
              <a:rPr lang="en-US" sz="2000" dirty="0"/>
              <a:t>Collaborating with established studios can leverage their expertise. Such partnerships enhance our knowledge and capabilities in film production.</a:t>
            </a:r>
          </a:p>
        </p:txBody>
      </p:sp>
      <p:sp>
        <p:nvSpPr>
          <p:cNvPr id="7" name="Text Placeholder 6">
            <a:extLst>
              <a:ext uri="{FF2B5EF4-FFF2-40B4-BE49-F238E27FC236}">
                <a16:creationId xmlns:a16="http://schemas.microsoft.com/office/drawing/2014/main" id="{60E8F6CE-EE73-1188-91F3-8CDA73EBC05F}"/>
              </a:ext>
            </a:extLst>
          </p:cNvPr>
          <p:cNvSpPr>
            <a:spLocks noGrp="1"/>
          </p:cNvSpPr>
          <p:nvPr>
            <p:ph type="body" sz="quarter" idx="15"/>
          </p:nvPr>
        </p:nvSpPr>
        <p:spPr>
          <a:xfrm>
            <a:off x="122239" y="1959429"/>
            <a:ext cx="3589790" cy="686145"/>
          </a:xfrm>
        </p:spPr>
        <p:txBody>
          <a:bodyPr/>
          <a:lstStyle/>
          <a:p>
            <a:r>
              <a:rPr lang="en-US" sz="1800" dirty="0"/>
              <a:t>1. FOCUS ON CLASSICS AND COMEDY</a:t>
            </a:r>
          </a:p>
        </p:txBody>
      </p:sp>
      <p:sp>
        <p:nvSpPr>
          <p:cNvPr id="8" name="Text Placeholder 7">
            <a:extLst>
              <a:ext uri="{FF2B5EF4-FFF2-40B4-BE49-F238E27FC236}">
                <a16:creationId xmlns:a16="http://schemas.microsoft.com/office/drawing/2014/main" id="{D6039E68-DE9B-4007-2BBE-5C77CCE0E056}"/>
              </a:ext>
            </a:extLst>
          </p:cNvPr>
          <p:cNvSpPr>
            <a:spLocks noGrp="1"/>
          </p:cNvSpPr>
          <p:nvPr>
            <p:ph type="body" sz="quarter" idx="16"/>
          </p:nvPr>
        </p:nvSpPr>
        <p:spPr>
          <a:xfrm>
            <a:off x="4358771" y="1959429"/>
            <a:ext cx="2851200" cy="686145"/>
          </a:xfrm>
        </p:spPr>
        <p:txBody>
          <a:bodyPr/>
          <a:lstStyle/>
          <a:p>
            <a:r>
              <a:rPr lang="en-US" sz="1800" dirty="0"/>
              <a:t>2. PARTNER WITH SUCCESSFUL STUDIOS</a:t>
            </a:r>
          </a:p>
        </p:txBody>
      </p:sp>
      <p:sp>
        <p:nvSpPr>
          <p:cNvPr id="9" name="Text Placeholder 8">
            <a:extLst>
              <a:ext uri="{FF2B5EF4-FFF2-40B4-BE49-F238E27FC236}">
                <a16:creationId xmlns:a16="http://schemas.microsoft.com/office/drawing/2014/main" id="{7E0503AB-0345-FACE-9906-5EF92A06BE77}"/>
              </a:ext>
            </a:extLst>
          </p:cNvPr>
          <p:cNvSpPr>
            <a:spLocks noGrp="1"/>
          </p:cNvSpPr>
          <p:nvPr>
            <p:ph type="body" sz="quarter" idx="17"/>
          </p:nvPr>
        </p:nvSpPr>
        <p:spPr/>
        <p:txBody>
          <a:bodyPr/>
          <a:lstStyle/>
          <a:p>
            <a:r>
              <a:rPr lang="en-US" sz="2000" dirty="0"/>
              <a:t>Incorporate a balanced approach to budget investment. Ensure funds are allocated thoughtfully across pre-production, production, and marketing.</a:t>
            </a:r>
          </a:p>
        </p:txBody>
      </p:sp>
      <p:sp>
        <p:nvSpPr>
          <p:cNvPr id="10" name="Text Placeholder 9">
            <a:extLst>
              <a:ext uri="{FF2B5EF4-FFF2-40B4-BE49-F238E27FC236}">
                <a16:creationId xmlns:a16="http://schemas.microsoft.com/office/drawing/2014/main" id="{AC1D9F99-9812-C753-5100-C39703B1BF43}"/>
              </a:ext>
            </a:extLst>
          </p:cNvPr>
          <p:cNvSpPr>
            <a:spLocks noGrp="1"/>
          </p:cNvSpPr>
          <p:nvPr>
            <p:ph type="body" sz="quarter" idx="18"/>
          </p:nvPr>
        </p:nvSpPr>
        <p:spPr>
          <a:xfrm>
            <a:off x="8117367" y="1959429"/>
            <a:ext cx="2851200" cy="686145"/>
          </a:xfrm>
        </p:spPr>
        <p:txBody>
          <a:bodyPr/>
          <a:lstStyle/>
          <a:p>
            <a:r>
              <a:rPr lang="en-US" sz="1800" dirty="0"/>
              <a:t>3. OPTIMIZE BUDGET ALLOCATION</a:t>
            </a:r>
          </a:p>
        </p:txBody>
      </p:sp>
    </p:spTree>
    <p:extLst>
      <p:ext uri="{BB962C8B-B14F-4D97-AF65-F5344CB8AC3E}">
        <p14:creationId xmlns:p14="http://schemas.microsoft.com/office/powerpoint/2010/main" val="3055621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294F-E6CC-9DA8-03C2-6927A2EE281E}"/>
              </a:ext>
            </a:extLst>
          </p:cNvPr>
          <p:cNvSpPr>
            <a:spLocks noGrp="1"/>
          </p:cNvSpPr>
          <p:nvPr>
            <p:ph type="title"/>
          </p:nvPr>
        </p:nvSpPr>
        <p:spPr>
          <a:xfrm>
            <a:off x="435429" y="136525"/>
            <a:ext cx="5040387" cy="1235075"/>
          </a:xfrm>
        </p:spPr>
        <p:txBody>
          <a:bodyPr/>
          <a:lstStyle/>
          <a:p>
            <a:r>
              <a:rPr lang="en-US" dirty="0"/>
              <a:t>INTRODUCTION OVERVIEW</a:t>
            </a:r>
          </a:p>
        </p:txBody>
      </p:sp>
      <p:sp>
        <p:nvSpPr>
          <p:cNvPr id="3" name="Footer Placeholder 2">
            <a:extLst>
              <a:ext uri="{FF2B5EF4-FFF2-40B4-BE49-F238E27FC236}">
                <a16:creationId xmlns:a16="http://schemas.microsoft.com/office/drawing/2014/main" id="{F0AA2F11-F9BF-4EB9-73EC-DA05B3AAD08D}"/>
              </a:ext>
            </a:extLst>
          </p:cNvPr>
          <p:cNvSpPr>
            <a:spLocks noGrp="1"/>
          </p:cNvSpPr>
          <p:nvPr>
            <p:ph type="ftr" sz="quarter" idx="10"/>
          </p:nvPr>
        </p:nvSpPr>
        <p:spPr/>
        <p:txBody>
          <a:bodyPr/>
          <a:lstStyle/>
          <a:p>
            <a:r>
              <a:rPr lang="en-ID"/>
              <a:t>BREAKING INTO FILM</a:t>
            </a:r>
            <a:endParaRPr lang="en-ID" dirty="0"/>
          </a:p>
        </p:txBody>
      </p:sp>
      <p:sp>
        <p:nvSpPr>
          <p:cNvPr id="4" name="Slide Number Placeholder 3">
            <a:extLst>
              <a:ext uri="{FF2B5EF4-FFF2-40B4-BE49-F238E27FC236}">
                <a16:creationId xmlns:a16="http://schemas.microsoft.com/office/drawing/2014/main" id="{50D743CF-E560-84B6-9202-691D5106832A}"/>
              </a:ext>
            </a:extLst>
          </p:cNvPr>
          <p:cNvSpPr>
            <a:spLocks noGrp="1"/>
          </p:cNvSpPr>
          <p:nvPr>
            <p:ph type="sldNum" sz="quarter" idx="11"/>
          </p:nvPr>
        </p:nvSpPr>
        <p:spPr/>
        <p:txBody>
          <a:bodyPr/>
          <a:lstStyle/>
          <a:p>
            <a:fld id="{CF6F24BE-8BEB-403A-BDCC-38E201D0662D}" type="slidenum">
              <a:rPr lang="en-ID" smtClean="0"/>
              <a:pPr/>
              <a:t>2</a:t>
            </a:fld>
            <a:endParaRPr lang="en-ID" dirty="0"/>
          </a:p>
        </p:txBody>
      </p:sp>
      <p:pic>
        <p:nvPicPr>
          <p:cNvPr id="8" name="Picture Placeholder 7">
            <a:extLst>
              <a:ext uri="{FF2B5EF4-FFF2-40B4-BE49-F238E27FC236}">
                <a16:creationId xmlns:a16="http://schemas.microsoft.com/office/drawing/2014/main" id="{6ADF20F5-1364-22C6-6E6D-A6371C795D4F}"/>
              </a:ext>
            </a:extLst>
          </p:cNvPr>
          <p:cNvPicPr>
            <a:picLocks noGrp="1" noChangeAspect="1"/>
          </p:cNvPicPr>
          <p:nvPr>
            <p:ph type="pic" sz="quarter" idx="12"/>
          </p:nvPr>
        </p:nvPicPr>
        <p:blipFill>
          <a:blip r:embed="rId2"/>
          <a:srcRect l="19582" r="19582"/>
          <a:stretch>
            <a:fillRect/>
          </a:stretch>
        </p:blipFill>
        <p:spPr/>
      </p:pic>
      <p:sp>
        <p:nvSpPr>
          <p:cNvPr id="6" name="Text Placeholder 5">
            <a:extLst>
              <a:ext uri="{FF2B5EF4-FFF2-40B4-BE49-F238E27FC236}">
                <a16:creationId xmlns:a16="http://schemas.microsoft.com/office/drawing/2014/main" id="{0A979413-07F0-2B5D-C8EA-C26E1E8A369D}"/>
              </a:ext>
            </a:extLst>
          </p:cNvPr>
          <p:cNvSpPr>
            <a:spLocks noGrp="1"/>
          </p:cNvSpPr>
          <p:nvPr>
            <p:ph type="body" sz="quarter" idx="13"/>
          </p:nvPr>
        </p:nvSpPr>
        <p:spPr>
          <a:xfrm>
            <a:off x="435429" y="2013858"/>
            <a:ext cx="4794171" cy="4844143"/>
          </a:xfrm>
        </p:spPr>
        <p:txBody>
          <a:bodyPr/>
          <a:lstStyle/>
          <a:p>
            <a:r>
              <a:rPr lang="en-US" sz="2000" dirty="0"/>
              <a:t>Our company is embarking on an exciting venture, entering the burgeoning film industry with the launch of a new studio. This initiative comes at a time of unprecedented growth in the demand for original video content, prompting us to explore the intricacies of film production. As part of our strategy, we aim to become a formidable player in the film market by harnessing market insights and trends.</a:t>
            </a:r>
          </a:p>
        </p:txBody>
      </p:sp>
      <p:sp>
        <p:nvSpPr>
          <p:cNvPr id="7" name="Text Placeholder 6">
            <a:extLst>
              <a:ext uri="{FF2B5EF4-FFF2-40B4-BE49-F238E27FC236}">
                <a16:creationId xmlns:a16="http://schemas.microsoft.com/office/drawing/2014/main" id="{D2C154DB-6D8E-5252-074A-2A36DCE8CD2E}"/>
              </a:ext>
            </a:extLst>
          </p:cNvPr>
          <p:cNvSpPr>
            <a:spLocks noGrp="1"/>
          </p:cNvSpPr>
          <p:nvPr>
            <p:ph type="body" sz="quarter" idx="17"/>
          </p:nvPr>
        </p:nvSpPr>
        <p:spPr>
          <a:xfrm>
            <a:off x="435429" y="1371600"/>
            <a:ext cx="4794171" cy="642258"/>
          </a:xfrm>
        </p:spPr>
        <p:txBody>
          <a:bodyPr/>
          <a:lstStyle/>
          <a:p>
            <a:r>
              <a:rPr lang="en-US" sz="1800" dirty="0"/>
              <a:t>Starting a New Movie Studio</a:t>
            </a:r>
          </a:p>
        </p:txBody>
      </p:sp>
    </p:spTree>
    <p:extLst>
      <p:ext uri="{BB962C8B-B14F-4D97-AF65-F5344CB8AC3E}">
        <p14:creationId xmlns:p14="http://schemas.microsoft.com/office/powerpoint/2010/main" val="129130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A1AA-7E8E-3C4F-9902-2EE52C821391}"/>
              </a:ext>
            </a:extLst>
          </p:cNvPr>
          <p:cNvSpPr>
            <a:spLocks noGrp="1"/>
          </p:cNvSpPr>
          <p:nvPr>
            <p:ph type="title"/>
          </p:nvPr>
        </p:nvSpPr>
        <p:spPr>
          <a:xfrm>
            <a:off x="122239" y="570115"/>
            <a:ext cx="3800408" cy="5725248"/>
          </a:xfrm>
        </p:spPr>
        <p:txBody>
          <a:bodyPr/>
          <a:lstStyle/>
          <a:p>
            <a:r>
              <a:rPr lang="en-US" dirty="0"/>
              <a:t>PROBLEM STATEMENT</a:t>
            </a:r>
          </a:p>
        </p:txBody>
      </p:sp>
      <p:sp>
        <p:nvSpPr>
          <p:cNvPr id="3" name="Footer Placeholder 2">
            <a:extLst>
              <a:ext uri="{FF2B5EF4-FFF2-40B4-BE49-F238E27FC236}">
                <a16:creationId xmlns:a16="http://schemas.microsoft.com/office/drawing/2014/main" id="{ADECC833-451F-DD00-BA2F-22EF6B19A950}"/>
              </a:ext>
            </a:extLst>
          </p:cNvPr>
          <p:cNvSpPr>
            <a:spLocks noGrp="1"/>
          </p:cNvSpPr>
          <p:nvPr>
            <p:ph type="ftr" sz="quarter" idx="10"/>
          </p:nvPr>
        </p:nvSpPr>
        <p:spPr/>
        <p:txBody>
          <a:bodyPr/>
          <a:lstStyle/>
          <a:p>
            <a:r>
              <a:rPr lang="en-ID"/>
              <a:t>BREAKING INTO FILM</a:t>
            </a:r>
            <a:endParaRPr lang="en-ID" dirty="0"/>
          </a:p>
        </p:txBody>
      </p:sp>
      <p:sp>
        <p:nvSpPr>
          <p:cNvPr id="4" name="Slide Number Placeholder 3">
            <a:extLst>
              <a:ext uri="{FF2B5EF4-FFF2-40B4-BE49-F238E27FC236}">
                <a16:creationId xmlns:a16="http://schemas.microsoft.com/office/drawing/2014/main" id="{1C7E01F2-EE22-184C-7606-C23154550F31}"/>
              </a:ext>
            </a:extLst>
          </p:cNvPr>
          <p:cNvSpPr>
            <a:spLocks noGrp="1"/>
          </p:cNvSpPr>
          <p:nvPr>
            <p:ph type="sldNum" sz="quarter" idx="11"/>
          </p:nvPr>
        </p:nvSpPr>
        <p:spPr/>
        <p:txBody>
          <a:bodyPr/>
          <a:lstStyle/>
          <a:p>
            <a:fld id="{CF6F24BE-8BEB-403A-BDCC-38E201D0662D}" type="slidenum">
              <a:rPr lang="en-ID" smtClean="0"/>
              <a:pPr/>
              <a:t>3</a:t>
            </a:fld>
            <a:endParaRPr lang="en-ID" dirty="0"/>
          </a:p>
        </p:txBody>
      </p:sp>
      <p:sp>
        <p:nvSpPr>
          <p:cNvPr id="6" name="Text Placeholder 5">
            <a:extLst>
              <a:ext uri="{FF2B5EF4-FFF2-40B4-BE49-F238E27FC236}">
                <a16:creationId xmlns:a16="http://schemas.microsoft.com/office/drawing/2014/main" id="{6384B410-C12C-231C-D692-C2EA1F2C9327}"/>
              </a:ext>
            </a:extLst>
          </p:cNvPr>
          <p:cNvSpPr>
            <a:spLocks noGrp="1"/>
          </p:cNvSpPr>
          <p:nvPr>
            <p:ph type="body" sz="quarter" idx="13"/>
          </p:nvPr>
        </p:nvSpPr>
        <p:spPr>
          <a:xfrm>
            <a:off x="6607768" y="1058562"/>
            <a:ext cx="4360800" cy="5662913"/>
          </a:xfrm>
        </p:spPr>
        <p:txBody>
          <a:bodyPr/>
          <a:lstStyle/>
          <a:p>
            <a:r>
              <a:rPr lang="en-US" sz="2000" dirty="0"/>
              <a:t>In response to the growing trend of corporations producing their own video content, our company is entering the film market. However, the lack of experience in movie production presents a significant challenge. We must analyze how different types of films perform at the box office to ensure our new studio's success. Through careful research, we aim to gather insights that can guide the type of films we should create, ensuring alignment with market demand.</a:t>
            </a:r>
          </a:p>
        </p:txBody>
      </p:sp>
      <p:sp>
        <p:nvSpPr>
          <p:cNvPr id="7" name="Text Placeholder 6">
            <a:extLst>
              <a:ext uri="{FF2B5EF4-FFF2-40B4-BE49-F238E27FC236}">
                <a16:creationId xmlns:a16="http://schemas.microsoft.com/office/drawing/2014/main" id="{172E7B70-CE7A-6195-9C61-06B03E55A60B}"/>
              </a:ext>
            </a:extLst>
          </p:cNvPr>
          <p:cNvSpPr>
            <a:spLocks noGrp="1"/>
          </p:cNvSpPr>
          <p:nvPr>
            <p:ph type="body" sz="quarter" idx="14"/>
          </p:nvPr>
        </p:nvSpPr>
        <p:spPr/>
        <p:txBody>
          <a:bodyPr/>
          <a:lstStyle/>
          <a:p>
            <a:r>
              <a:rPr lang="en-US" sz="1800" dirty="0"/>
              <a:t>Navigating the Film Market</a:t>
            </a:r>
          </a:p>
        </p:txBody>
      </p:sp>
      <p:pic>
        <p:nvPicPr>
          <p:cNvPr id="5" name="Picture 4">
            <a:extLst>
              <a:ext uri="{FF2B5EF4-FFF2-40B4-BE49-F238E27FC236}">
                <a16:creationId xmlns:a16="http://schemas.microsoft.com/office/drawing/2014/main" id="{1D85B09B-5B67-15B4-D9A3-15240686C59E}"/>
              </a:ext>
            </a:extLst>
          </p:cNvPr>
          <p:cNvPicPr>
            <a:picLocks/>
          </p:cNvPicPr>
          <p:nvPr/>
        </p:nvPicPr>
        <p:blipFill>
          <a:blip r:embed="rId2"/>
          <a:stretch>
            <a:fillRect/>
          </a:stretch>
        </p:blipFill>
        <p:spPr>
          <a:xfrm>
            <a:off x="4205357" y="579430"/>
            <a:ext cx="2120348" cy="5715933"/>
          </a:xfrm>
          <a:prstGeom prst="rect">
            <a:avLst/>
          </a:prstGeom>
        </p:spPr>
      </p:pic>
    </p:spTree>
    <p:extLst>
      <p:ext uri="{BB962C8B-B14F-4D97-AF65-F5344CB8AC3E}">
        <p14:creationId xmlns:p14="http://schemas.microsoft.com/office/powerpoint/2010/main" val="2762009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144D-9620-5A62-7836-86B2F21D5103}"/>
              </a:ext>
            </a:extLst>
          </p:cNvPr>
          <p:cNvSpPr>
            <a:spLocks noGrp="1"/>
          </p:cNvSpPr>
          <p:nvPr>
            <p:ph type="title"/>
          </p:nvPr>
        </p:nvSpPr>
        <p:spPr/>
        <p:txBody>
          <a:bodyPr/>
          <a:lstStyle/>
          <a:p>
            <a:r>
              <a:rPr lang="en-US"/>
              <a:t>OBJECTIVES</a:t>
            </a:r>
          </a:p>
        </p:txBody>
      </p:sp>
      <p:sp>
        <p:nvSpPr>
          <p:cNvPr id="3" name="Footer Placeholder 2">
            <a:extLst>
              <a:ext uri="{FF2B5EF4-FFF2-40B4-BE49-F238E27FC236}">
                <a16:creationId xmlns:a16="http://schemas.microsoft.com/office/drawing/2014/main" id="{E5AFFF43-A241-7B84-B7C6-265C753F11DF}"/>
              </a:ext>
            </a:extLst>
          </p:cNvPr>
          <p:cNvSpPr>
            <a:spLocks noGrp="1"/>
          </p:cNvSpPr>
          <p:nvPr>
            <p:ph type="ftr" sz="quarter" idx="10"/>
          </p:nvPr>
        </p:nvSpPr>
        <p:spPr/>
        <p:txBody>
          <a:bodyPr/>
          <a:lstStyle/>
          <a:p>
            <a:r>
              <a:rPr lang="en-ID"/>
              <a:t>BREAKING INTO FILM</a:t>
            </a:r>
            <a:endParaRPr lang="en-ID" dirty="0"/>
          </a:p>
        </p:txBody>
      </p:sp>
      <p:sp>
        <p:nvSpPr>
          <p:cNvPr id="4" name="Slide Number Placeholder 3">
            <a:extLst>
              <a:ext uri="{FF2B5EF4-FFF2-40B4-BE49-F238E27FC236}">
                <a16:creationId xmlns:a16="http://schemas.microsoft.com/office/drawing/2014/main" id="{91C8EA06-9A31-6BB4-D40D-FC9C330F865A}"/>
              </a:ext>
            </a:extLst>
          </p:cNvPr>
          <p:cNvSpPr>
            <a:spLocks noGrp="1"/>
          </p:cNvSpPr>
          <p:nvPr>
            <p:ph type="sldNum" sz="quarter" idx="11"/>
          </p:nvPr>
        </p:nvSpPr>
        <p:spPr/>
        <p:txBody>
          <a:bodyPr/>
          <a:lstStyle/>
          <a:p>
            <a:fld id="{CF6F24BE-8BEB-403A-BDCC-38E201D0662D}" type="slidenum">
              <a:rPr lang="en-ID" smtClean="0"/>
              <a:pPr/>
              <a:t>4</a:t>
            </a:fld>
            <a:endParaRPr lang="en-ID"/>
          </a:p>
        </p:txBody>
      </p:sp>
      <p:sp>
        <p:nvSpPr>
          <p:cNvPr id="5" name="Text Placeholder 4">
            <a:extLst>
              <a:ext uri="{FF2B5EF4-FFF2-40B4-BE49-F238E27FC236}">
                <a16:creationId xmlns:a16="http://schemas.microsoft.com/office/drawing/2014/main" id="{82DCB0E9-9DED-9363-C020-D353A658C825}"/>
              </a:ext>
            </a:extLst>
          </p:cNvPr>
          <p:cNvSpPr>
            <a:spLocks noGrp="1"/>
          </p:cNvSpPr>
          <p:nvPr>
            <p:ph type="body" sz="quarter" idx="13"/>
          </p:nvPr>
        </p:nvSpPr>
        <p:spPr/>
        <p:txBody>
          <a:bodyPr/>
          <a:lstStyle/>
          <a:p>
            <a:r>
              <a:rPr lang="en-US" sz="2000" dirty="0"/>
              <a:t>Evaluate the performance of various film genres in both domestic and international markets.</a:t>
            </a:r>
          </a:p>
        </p:txBody>
      </p:sp>
      <p:sp>
        <p:nvSpPr>
          <p:cNvPr id="6" name="Text Placeholder 5">
            <a:extLst>
              <a:ext uri="{FF2B5EF4-FFF2-40B4-BE49-F238E27FC236}">
                <a16:creationId xmlns:a16="http://schemas.microsoft.com/office/drawing/2014/main" id="{E1B6E5DB-3F1B-02CA-74BE-048ACFDD9F1F}"/>
              </a:ext>
            </a:extLst>
          </p:cNvPr>
          <p:cNvSpPr>
            <a:spLocks noGrp="1"/>
          </p:cNvSpPr>
          <p:nvPr>
            <p:ph type="body" sz="quarter" idx="14"/>
          </p:nvPr>
        </p:nvSpPr>
        <p:spPr/>
        <p:txBody>
          <a:bodyPr/>
          <a:lstStyle/>
          <a:p>
            <a:r>
              <a:rPr lang="en-US" sz="2000" dirty="0"/>
              <a:t>Identify the movie studios that consistently produce high-performing films.</a:t>
            </a:r>
          </a:p>
        </p:txBody>
      </p:sp>
      <p:sp>
        <p:nvSpPr>
          <p:cNvPr id="7" name="Text Placeholder 6">
            <a:extLst>
              <a:ext uri="{FF2B5EF4-FFF2-40B4-BE49-F238E27FC236}">
                <a16:creationId xmlns:a16="http://schemas.microsoft.com/office/drawing/2014/main" id="{39CC9F89-0C1F-2588-096C-CE33F8FD9324}"/>
              </a:ext>
            </a:extLst>
          </p:cNvPr>
          <p:cNvSpPr>
            <a:spLocks noGrp="1"/>
          </p:cNvSpPr>
          <p:nvPr>
            <p:ph type="body" sz="quarter" idx="15"/>
          </p:nvPr>
        </p:nvSpPr>
        <p:spPr>
          <a:xfrm>
            <a:off x="326570" y="1905001"/>
            <a:ext cx="2975429" cy="740574"/>
          </a:xfrm>
        </p:spPr>
        <p:txBody>
          <a:bodyPr/>
          <a:lstStyle/>
          <a:p>
            <a:r>
              <a:rPr lang="en-US" sz="1800" dirty="0"/>
              <a:t>1. GENRE PERFORMANCE EVALUATION</a:t>
            </a:r>
          </a:p>
        </p:txBody>
      </p:sp>
      <p:sp>
        <p:nvSpPr>
          <p:cNvPr id="8" name="Text Placeholder 7">
            <a:extLst>
              <a:ext uri="{FF2B5EF4-FFF2-40B4-BE49-F238E27FC236}">
                <a16:creationId xmlns:a16="http://schemas.microsoft.com/office/drawing/2014/main" id="{C55B3670-D4FD-E769-84B5-7C38F5ED8CA2}"/>
              </a:ext>
            </a:extLst>
          </p:cNvPr>
          <p:cNvSpPr>
            <a:spLocks noGrp="1"/>
          </p:cNvSpPr>
          <p:nvPr>
            <p:ph type="body" sz="quarter" idx="16"/>
          </p:nvPr>
        </p:nvSpPr>
        <p:spPr>
          <a:xfrm>
            <a:off x="4358771" y="1905000"/>
            <a:ext cx="2851200" cy="740574"/>
          </a:xfrm>
        </p:spPr>
        <p:txBody>
          <a:bodyPr/>
          <a:lstStyle/>
          <a:p>
            <a:r>
              <a:rPr lang="en-US" sz="1800" dirty="0"/>
              <a:t>2. IDENTIFY SUCCESSFUL STUDIOS</a:t>
            </a:r>
          </a:p>
        </p:txBody>
      </p:sp>
      <p:sp>
        <p:nvSpPr>
          <p:cNvPr id="9" name="Text Placeholder 8">
            <a:extLst>
              <a:ext uri="{FF2B5EF4-FFF2-40B4-BE49-F238E27FC236}">
                <a16:creationId xmlns:a16="http://schemas.microsoft.com/office/drawing/2014/main" id="{A702BC5A-8087-B810-7DDE-03D121C692B7}"/>
              </a:ext>
            </a:extLst>
          </p:cNvPr>
          <p:cNvSpPr>
            <a:spLocks noGrp="1"/>
          </p:cNvSpPr>
          <p:nvPr>
            <p:ph type="body" sz="quarter" idx="17"/>
          </p:nvPr>
        </p:nvSpPr>
        <p:spPr/>
        <p:txBody>
          <a:bodyPr/>
          <a:lstStyle/>
          <a:p>
            <a:r>
              <a:rPr lang="en-US" sz="2000" dirty="0"/>
              <a:t>Investigate the correlation between production budgets and both domestic and international revenues</a:t>
            </a:r>
            <a:r>
              <a:rPr lang="en-US" dirty="0"/>
              <a:t>.</a:t>
            </a:r>
          </a:p>
        </p:txBody>
      </p:sp>
      <p:sp>
        <p:nvSpPr>
          <p:cNvPr id="10" name="Text Placeholder 9">
            <a:extLst>
              <a:ext uri="{FF2B5EF4-FFF2-40B4-BE49-F238E27FC236}">
                <a16:creationId xmlns:a16="http://schemas.microsoft.com/office/drawing/2014/main" id="{A4F5425D-4B5B-97DD-53E7-F7BA9B6C4FF6}"/>
              </a:ext>
            </a:extLst>
          </p:cNvPr>
          <p:cNvSpPr>
            <a:spLocks noGrp="1"/>
          </p:cNvSpPr>
          <p:nvPr>
            <p:ph type="body" sz="quarter" idx="18"/>
          </p:nvPr>
        </p:nvSpPr>
        <p:spPr>
          <a:xfrm>
            <a:off x="8117367" y="1827213"/>
            <a:ext cx="2851200" cy="818362"/>
          </a:xfrm>
        </p:spPr>
        <p:txBody>
          <a:bodyPr/>
          <a:lstStyle/>
          <a:p>
            <a:r>
              <a:rPr lang="en-US" sz="1800" dirty="0"/>
              <a:t>3. REVENUE AND BUDGET ANALYSIS</a:t>
            </a:r>
          </a:p>
        </p:txBody>
      </p:sp>
    </p:spTree>
    <p:extLst>
      <p:ext uri="{BB962C8B-B14F-4D97-AF65-F5344CB8AC3E}">
        <p14:creationId xmlns:p14="http://schemas.microsoft.com/office/powerpoint/2010/main" val="291717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41B3-91D1-40CF-6929-5200390E226F}"/>
              </a:ext>
            </a:extLst>
          </p:cNvPr>
          <p:cNvSpPr>
            <a:spLocks noGrp="1"/>
          </p:cNvSpPr>
          <p:nvPr>
            <p:ph type="title"/>
          </p:nvPr>
        </p:nvSpPr>
        <p:spPr/>
        <p:txBody>
          <a:bodyPr/>
          <a:lstStyle/>
          <a:p>
            <a:r>
              <a:rPr lang="en-US" dirty="0"/>
              <a:t>OBJECTIVES…</a:t>
            </a:r>
            <a:endParaRPr lang="ru-RU" dirty="0"/>
          </a:p>
        </p:txBody>
      </p:sp>
      <p:sp>
        <p:nvSpPr>
          <p:cNvPr id="3" name="Footer Placeholder 2">
            <a:extLst>
              <a:ext uri="{FF2B5EF4-FFF2-40B4-BE49-F238E27FC236}">
                <a16:creationId xmlns:a16="http://schemas.microsoft.com/office/drawing/2014/main" id="{A6F75AA2-0F81-9CC9-3452-D2819C4B1DD6}"/>
              </a:ext>
            </a:extLst>
          </p:cNvPr>
          <p:cNvSpPr>
            <a:spLocks noGrp="1"/>
          </p:cNvSpPr>
          <p:nvPr>
            <p:ph type="ftr" sz="quarter" idx="10"/>
          </p:nvPr>
        </p:nvSpPr>
        <p:spPr/>
        <p:txBody>
          <a:bodyPr/>
          <a:lstStyle/>
          <a:p>
            <a:r>
              <a:rPr lang="en-ID"/>
              <a:t>FAVORITE GENRES</a:t>
            </a:r>
            <a:endParaRPr lang="en-ID" dirty="0"/>
          </a:p>
        </p:txBody>
      </p:sp>
      <p:sp>
        <p:nvSpPr>
          <p:cNvPr id="4" name="Slide Number Placeholder 3">
            <a:extLst>
              <a:ext uri="{FF2B5EF4-FFF2-40B4-BE49-F238E27FC236}">
                <a16:creationId xmlns:a16="http://schemas.microsoft.com/office/drawing/2014/main" id="{A26268F7-DB09-DDCA-6939-3C12757717F9}"/>
              </a:ext>
            </a:extLst>
          </p:cNvPr>
          <p:cNvSpPr>
            <a:spLocks noGrp="1"/>
          </p:cNvSpPr>
          <p:nvPr>
            <p:ph type="sldNum" sz="quarter" idx="11"/>
          </p:nvPr>
        </p:nvSpPr>
        <p:spPr/>
        <p:txBody>
          <a:bodyPr/>
          <a:lstStyle/>
          <a:p>
            <a:r>
              <a:rPr lang="en-ID"/>
              <a:t>5</a:t>
            </a:r>
          </a:p>
        </p:txBody>
      </p:sp>
      <p:pic>
        <p:nvPicPr>
          <p:cNvPr id="19" name="Picture Placeholder 18">
            <a:extLst>
              <a:ext uri="{FF2B5EF4-FFF2-40B4-BE49-F238E27FC236}">
                <a16:creationId xmlns:a16="http://schemas.microsoft.com/office/drawing/2014/main" id="{8802FAED-08FA-38FE-3C8E-2B174129FEBF}"/>
              </a:ext>
            </a:extLst>
          </p:cNvPr>
          <p:cNvPicPr>
            <a:picLocks noGrp="1" noChangeAspect="1"/>
          </p:cNvPicPr>
          <p:nvPr>
            <p:ph type="pic" sz="quarter" idx="12"/>
          </p:nvPr>
        </p:nvPicPr>
        <p:blipFill>
          <a:blip r:embed="rId2"/>
          <a:srcRect l="31570" r="31570"/>
          <a:stretch/>
        </p:blipFill>
        <p:spPr/>
      </p:pic>
      <p:sp>
        <p:nvSpPr>
          <p:cNvPr id="9" name="Text Placeholder 8">
            <a:extLst>
              <a:ext uri="{FF2B5EF4-FFF2-40B4-BE49-F238E27FC236}">
                <a16:creationId xmlns:a16="http://schemas.microsoft.com/office/drawing/2014/main" id="{A6FCC6E0-EBA5-B7DF-518C-A3DBDCB69DD8}"/>
              </a:ext>
            </a:extLst>
          </p:cNvPr>
          <p:cNvSpPr>
            <a:spLocks noGrp="1"/>
          </p:cNvSpPr>
          <p:nvPr>
            <p:ph type="body" sz="quarter" idx="13"/>
          </p:nvPr>
        </p:nvSpPr>
        <p:spPr>
          <a:xfrm>
            <a:off x="4187687" y="3287486"/>
            <a:ext cx="6780880" cy="2996048"/>
          </a:xfrm>
        </p:spPr>
        <p:txBody>
          <a:bodyPr/>
          <a:lstStyle/>
          <a:p>
            <a:r>
              <a:rPr lang="en-US" sz="2000" dirty="0"/>
              <a:t>A film's popularity score gives us a glimpse into its cultural and commercial connection with audiences. The average rating reflects shared thoughts from critics and viewers, acting as a guide to how well a film is valued and its storytelling brilliance.</a:t>
            </a:r>
          </a:p>
          <a:p>
            <a:endParaRPr lang="ru-RU" sz="2000" dirty="0"/>
          </a:p>
        </p:txBody>
      </p:sp>
      <p:sp>
        <p:nvSpPr>
          <p:cNvPr id="8" name="Text Placeholder 7">
            <a:extLst>
              <a:ext uri="{FF2B5EF4-FFF2-40B4-BE49-F238E27FC236}">
                <a16:creationId xmlns:a16="http://schemas.microsoft.com/office/drawing/2014/main" id="{6436A34A-9EF7-AAF1-AE3E-23E31EF6448B}"/>
              </a:ext>
            </a:extLst>
          </p:cNvPr>
          <p:cNvSpPr>
            <a:spLocks noGrp="1"/>
          </p:cNvSpPr>
          <p:nvPr>
            <p:ph type="body" sz="quarter" idx="14"/>
          </p:nvPr>
        </p:nvSpPr>
        <p:spPr>
          <a:xfrm>
            <a:off x="4187826" y="2281007"/>
            <a:ext cx="6687003" cy="864964"/>
          </a:xfrm>
        </p:spPr>
        <p:txBody>
          <a:bodyPr/>
          <a:lstStyle/>
          <a:p>
            <a:r>
              <a:rPr lang="en-US" sz="1800" dirty="0"/>
              <a:t>4. UNDERSTANDING POPULARITY SCORES &amp; AVERAGE RATINGS</a:t>
            </a:r>
            <a:endParaRPr lang="ru-RU" sz="1800" dirty="0"/>
          </a:p>
          <a:p>
            <a:endParaRPr lang="en-US" dirty="0"/>
          </a:p>
        </p:txBody>
      </p:sp>
    </p:spTree>
    <p:extLst>
      <p:ext uri="{BB962C8B-B14F-4D97-AF65-F5344CB8AC3E}">
        <p14:creationId xmlns:p14="http://schemas.microsoft.com/office/powerpoint/2010/main" val="281889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41B3-91D1-40CF-6929-5200390E226F}"/>
              </a:ext>
            </a:extLst>
          </p:cNvPr>
          <p:cNvSpPr>
            <a:spLocks noGrp="1"/>
          </p:cNvSpPr>
          <p:nvPr>
            <p:ph type="title"/>
          </p:nvPr>
        </p:nvSpPr>
        <p:spPr>
          <a:xfrm>
            <a:off x="495760" y="501649"/>
            <a:ext cx="10472808" cy="820375"/>
          </a:xfrm>
        </p:spPr>
        <p:txBody>
          <a:bodyPr/>
          <a:lstStyle/>
          <a:p>
            <a:r>
              <a:rPr lang="en-US" dirty="0"/>
              <a:t>METHODOLOGY</a:t>
            </a:r>
            <a:endParaRPr lang="ru-RU" dirty="0"/>
          </a:p>
        </p:txBody>
      </p:sp>
      <p:sp>
        <p:nvSpPr>
          <p:cNvPr id="3" name="Footer Placeholder 2">
            <a:extLst>
              <a:ext uri="{FF2B5EF4-FFF2-40B4-BE49-F238E27FC236}">
                <a16:creationId xmlns:a16="http://schemas.microsoft.com/office/drawing/2014/main" id="{A6F75AA2-0F81-9CC9-3452-D2819C4B1DD6}"/>
              </a:ext>
            </a:extLst>
          </p:cNvPr>
          <p:cNvSpPr>
            <a:spLocks noGrp="1"/>
          </p:cNvSpPr>
          <p:nvPr>
            <p:ph type="ftr" sz="quarter" idx="10"/>
          </p:nvPr>
        </p:nvSpPr>
        <p:spPr/>
        <p:txBody>
          <a:bodyPr/>
          <a:lstStyle/>
          <a:p>
            <a:r>
              <a:rPr lang="en-ID"/>
              <a:t>TOP PERFORMING GENRES</a:t>
            </a:r>
            <a:endParaRPr lang="en-ID" dirty="0"/>
          </a:p>
        </p:txBody>
      </p:sp>
      <p:sp>
        <p:nvSpPr>
          <p:cNvPr id="4" name="Slide Number Placeholder 3">
            <a:extLst>
              <a:ext uri="{FF2B5EF4-FFF2-40B4-BE49-F238E27FC236}">
                <a16:creationId xmlns:a16="http://schemas.microsoft.com/office/drawing/2014/main" id="{A26268F7-DB09-DDCA-6939-3C12757717F9}"/>
              </a:ext>
            </a:extLst>
          </p:cNvPr>
          <p:cNvSpPr>
            <a:spLocks noGrp="1"/>
          </p:cNvSpPr>
          <p:nvPr>
            <p:ph type="sldNum" sz="quarter" idx="11"/>
          </p:nvPr>
        </p:nvSpPr>
        <p:spPr/>
        <p:txBody>
          <a:bodyPr/>
          <a:lstStyle/>
          <a:p>
            <a:fld id="{CF6F24BE-8BEB-403A-BDCC-38E201D0662D}" type="slidenum">
              <a:rPr lang="en-ID" smtClean="0"/>
              <a:pPr/>
              <a:t>6</a:t>
            </a:fld>
            <a:endParaRPr lang="en-ID"/>
          </a:p>
        </p:txBody>
      </p:sp>
      <p:sp>
        <p:nvSpPr>
          <p:cNvPr id="5" name="Text Placeholder 4">
            <a:extLst>
              <a:ext uri="{FF2B5EF4-FFF2-40B4-BE49-F238E27FC236}">
                <a16:creationId xmlns:a16="http://schemas.microsoft.com/office/drawing/2014/main" id="{D96C1436-7040-9A1F-2A89-D736390CCBD5}"/>
              </a:ext>
            </a:extLst>
          </p:cNvPr>
          <p:cNvSpPr>
            <a:spLocks noGrp="1"/>
          </p:cNvSpPr>
          <p:nvPr>
            <p:ph type="body" sz="quarter" idx="13"/>
          </p:nvPr>
        </p:nvSpPr>
        <p:spPr>
          <a:xfrm>
            <a:off x="599017" y="2494938"/>
            <a:ext cx="2850043" cy="4226537"/>
          </a:xfrm>
        </p:spPr>
        <p:txBody>
          <a:bodyPr/>
          <a:lstStyle/>
          <a:p>
            <a:r>
              <a:rPr lang="en-US" sz="2000" dirty="0"/>
              <a:t>EDA is a crucial initial step in data analysis. It summarizes dataset features, through visuals, helping to understand trends, identify patterns, and detect anomalies in data. </a:t>
            </a:r>
            <a:endParaRPr lang="ru-RU" sz="2000" dirty="0"/>
          </a:p>
        </p:txBody>
      </p:sp>
      <p:sp>
        <p:nvSpPr>
          <p:cNvPr id="6" name="Text Placeholder 5">
            <a:extLst>
              <a:ext uri="{FF2B5EF4-FFF2-40B4-BE49-F238E27FC236}">
                <a16:creationId xmlns:a16="http://schemas.microsoft.com/office/drawing/2014/main" id="{201C957D-65F8-E3E6-0AFB-ED37700BCE6A}"/>
              </a:ext>
            </a:extLst>
          </p:cNvPr>
          <p:cNvSpPr>
            <a:spLocks noGrp="1"/>
          </p:cNvSpPr>
          <p:nvPr>
            <p:ph type="body" sz="quarter" idx="14"/>
          </p:nvPr>
        </p:nvSpPr>
        <p:spPr>
          <a:xfrm>
            <a:off x="4062893" y="2434728"/>
            <a:ext cx="3318406" cy="4423272"/>
          </a:xfrm>
        </p:spPr>
        <p:txBody>
          <a:bodyPr/>
          <a:lstStyle/>
          <a:p>
            <a:r>
              <a:rPr lang="en-US" sz="2000" dirty="0"/>
              <a:t>This explores variable relationships, validating assumptions and drawing inferences from samples. Key techniques; hypothesis testing, regression, and variance analysis.</a:t>
            </a:r>
            <a:endParaRPr lang="ru-RU" sz="2000" dirty="0"/>
          </a:p>
        </p:txBody>
      </p:sp>
      <p:sp>
        <p:nvSpPr>
          <p:cNvPr id="7" name="Text Placeholder 6">
            <a:extLst>
              <a:ext uri="{FF2B5EF4-FFF2-40B4-BE49-F238E27FC236}">
                <a16:creationId xmlns:a16="http://schemas.microsoft.com/office/drawing/2014/main" id="{DBFDF789-4136-FF63-BD68-0550560C0FDE}"/>
              </a:ext>
            </a:extLst>
          </p:cNvPr>
          <p:cNvSpPr>
            <a:spLocks noGrp="1"/>
          </p:cNvSpPr>
          <p:nvPr>
            <p:ph type="body" sz="quarter" idx="15"/>
          </p:nvPr>
        </p:nvSpPr>
        <p:spPr>
          <a:xfrm>
            <a:off x="599017" y="1825199"/>
            <a:ext cx="2702984" cy="794329"/>
          </a:xfrm>
        </p:spPr>
        <p:txBody>
          <a:bodyPr/>
          <a:lstStyle/>
          <a:p>
            <a:r>
              <a:rPr lang="en-US" sz="1800" dirty="0"/>
              <a:t>EXPLORATORY DATA ANALYSIS</a:t>
            </a:r>
            <a:endParaRPr lang="ru-RU" sz="1800" dirty="0"/>
          </a:p>
        </p:txBody>
      </p:sp>
      <p:sp>
        <p:nvSpPr>
          <p:cNvPr id="8" name="Text Placeholder 7">
            <a:extLst>
              <a:ext uri="{FF2B5EF4-FFF2-40B4-BE49-F238E27FC236}">
                <a16:creationId xmlns:a16="http://schemas.microsoft.com/office/drawing/2014/main" id="{6A232C43-3EA9-03FA-8F98-A7CB6402E35E}"/>
              </a:ext>
            </a:extLst>
          </p:cNvPr>
          <p:cNvSpPr>
            <a:spLocks noGrp="1"/>
          </p:cNvSpPr>
          <p:nvPr>
            <p:ph type="body" sz="quarter" idx="16"/>
          </p:nvPr>
        </p:nvSpPr>
        <p:spPr>
          <a:xfrm>
            <a:off x="4241494" y="1825199"/>
            <a:ext cx="2968477" cy="450775"/>
          </a:xfrm>
        </p:spPr>
        <p:txBody>
          <a:bodyPr/>
          <a:lstStyle/>
          <a:p>
            <a:r>
              <a:rPr lang="en-US" sz="1800" dirty="0"/>
              <a:t>STATISTICAL ANALYSIS</a:t>
            </a:r>
            <a:endParaRPr lang="ru-RU" sz="1800" dirty="0"/>
          </a:p>
        </p:txBody>
      </p:sp>
      <p:sp>
        <p:nvSpPr>
          <p:cNvPr id="9" name="Text Placeholder 8">
            <a:extLst>
              <a:ext uri="{FF2B5EF4-FFF2-40B4-BE49-F238E27FC236}">
                <a16:creationId xmlns:a16="http://schemas.microsoft.com/office/drawing/2014/main" id="{A6FCC6E0-EBA5-B7DF-518C-A3DBDCB69DD8}"/>
              </a:ext>
            </a:extLst>
          </p:cNvPr>
          <p:cNvSpPr>
            <a:spLocks noGrp="1"/>
          </p:cNvSpPr>
          <p:nvPr>
            <p:ph type="body" sz="quarter" idx="17"/>
          </p:nvPr>
        </p:nvSpPr>
        <p:spPr>
          <a:xfrm>
            <a:off x="7943725" y="2434728"/>
            <a:ext cx="3024842" cy="4286747"/>
          </a:xfrm>
        </p:spPr>
        <p:txBody>
          <a:bodyPr/>
          <a:lstStyle/>
          <a:p>
            <a:r>
              <a:rPr lang="en-US" sz="2000" dirty="0"/>
              <a:t>This process ensures that models not only fit the training data but also generalize well to new datasets, which is essential for their success. A structured evaluation process aids in selecting the optimal model for deployment.</a:t>
            </a:r>
            <a:endParaRPr lang="ru-RU" sz="2000" dirty="0"/>
          </a:p>
        </p:txBody>
      </p:sp>
      <p:sp>
        <p:nvSpPr>
          <p:cNvPr id="10" name="Text Placeholder 9">
            <a:extLst>
              <a:ext uri="{FF2B5EF4-FFF2-40B4-BE49-F238E27FC236}">
                <a16:creationId xmlns:a16="http://schemas.microsoft.com/office/drawing/2014/main" id="{4005B17E-9A33-414D-BF95-C26EA5ACE626}"/>
              </a:ext>
            </a:extLst>
          </p:cNvPr>
          <p:cNvSpPr>
            <a:spLocks noGrp="1"/>
          </p:cNvSpPr>
          <p:nvPr>
            <p:ph type="body" sz="quarter" idx="18"/>
          </p:nvPr>
        </p:nvSpPr>
        <p:spPr>
          <a:xfrm>
            <a:off x="7796665" y="1674563"/>
            <a:ext cx="3171902" cy="820375"/>
          </a:xfrm>
        </p:spPr>
        <p:txBody>
          <a:bodyPr/>
          <a:lstStyle/>
          <a:p>
            <a:r>
              <a:rPr lang="en-US" sz="1800" dirty="0"/>
              <a:t>MODEL EVALUATION AND PERFORMANCE METRICS</a:t>
            </a:r>
            <a:endParaRPr lang="ru-RU" sz="1800" dirty="0"/>
          </a:p>
        </p:txBody>
      </p:sp>
    </p:spTree>
    <p:extLst>
      <p:ext uri="{BB962C8B-B14F-4D97-AF65-F5344CB8AC3E}">
        <p14:creationId xmlns:p14="http://schemas.microsoft.com/office/powerpoint/2010/main" val="48786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451692" y="253388"/>
            <a:ext cx="10508407" cy="7874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a:latin typeface="Montserrat ExtraBold"/>
              </a:rPr>
              <a:t>TOP PERFORMING GENRES</a:t>
            </a:r>
          </a:p>
        </p:txBody>
      </p:sp>
      <p:sp>
        <p:nvSpPr>
          <p:cNvPr id="4" name="Shape 1"/>
          <p:cNvSpPr/>
          <p:nvPr/>
        </p:nvSpPr>
        <p:spPr>
          <a:xfrm>
            <a:off x="1219200" y="1219200"/>
            <a:ext cx="1219200" cy="1219200"/>
          </a:xfrm>
          <a:prstGeom prst="line">
            <a:avLst/>
          </a:prstGeom>
          <a:noFill/>
          <a:ln/>
        </p:spPr>
      </p:sp>
      <p:sp>
        <p:nvSpPr>
          <p:cNvPr id="5" name="Text 2"/>
          <p:cNvSpPr/>
          <p:nvPr/>
        </p:nvSpPr>
        <p:spPr>
          <a:xfrm>
            <a:off x="451692" y="1040788"/>
            <a:ext cx="7030776" cy="552756"/>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2000" dirty="0">
                <a:latin typeface="Open Sans"/>
                <a:ea typeface="Open Sans"/>
                <a:cs typeface="Open Sans"/>
              </a:rPr>
              <a:t>Overview of top genres performing at box offices</a:t>
            </a:r>
            <a:r>
              <a:rPr lang="en-US" sz="1400" dirty="0">
                <a:latin typeface="Open Sans"/>
                <a:ea typeface="Open Sans"/>
                <a:cs typeface="Open Sans"/>
              </a:rPr>
              <a:t>.</a:t>
            </a:r>
          </a:p>
        </p:txBody>
      </p:sp>
      <p:sp>
        <p:nvSpPr>
          <p:cNvPr id="25" name="Slide Number Placeholder 0"/>
          <p:cNvSpPr>
            <a:spLocks noGrp="1"/>
          </p:cNvSpPr>
          <p:nvPr>
            <p:ph type="sldNum" sz="quarter" idx="11"/>
          </p:nvPr>
        </p:nvSpPr>
        <p:spPr>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FFFFFF"/>
                </a:solidFill>
                <a:latin typeface="Open Sans"/>
                <a:ea typeface="Open Sans"/>
                <a:cs typeface="Open Sans"/>
              </a:rPr>
              <a:pPr algn="ctr"/>
              <a:t>7</a:t>
            </a:fld>
            <a:endParaRPr lang="en-US" sz="1210">
              <a:solidFill>
                <a:srgbClr val="FFFFFF"/>
              </a:solidFill>
              <a:latin typeface="Open Sans"/>
              <a:ea typeface="Open Sans"/>
              <a:cs typeface="Open Sans"/>
            </a:endParaRPr>
          </a:p>
        </p:txBody>
      </p:sp>
      <p:pic>
        <p:nvPicPr>
          <p:cNvPr id="11" name="Picture 10">
            <a:extLst>
              <a:ext uri="{FF2B5EF4-FFF2-40B4-BE49-F238E27FC236}">
                <a16:creationId xmlns:a16="http://schemas.microsoft.com/office/drawing/2014/main" id="{9017EB8B-A578-D665-781C-400616936B78}"/>
              </a:ext>
            </a:extLst>
          </p:cNvPr>
          <p:cNvPicPr>
            <a:picLocks noChangeAspect="1"/>
          </p:cNvPicPr>
          <p:nvPr/>
        </p:nvPicPr>
        <p:blipFill>
          <a:blip r:embed="rId3"/>
          <a:stretch>
            <a:fillRect/>
          </a:stretch>
        </p:blipFill>
        <p:spPr>
          <a:xfrm>
            <a:off x="451692" y="1593544"/>
            <a:ext cx="10997085" cy="5167417"/>
          </a:xfrm>
          <a:prstGeom prst="rect">
            <a:avLst/>
          </a:prstGeom>
          <a:effectLst>
            <a:softEdge rad="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0261-F526-DE6E-5FBA-5BF3C36104CF}"/>
              </a:ext>
            </a:extLst>
          </p:cNvPr>
          <p:cNvSpPr>
            <a:spLocks noGrp="1"/>
          </p:cNvSpPr>
          <p:nvPr>
            <p:ph type="title"/>
          </p:nvPr>
        </p:nvSpPr>
        <p:spPr>
          <a:xfrm>
            <a:off x="5682343" y="223025"/>
            <a:ext cx="5286224" cy="1400349"/>
          </a:xfrm>
        </p:spPr>
        <p:txBody>
          <a:bodyPr/>
          <a:lstStyle/>
          <a:p>
            <a:r>
              <a:rPr lang="en-US" dirty="0"/>
              <a:t>LEADING FILM STUDIOS</a:t>
            </a:r>
          </a:p>
        </p:txBody>
      </p:sp>
      <p:sp>
        <p:nvSpPr>
          <p:cNvPr id="3" name="Footer Placeholder 2">
            <a:extLst>
              <a:ext uri="{FF2B5EF4-FFF2-40B4-BE49-F238E27FC236}">
                <a16:creationId xmlns:a16="http://schemas.microsoft.com/office/drawing/2014/main" id="{0A0C890D-99AC-1D3B-7382-813CFFA6808A}"/>
              </a:ext>
            </a:extLst>
          </p:cNvPr>
          <p:cNvSpPr>
            <a:spLocks noGrp="1"/>
          </p:cNvSpPr>
          <p:nvPr>
            <p:ph type="ftr" sz="quarter" idx="10"/>
          </p:nvPr>
        </p:nvSpPr>
        <p:spPr/>
        <p:txBody>
          <a:bodyPr/>
          <a:lstStyle/>
          <a:p>
            <a:r>
              <a:rPr lang="en-ID"/>
              <a:t>BREAKING INTO FILM</a:t>
            </a:r>
            <a:endParaRPr lang="en-ID" dirty="0"/>
          </a:p>
        </p:txBody>
      </p:sp>
      <p:sp>
        <p:nvSpPr>
          <p:cNvPr id="4" name="Slide Number Placeholder 3">
            <a:extLst>
              <a:ext uri="{FF2B5EF4-FFF2-40B4-BE49-F238E27FC236}">
                <a16:creationId xmlns:a16="http://schemas.microsoft.com/office/drawing/2014/main" id="{786D728E-B7B4-8B48-6662-3D3D6629FB30}"/>
              </a:ext>
            </a:extLst>
          </p:cNvPr>
          <p:cNvSpPr>
            <a:spLocks noGrp="1"/>
          </p:cNvSpPr>
          <p:nvPr>
            <p:ph type="sldNum" sz="quarter" idx="11"/>
          </p:nvPr>
        </p:nvSpPr>
        <p:spPr/>
        <p:txBody>
          <a:bodyPr/>
          <a:lstStyle/>
          <a:p>
            <a:fld id="{CF6F24BE-8BEB-403A-BDCC-38E201D0662D}" type="slidenum">
              <a:rPr lang="en-ID" smtClean="0"/>
              <a:pPr/>
              <a:t>8</a:t>
            </a:fld>
            <a:endParaRPr lang="en-ID"/>
          </a:p>
        </p:txBody>
      </p:sp>
      <p:sp>
        <p:nvSpPr>
          <p:cNvPr id="6" name="Text Placeholder 5">
            <a:extLst>
              <a:ext uri="{FF2B5EF4-FFF2-40B4-BE49-F238E27FC236}">
                <a16:creationId xmlns:a16="http://schemas.microsoft.com/office/drawing/2014/main" id="{8D0B8503-5EDE-E19F-EE3E-8B1058B883B8}"/>
              </a:ext>
            </a:extLst>
          </p:cNvPr>
          <p:cNvSpPr>
            <a:spLocks noGrp="1"/>
          </p:cNvSpPr>
          <p:nvPr>
            <p:ph type="body" sz="quarter" idx="13"/>
          </p:nvPr>
        </p:nvSpPr>
        <p:spPr>
          <a:xfrm>
            <a:off x="7089521" y="2622056"/>
            <a:ext cx="4166309" cy="3844058"/>
          </a:xfrm>
        </p:spPr>
        <p:txBody>
          <a:bodyPr/>
          <a:lstStyle/>
          <a:p>
            <a:r>
              <a:rPr lang="en-US" sz="2000" dirty="0"/>
              <a:t>Several film studios have consistently produced movies that perform exceptionally well at the box office. By studying their approaches, our new studio can adopt best practices that align with successful film development.</a:t>
            </a:r>
          </a:p>
        </p:txBody>
      </p:sp>
      <p:sp>
        <p:nvSpPr>
          <p:cNvPr id="7" name="Text Placeholder 6">
            <a:extLst>
              <a:ext uri="{FF2B5EF4-FFF2-40B4-BE49-F238E27FC236}">
                <a16:creationId xmlns:a16="http://schemas.microsoft.com/office/drawing/2014/main" id="{A164E61A-A3CF-EF72-40E9-B6D34FC3F65A}"/>
              </a:ext>
            </a:extLst>
          </p:cNvPr>
          <p:cNvSpPr>
            <a:spLocks noGrp="1"/>
          </p:cNvSpPr>
          <p:nvPr>
            <p:ph type="body" sz="quarter" idx="14"/>
          </p:nvPr>
        </p:nvSpPr>
        <p:spPr>
          <a:xfrm>
            <a:off x="7089521" y="1926772"/>
            <a:ext cx="4005943" cy="391886"/>
          </a:xfrm>
        </p:spPr>
        <p:txBody>
          <a:bodyPr>
            <a:noAutofit/>
          </a:bodyPr>
          <a:lstStyle/>
          <a:p>
            <a:r>
              <a:rPr lang="en-US" sz="1800" dirty="0"/>
              <a:t>Studios Leading the Pack</a:t>
            </a:r>
          </a:p>
        </p:txBody>
      </p:sp>
      <p:pic>
        <p:nvPicPr>
          <p:cNvPr id="10" name="Picture Placeholder 9">
            <a:extLst>
              <a:ext uri="{FF2B5EF4-FFF2-40B4-BE49-F238E27FC236}">
                <a16:creationId xmlns:a16="http://schemas.microsoft.com/office/drawing/2014/main" id="{2E3F1644-A423-474D-A200-4790A9A81F3A}"/>
              </a:ext>
            </a:extLst>
          </p:cNvPr>
          <p:cNvPicPr preferRelativeResize="0">
            <a:picLocks noGrp="1"/>
          </p:cNvPicPr>
          <p:nvPr>
            <p:ph type="pic" sz="quarter" idx="12"/>
          </p:nvPr>
        </p:nvPicPr>
        <p:blipFill>
          <a:blip r:embed="rId2">
            <a:extLst>
              <a:ext uri="{28A0092B-C50C-407E-A947-70E740481C1C}">
                <a14:useLocalDpi xmlns:a14="http://schemas.microsoft.com/office/drawing/2010/main" val="0"/>
              </a:ext>
            </a:extLst>
          </a:blip>
          <a:stretch/>
        </p:blipFill>
        <p:spPr>
          <a:xfrm>
            <a:off x="122239" y="1839687"/>
            <a:ext cx="6640713" cy="4713514"/>
          </a:xfrm>
        </p:spPr>
      </p:pic>
    </p:spTree>
    <p:extLst>
      <p:ext uri="{BB962C8B-B14F-4D97-AF65-F5344CB8AC3E}">
        <p14:creationId xmlns:p14="http://schemas.microsoft.com/office/powerpoint/2010/main" val="140701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5" name="Slide Number Placeholder 0"/>
          <p:cNvSpPr>
            <a:spLocks noGrp="1"/>
          </p:cNvSpPr>
          <p:nvPr>
            <p:ph type="sldNum" sz="quarter" idx="11"/>
          </p:nvPr>
        </p:nvSpPr>
        <p:spPr>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FFFFFF"/>
                </a:solidFill>
                <a:latin typeface="Open Sans"/>
                <a:ea typeface="Open Sans"/>
                <a:cs typeface="Open Sans"/>
              </a:rPr>
              <a:pPr algn="ctr"/>
              <a:t>9</a:t>
            </a:fld>
            <a:endParaRPr lang="en-US" sz="1210">
              <a:solidFill>
                <a:srgbClr val="FFFFFF"/>
              </a:solidFill>
              <a:latin typeface="Open Sans"/>
              <a:ea typeface="Open Sans"/>
              <a:cs typeface="Open Sans"/>
            </a:endParaRPr>
          </a:p>
        </p:txBody>
      </p:sp>
      <p:pic>
        <p:nvPicPr>
          <p:cNvPr id="26" name="Picture Placeholder 25">
            <a:extLst>
              <a:ext uri="{FF2B5EF4-FFF2-40B4-BE49-F238E27FC236}">
                <a16:creationId xmlns:a16="http://schemas.microsoft.com/office/drawing/2014/main" id="{C0D60272-60C4-FD7D-6E1C-FD064F046519}"/>
              </a:ext>
            </a:extLst>
          </p:cNvPr>
          <p:cNvPicPr preferRelativeResize="0">
            <a:picLocks noGrp="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403226" y="1649176"/>
            <a:ext cx="10438095" cy="4914286"/>
          </a:xfrm>
        </p:spPr>
      </p:pic>
      <p:sp>
        <p:nvSpPr>
          <p:cNvPr id="5" name="TextBox 4">
            <a:extLst>
              <a:ext uri="{FF2B5EF4-FFF2-40B4-BE49-F238E27FC236}">
                <a16:creationId xmlns:a16="http://schemas.microsoft.com/office/drawing/2014/main" id="{A9DA5A0C-8C9D-4080-BA89-869818FD1B6E}"/>
              </a:ext>
            </a:extLst>
          </p:cNvPr>
          <p:cNvSpPr txBox="1"/>
          <p:nvPr/>
        </p:nvSpPr>
        <p:spPr>
          <a:xfrm>
            <a:off x="596900" y="571500"/>
            <a:ext cx="10363200" cy="952500"/>
          </a:xfrm>
          <a:prstGeom prst="rect">
            <a:avLst/>
          </a:prstGeom>
          <a:noFill/>
        </p:spPr>
        <p:txBody>
          <a:bodyPr vertOverflow="overflow" vert="horz" wrap="square" rtlCol="0" anchor="t" anchorCtr="0">
            <a:spAutoFit/>
          </a:bodyPr>
          <a:lstStyle/>
          <a:p>
            <a:r>
              <a:rPr lang="en-US" sz="4400" dirty="0">
                <a:latin typeface="Montserrat ExtraBold"/>
              </a:rPr>
              <a:t>BUDGET VS REVENUE</a:t>
            </a:r>
          </a:p>
        </p:txBody>
      </p:sp>
    </p:spTree>
    <p:extLst>
      <p:ext uri="{BB962C8B-B14F-4D97-AF65-F5344CB8AC3E}">
        <p14:creationId xmlns:p14="http://schemas.microsoft.com/office/powerpoint/2010/main" val="2257584497"/>
      </p:ext>
    </p:extLst>
  </p:cSld>
  <p:clrMapOvr>
    <a:masterClrMapping/>
  </p:clrMapOvr>
</p:sld>
</file>

<file path=ppt/theme/theme1.xml><?xml version="1.0" encoding="utf-8"?>
<a:theme xmlns:a="http://schemas.openxmlformats.org/drawingml/2006/main" name="Ocean">
  <a:themeElements>
    <a:clrScheme name="Custom 1">
      <a:dk1>
        <a:sysClr val="windowText" lastClr="000000"/>
      </a:dk1>
      <a:lt1>
        <a:sysClr val="window" lastClr="FFFFFF"/>
      </a:lt1>
      <a:dk2>
        <a:srgbClr val="44546A"/>
      </a:dk2>
      <a:lt2>
        <a:srgbClr val="E7E6E6"/>
      </a:lt2>
      <a:accent1>
        <a:srgbClr val="0958F7"/>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 dockstate="right" visibility="0" width="525"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8C8B2A3D-E915-4E7F-8C2D-ABD34BF12E71}">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08B1F94C-B09A-4ED3-8A70-86BE08C71706}">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734</TotalTime>
  <Words>806</Words>
  <Application>Microsoft Office PowerPoint</Application>
  <PresentationFormat>Widescreen</PresentationFormat>
  <Paragraphs>89</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Cascadia Mono SemiBold</vt:lpstr>
      <vt:lpstr>Montserrat ExtraBold</vt:lpstr>
      <vt:lpstr>Open Sans</vt:lpstr>
      <vt:lpstr>Ocean</vt:lpstr>
      <vt:lpstr>BREAKING INTO FILM</vt:lpstr>
      <vt:lpstr>INTRODUCTION OVERVIEW</vt:lpstr>
      <vt:lpstr>PROBLEM STATEMENT</vt:lpstr>
      <vt:lpstr>OBJECTIVES</vt:lpstr>
      <vt:lpstr>OBJECTIVES…</vt:lpstr>
      <vt:lpstr>METHODOLOGY</vt:lpstr>
      <vt:lpstr>PowerPoint Presentation</vt:lpstr>
      <vt:lpstr>LEADING FILM STUDIOS</vt:lpstr>
      <vt:lpstr>PowerPoint Presentation</vt:lpstr>
      <vt:lpstr>AUDIENCE IMPACT</vt:lpstr>
      <vt:lpstr>AUDIENCE IMPACT</vt:lpstr>
      <vt:lpstr>MODEL EVALUATION</vt:lpstr>
      <vt:lpstr>STRATEGIC INSIGHTS</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Franciscar Ndanu</dc:creator>
  <cp:lastModifiedBy>Franciscar Ndanu</cp:lastModifiedBy>
  <cp:revision>48</cp:revision>
  <dcterms:created xsi:type="dcterms:W3CDTF">2024-11-14T09:26:33Z</dcterms:created>
  <dcterms:modified xsi:type="dcterms:W3CDTF">2024-11-15T17:58:29Z</dcterms:modified>
</cp:coreProperties>
</file>