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7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75" y="1927860"/>
            <a:ext cx="11424285" cy="2689225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Montserrat" panose="00000500000000000000" charset="0"/>
                <a:cs typeface="Montserrat" panose="00000500000000000000" charset="0"/>
                <a:sym typeface="+mn-ea"/>
              </a:rPr>
              <a:t>НИРС на тему:</a:t>
            </a:r>
            <a:br>
              <a:rPr lang="ru-RU" sz="3600" b="1" dirty="0" smtClean="0">
                <a:latin typeface="Montserrat" panose="00000500000000000000" charset="0"/>
                <a:cs typeface="Montserrat" panose="00000500000000000000" charset="0"/>
              </a:rPr>
            </a:br>
            <a:r>
              <a:rPr lang="ru-RU" sz="3600" b="1" dirty="0" smtClean="0">
                <a:latin typeface="Montserrat" panose="00000500000000000000" charset="0"/>
                <a:cs typeface="Montserrat" panose="00000500000000000000" charset="0"/>
              </a:rPr>
              <a:t>Задача поиска изображения, полученного звёздным датчиком на карте неба методом паттернов</a:t>
            </a:r>
            <a:endParaRPr lang="ru-RU" sz="3600" b="1" dirty="0" smtClean="0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62125" y="4857750"/>
            <a:ext cx="9582150" cy="1376680"/>
          </a:xfrm>
        </p:spPr>
        <p:txBody>
          <a:bodyPr/>
          <a:lstStyle/>
          <a:p>
            <a:pPr algn="r"/>
            <a:r>
              <a:rPr lang="ru-RU" sz="2000" dirty="0" smtClean="0">
                <a:latin typeface="Montserrat" panose="00000500000000000000" charset="0"/>
                <a:cs typeface="Montserrat" panose="00000500000000000000" charset="0"/>
                <a:sym typeface="+mn-ea"/>
              </a:rPr>
              <a:t>Выполнила: Егорова М.А.</a:t>
            </a:r>
            <a:endParaRPr lang="ru-RU" sz="2000" dirty="0" smtClean="0">
              <a:latin typeface="Montserrat" panose="00000500000000000000" charset="0"/>
              <a:cs typeface="Montserrat" panose="00000500000000000000" charset="0"/>
            </a:endParaRPr>
          </a:p>
          <a:p>
            <a:pPr algn="r"/>
            <a:r>
              <a:rPr lang="ru-RU" sz="2000" dirty="0" smtClean="0">
                <a:latin typeface="Montserrat" panose="00000500000000000000" charset="0"/>
                <a:cs typeface="Montserrat" panose="00000500000000000000" charset="0"/>
                <a:sym typeface="+mn-ea"/>
              </a:rPr>
              <a:t>Группа: СМ2-101</a:t>
            </a:r>
            <a:endParaRPr lang="ru-RU" sz="2000" dirty="0" smtClean="0">
              <a:latin typeface="Montserrat" panose="00000500000000000000" charset="0"/>
              <a:cs typeface="Montserrat" panose="00000500000000000000" charset="0"/>
            </a:endParaRPr>
          </a:p>
          <a:p>
            <a:pPr algn="r"/>
            <a:r>
              <a:rPr lang="ru-RU" sz="2000" dirty="0" smtClean="0">
                <a:latin typeface="Montserrat" panose="00000500000000000000" charset="0"/>
                <a:cs typeface="Montserrat" panose="00000500000000000000" charset="0"/>
                <a:sym typeface="+mn-ea"/>
              </a:rPr>
              <a:t>Руководитель НИРС: Коцур О.С.</a:t>
            </a:r>
            <a:endParaRPr lang="ru-RU" sz="2000" dirty="0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71550" y="188595"/>
            <a:ext cx="10633075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ru-RU" sz="1600" dirty="0">
                <a:latin typeface="Montserrat" panose="00000500000000000000" charset="0"/>
                <a:cs typeface="Montserrat" panose="00000500000000000000" charset="0"/>
              </a:rPr>
              <a:t>Министерство науки и высшего образования Российской Федерации</a:t>
            </a:r>
            <a:endParaRPr lang="ru-RU" sz="1600" dirty="0">
              <a:latin typeface="Montserrat" panose="00000500000000000000" charset="0"/>
              <a:cs typeface="Montserrat" panose="00000500000000000000" charset="0"/>
            </a:endParaRPr>
          </a:p>
          <a:p>
            <a:pPr algn="ctr"/>
            <a:r>
              <a:rPr lang="ru-RU" sz="1600" dirty="0">
                <a:latin typeface="Montserrat" panose="00000500000000000000" charset="0"/>
                <a:cs typeface="Montserrat" panose="00000500000000000000" charset="0"/>
              </a:rPr>
              <a:t>Федеральное государственное бюджетное </a:t>
            </a:r>
            <a:endParaRPr lang="ru-RU" sz="1600" dirty="0">
              <a:latin typeface="Montserrat" panose="00000500000000000000" charset="0"/>
              <a:cs typeface="Montserrat" panose="00000500000000000000" charset="0"/>
            </a:endParaRPr>
          </a:p>
          <a:p>
            <a:pPr algn="ctr"/>
            <a:r>
              <a:rPr lang="ru-RU" sz="1600" dirty="0">
                <a:latin typeface="Montserrat" panose="00000500000000000000" charset="0"/>
                <a:cs typeface="Montserrat" panose="00000500000000000000" charset="0"/>
              </a:rPr>
              <a:t>образовательное учреждение высшего образования</a:t>
            </a:r>
            <a:endParaRPr lang="ru-RU" sz="1600" dirty="0">
              <a:latin typeface="Montserrat" panose="00000500000000000000" charset="0"/>
              <a:cs typeface="Montserrat" panose="00000500000000000000" charset="0"/>
            </a:endParaRPr>
          </a:p>
          <a:p>
            <a:pPr algn="ctr"/>
            <a:r>
              <a:rPr lang="ru-RU" sz="1600" dirty="0">
                <a:latin typeface="Montserrat" panose="00000500000000000000" charset="0"/>
                <a:cs typeface="Montserrat" panose="00000500000000000000" charset="0"/>
              </a:rPr>
              <a:t>«Московский государственный технический университет</a:t>
            </a:r>
            <a:r>
              <a:rPr lang="en-US" altLang="ru-RU" sz="1600" dirty="0">
                <a:latin typeface="Montserrat" panose="00000500000000000000" charset="0"/>
                <a:cs typeface="Montserrat" panose="00000500000000000000" charset="0"/>
              </a:rPr>
              <a:t> </a:t>
            </a:r>
            <a:r>
              <a:rPr lang="ru-RU" sz="1600" dirty="0">
                <a:latin typeface="Montserrat" panose="00000500000000000000" charset="0"/>
                <a:cs typeface="Montserrat" panose="00000500000000000000" charset="0"/>
              </a:rPr>
              <a:t>имени Н.Э. Баумана</a:t>
            </a:r>
            <a:endParaRPr lang="ru-RU" sz="1600" dirty="0">
              <a:latin typeface="Montserrat" panose="00000500000000000000" charset="0"/>
              <a:cs typeface="Montserrat" panose="00000500000000000000" charset="0"/>
            </a:endParaRPr>
          </a:p>
          <a:p>
            <a:pPr algn="ctr"/>
            <a:r>
              <a:rPr lang="ru-RU" sz="1600" dirty="0">
                <a:latin typeface="Montserrat" panose="00000500000000000000" charset="0"/>
                <a:cs typeface="Montserrat" panose="00000500000000000000" charset="0"/>
              </a:rPr>
              <a:t>(национальный исследовательский университет)»</a:t>
            </a:r>
            <a:endParaRPr lang="ru-RU" sz="1600" dirty="0">
              <a:latin typeface="Montserrat" panose="00000500000000000000" charset="0"/>
              <a:cs typeface="Montserrat" panose="00000500000000000000" charset="0"/>
            </a:endParaRPr>
          </a:p>
          <a:p>
            <a:pPr algn="ctr"/>
            <a:r>
              <a:rPr lang="ru-RU" sz="1600" dirty="0">
                <a:latin typeface="Montserrat" panose="00000500000000000000" charset="0"/>
                <a:cs typeface="Montserrat" panose="00000500000000000000" charset="0"/>
              </a:rPr>
              <a:t>(МГТУ им. Н.Э. Баумана)</a:t>
            </a:r>
            <a:endParaRPr lang="ru-RU" sz="1600" dirty="0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8" name="Рисунок 7" descr="Gerb-BMSTU_01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82" y="188599"/>
            <a:ext cx="1078249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4"/>
          <p:cNvSpPr>
            <a:spLocks noGrp="1"/>
          </p:cNvSpPr>
          <p:nvPr/>
        </p:nvSpPr>
        <p:spPr>
          <a:xfrm>
            <a:off x="4744085" y="6234430"/>
            <a:ext cx="2687320" cy="47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 smtClean="0">
                <a:latin typeface="Montserrat" panose="00000500000000000000" charset="0"/>
                <a:cs typeface="Montserrat" panose="00000500000000000000" charset="0"/>
                <a:sym typeface="+mn-ea"/>
              </a:rPr>
              <a:t>Москва 2022</a:t>
            </a:r>
            <a:endParaRPr lang="ru-RU" sz="2000" dirty="0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ru-RU">
                <a:latin typeface="Montserrat" panose="00000500000000000000" charset="0"/>
                <a:cs typeface="Montserrat" panose="00000500000000000000" charset="0"/>
              </a:rPr>
              <a:t>Генерация изображения ЗД</a:t>
            </a:r>
            <a:endParaRPr lang="ru-RU" altLang="ru-RU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5" name="Изображение 5" descr="IMG_256"/>
          <p:cNvPicPr>
            <a:picLocks noChangeAspect="1"/>
          </p:cNvPicPr>
          <p:nvPr/>
        </p:nvPicPr>
        <p:blipFill>
          <a:blip r:embed="rId2"/>
          <a:srcRect t="7159"/>
          <a:stretch>
            <a:fillRect/>
          </a:stretch>
        </p:blipFill>
        <p:spPr>
          <a:xfrm>
            <a:off x="68580" y="1901508"/>
            <a:ext cx="5918200" cy="3054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061720" y="2529840"/>
            <a:ext cx="523240" cy="3708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622290" y="3312160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latin typeface="Montserrat Medium" panose="00000600000000000000" charset="0"/>
                <a:cs typeface="Montserrat Medium" panose="00000600000000000000" charset="0"/>
              </a:rPr>
              <a:t>=&gt;</a:t>
            </a:r>
            <a:endParaRPr lang="en-US" altLang="ru-RU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pic>
        <p:nvPicPr>
          <p:cNvPr id="105" name="Замещающее содержимое 10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8705" y="1724025"/>
            <a:ext cx="5918400" cy="325042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20" y="146685"/>
            <a:ext cx="10515600" cy="926465"/>
          </a:xfrm>
        </p:spPr>
        <p:txBody>
          <a:bodyPr>
            <a:normAutofit/>
          </a:bodyPr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Генерация изображения ЗД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05" y="1073150"/>
            <a:ext cx="8368665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15" y="146685"/>
            <a:ext cx="11983085" cy="926465"/>
          </a:xfrm>
        </p:spPr>
        <p:txBody>
          <a:bodyPr>
            <a:normAutofit fontScale="90000"/>
          </a:bodyPr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Алгоритм поиска совпадения паттернов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2"/>
          <a:srcRect t="10902" b="7088"/>
          <a:stretch>
            <a:fillRect/>
          </a:stretch>
        </p:blipFill>
        <p:spPr>
          <a:xfrm>
            <a:off x="5814695" y="1109980"/>
            <a:ext cx="5215255" cy="27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Изображение 11"/>
          <p:cNvPicPr>
            <a:picLocks noChangeAspect="1"/>
          </p:cNvPicPr>
          <p:nvPr/>
        </p:nvPicPr>
        <p:blipFill>
          <a:blip r:embed="rId3"/>
          <a:srcRect b="7323"/>
          <a:stretch>
            <a:fillRect/>
          </a:stretch>
        </p:blipFill>
        <p:spPr>
          <a:xfrm>
            <a:off x="294640" y="1109980"/>
            <a:ext cx="5242594" cy="28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4"/>
          <a:srcRect t="11419" b="7239"/>
          <a:stretch>
            <a:fillRect/>
          </a:stretch>
        </p:blipFill>
        <p:spPr>
          <a:xfrm>
            <a:off x="3114675" y="4003040"/>
            <a:ext cx="5273040" cy="27184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11029950" y="942975"/>
            <a:ext cx="7080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500">
                <a:latin typeface="Montserrat Medium" panose="00000600000000000000" charset="0"/>
                <a:cs typeface="Montserrat Medium" panose="00000600000000000000" charset="0"/>
              </a:rPr>
              <a:t>Т</a:t>
            </a:r>
            <a:endParaRPr lang="ru-RU" altLang="en-US" sz="2500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5497830" y="2410460"/>
            <a:ext cx="5067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500">
                <a:latin typeface="Montserrat Medium" panose="00000600000000000000" charset="0"/>
                <a:cs typeface="Montserrat Medium" panose="00000600000000000000" charset="0"/>
              </a:rPr>
              <a:t>x</a:t>
            </a:r>
            <a:endParaRPr lang="en-US" altLang="ru-RU" sz="2500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89360" y="2410460"/>
            <a:ext cx="5067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500">
                <a:latin typeface="Montserrat Medium" panose="00000600000000000000" charset="0"/>
                <a:cs typeface="Montserrat Medium" panose="00000600000000000000" charset="0"/>
              </a:rPr>
              <a:t>=</a:t>
            </a:r>
            <a:endParaRPr lang="en-US" altLang="ru-RU" sz="2500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385060" y="5124450"/>
            <a:ext cx="5067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500">
                <a:latin typeface="Montserrat Medium" panose="00000600000000000000" charset="0"/>
                <a:cs typeface="Montserrat Medium" panose="00000600000000000000" charset="0"/>
              </a:rPr>
              <a:t>=</a:t>
            </a:r>
            <a:endParaRPr lang="en-US" altLang="ru-RU" sz="2500">
              <a:latin typeface="Montserrat Medium" panose="00000600000000000000" charset="0"/>
              <a:cs typeface="Montserrat Medium" panose="00000600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19" name="Изображение 17" descr="IMG_256"/>
          <p:cNvPicPr>
            <a:picLocks noChangeAspect="1"/>
          </p:cNvPicPr>
          <p:nvPr/>
        </p:nvPicPr>
        <p:blipFill>
          <a:blip r:embed="rId2"/>
          <a:srcRect t="-3392"/>
          <a:stretch>
            <a:fillRect/>
          </a:stretch>
        </p:blipFill>
        <p:spPr>
          <a:xfrm>
            <a:off x="276225" y="1065530"/>
            <a:ext cx="8696960" cy="5744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45415" y="146685"/>
            <a:ext cx="11983085" cy="926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Алгоритм поиска совпадения паттернов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100" name="Замещающее содержимое 99"/>
          <p:cNvPicPr>
            <a:picLocks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39250" y="4199255"/>
            <a:ext cx="2211705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Текстовое поле 1"/>
          <p:cNvSpPr txBox="1"/>
          <p:nvPr/>
        </p:nvSpPr>
        <p:spPr>
          <a:xfrm>
            <a:off x="8982075" y="2602230"/>
            <a:ext cx="3146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Montserrat Light" panose="00000400000000000000" charset="0"/>
                <a:cs typeface="Montserrat Light" panose="00000400000000000000" charset="0"/>
              </a:rPr>
              <a:t>Звезда </a:t>
            </a:r>
            <a:r>
              <a:rPr lang="en-US" altLang="en-US" b="1">
                <a:latin typeface="Montserrat Light" panose="00000400000000000000" charset="0"/>
                <a:cs typeface="Montserrat Light" panose="00000400000000000000" charset="0"/>
              </a:rPr>
              <a:t>j</a:t>
            </a:r>
            <a:r>
              <a:rPr lang="en-US" altLang="en-US">
                <a:latin typeface="Montserrat Light" panose="00000400000000000000" charset="0"/>
                <a:cs typeface="Montserrat Light" panose="00000400000000000000" charset="0"/>
              </a:rPr>
              <a:t> </a:t>
            </a:r>
            <a:r>
              <a:rPr lang="ru-RU" altLang="en-US">
                <a:latin typeface="Montserrat Light" panose="00000400000000000000" charset="0"/>
                <a:cs typeface="Montserrat Light" panose="00000400000000000000" charset="0"/>
              </a:rPr>
              <a:t>(из каталога) считается кандидатом звезды </a:t>
            </a:r>
            <a:r>
              <a:rPr lang="en-US" altLang="ru-RU" b="1">
                <a:latin typeface="Montserrat Light" panose="00000400000000000000" charset="0"/>
                <a:cs typeface="Montserrat Light" panose="00000400000000000000" charset="0"/>
              </a:rPr>
              <a:t>i</a:t>
            </a:r>
            <a:r>
              <a:rPr lang="en-US" altLang="ru-RU">
                <a:latin typeface="Montserrat Light" panose="00000400000000000000" charset="0"/>
                <a:cs typeface="Montserrat Light" panose="00000400000000000000" charset="0"/>
              </a:rPr>
              <a:t> (</a:t>
            </a:r>
            <a:r>
              <a:rPr lang="ru-RU" altLang="en-US">
                <a:latin typeface="Montserrat Light" panose="00000400000000000000" charset="0"/>
                <a:cs typeface="Montserrat Light" panose="00000400000000000000" charset="0"/>
              </a:rPr>
              <a:t>с изображения) если выполняется условие:</a:t>
            </a:r>
            <a:endParaRPr lang="ru-RU" alt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75030" y="847725"/>
            <a:ext cx="575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latin typeface="Montserrat Medium" panose="00000600000000000000" charset="0"/>
                <a:cs typeface="Montserrat Medium" panose="00000600000000000000" charset="0"/>
              </a:rPr>
              <a:t>1. </a:t>
            </a:r>
            <a:r>
              <a:rPr lang="ru-RU" altLang="ru-RU">
                <a:latin typeface="Montserrat Medium" panose="00000600000000000000" charset="0"/>
                <a:cs typeface="Montserrat Medium" panose="00000600000000000000" charset="0"/>
              </a:rPr>
              <a:t>Определение списка кандидатов</a:t>
            </a:r>
            <a:endParaRPr lang="ru-RU" altLang="ru-RU">
              <a:latin typeface="Montserrat Medium" panose="00000600000000000000" charset="0"/>
              <a:cs typeface="Montserrat Medium" panose="00000600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45415" y="146685"/>
            <a:ext cx="11983085" cy="926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Алгоритм поиска совпадения паттернов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75030" y="847725"/>
            <a:ext cx="575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latin typeface="Montserrat Medium" panose="00000600000000000000" charset="0"/>
                <a:cs typeface="Montserrat Medium" panose="00000600000000000000" charset="0"/>
              </a:rPr>
              <a:t>2. </a:t>
            </a:r>
            <a:r>
              <a:rPr lang="ru-RU" altLang="ru-RU">
                <a:latin typeface="Montserrat Medium" panose="00000600000000000000" charset="0"/>
                <a:cs typeface="Montserrat Medium" panose="00000600000000000000" charset="0"/>
              </a:rPr>
              <a:t>Отбор кандидатов</a:t>
            </a:r>
            <a:endParaRPr lang="ru-RU" altLang="ru-RU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2120" y="1490345"/>
            <a:ext cx="3162300" cy="4351655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15" y="1490345"/>
            <a:ext cx="1607820" cy="450342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5546090" y="3799840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latin typeface="Montserrat Medium" panose="00000600000000000000" charset="0"/>
                <a:cs typeface="Montserrat Medium" panose="00000600000000000000" charset="0"/>
              </a:rPr>
              <a:t>=&gt;</a:t>
            </a:r>
            <a:endParaRPr lang="en-US" altLang="ru-RU">
              <a:latin typeface="Montserrat Medium" panose="00000600000000000000" charset="0"/>
              <a:cs typeface="Montserrat Medium" panose="00000600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45415" y="146685"/>
            <a:ext cx="11983085" cy="926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Алгоритм поиска совпадения паттернов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75030" y="847725"/>
            <a:ext cx="575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latin typeface="Montserrat Medium" panose="00000600000000000000" charset="0"/>
                <a:cs typeface="Montserrat Medium" panose="00000600000000000000" charset="0"/>
              </a:rPr>
              <a:t>2. </a:t>
            </a:r>
            <a:r>
              <a:rPr lang="ru-RU" altLang="ru-RU">
                <a:latin typeface="Montserrat Medium" panose="00000600000000000000" charset="0"/>
                <a:cs typeface="Montserrat Medium" panose="00000600000000000000" charset="0"/>
              </a:rPr>
              <a:t>Отбор кандидатов</a:t>
            </a:r>
            <a:endParaRPr lang="ru-RU" altLang="ru-RU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pic>
        <p:nvPicPr>
          <p:cNvPr id="10" name="Изображение 20" descr="IMG_256"/>
          <p:cNvPicPr>
            <a:picLocks noChangeAspect="1"/>
          </p:cNvPicPr>
          <p:nvPr>
            <p:ph sz="half" idx="2"/>
          </p:nvPr>
        </p:nvPicPr>
        <p:blipFill>
          <a:blip r:embed="rId2"/>
          <a:srcRect t="7584"/>
          <a:stretch>
            <a:fillRect/>
          </a:stretch>
        </p:blipFill>
        <p:spPr>
          <a:xfrm>
            <a:off x="875030" y="1397635"/>
            <a:ext cx="9024620" cy="501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45415" y="146685"/>
            <a:ext cx="11983085" cy="926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Алгоритм поиска совпадения паттернов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75030" y="847725"/>
            <a:ext cx="575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Montserrat Medium" panose="00000600000000000000" charset="0"/>
                <a:cs typeface="Montserrat Medium" panose="00000600000000000000" charset="0"/>
              </a:rPr>
              <a:t>3</a:t>
            </a:r>
            <a:r>
              <a:rPr lang="en-US" altLang="ru-RU">
                <a:latin typeface="Montserrat Medium" panose="00000600000000000000" charset="0"/>
                <a:cs typeface="Montserrat Medium" panose="00000600000000000000" charset="0"/>
              </a:rPr>
              <a:t>. </a:t>
            </a:r>
            <a:r>
              <a:rPr lang="ru-RU" altLang="ru-RU">
                <a:latin typeface="Montserrat Medium" panose="00000600000000000000" charset="0"/>
                <a:cs typeface="Montserrat Medium" panose="00000600000000000000" charset="0"/>
              </a:rPr>
              <a:t>Отсев флуктуаций</a:t>
            </a:r>
            <a:endParaRPr lang="en-US" altLang="ru-RU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rcRect l="1910"/>
          <a:stretch>
            <a:fillRect/>
          </a:stretch>
        </p:blipFill>
        <p:spPr>
          <a:xfrm>
            <a:off x="1563370" y="2146935"/>
            <a:ext cx="3879850" cy="3401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243955" y="2146935"/>
            <a:ext cx="4010025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45415" y="146685"/>
            <a:ext cx="11983085" cy="926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Алгоритм поиска совпадения паттернов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103" name="Замещающее содержимое 102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68000" y="3260090"/>
            <a:ext cx="1085215" cy="723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45415" y="1005205"/>
            <a:ext cx="10367645" cy="5517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45415" y="146685"/>
            <a:ext cx="11983085" cy="926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ru-RU">
                <a:latin typeface="Montserrat" panose="00000500000000000000" charset="0"/>
                <a:cs typeface="Montserrat" panose="00000500000000000000" charset="0"/>
              </a:rPr>
              <a:t>Анализ результатов</a:t>
            </a:r>
            <a:endParaRPr lang="ru-RU" altLang="ru-RU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24" name="Изображение 8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" y="1007745"/>
            <a:ext cx="5411848" cy="288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Изображение 7" descr="IMG_256"/>
          <p:cNvPicPr>
            <a:picLocks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618480" y="1007745"/>
            <a:ext cx="5411926" cy="288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6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8" y="3841433"/>
            <a:ext cx="5412386" cy="288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Изображение 5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163" y="3771583"/>
            <a:ext cx="5412386" cy="288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45415" y="146685"/>
            <a:ext cx="11983085" cy="926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ru-RU">
                <a:latin typeface="Montserrat" panose="00000500000000000000" charset="0"/>
                <a:cs typeface="Montserrat" panose="00000500000000000000" charset="0"/>
              </a:rPr>
              <a:t>Анализ результатов</a:t>
            </a:r>
            <a:endParaRPr lang="ru-RU" altLang="ru-RU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7340" y="1254760"/>
            <a:ext cx="10445750" cy="5558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628650" y="870585"/>
            <a:ext cx="6694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latin typeface="Montserrat Medium" panose="00000600000000000000" charset="0"/>
                <a:cs typeface="Montserrat Medium" panose="00000600000000000000" charset="0"/>
              </a:rPr>
              <a:t>Устойчивость алгоритма к удалению полярных звёзд</a:t>
            </a:r>
            <a:endParaRPr lang="ru-RU" altLang="en-US">
              <a:latin typeface="Montserrat Medium" panose="00000600000000000000" charset="0"/>
              <a:cs typeface="Montserrat Medium" panose="000006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20" y="146685"/>
            <a:ext cx="10515600" cy="926465"/>
          </a:xfrm>
        </p:spPr>
        <p:txBody>
          <a:bodyPr/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План презентации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141095" y="1500505"/>
            <a:ext cx="10022205" cy="467677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Создание бортового каталога звёзд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Алгоритм создания паттернов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Генерация тестового изображения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Алгоритм поиска совпадения паттернов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Анализ результатов</a:t>
            </a:r>
            <a:endParaRPr lang="ru-RU" altLang="en-US"/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45415" y="146685"/>
            <a:ext cx="11983085" cy="926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ru-RU">
                <a:latin typeface="Montserrat" panose="00000500000000000000" charset="0"/>
                <a:cs typeface="Montserrat" panose="00000500000000000000" charset="0"/>
              </a:rPr>
              <a:t>Анализ результатов</a:t>
            </a:r>
            <a:endParaRPr lang="ru-RU" altLang="ru-RU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28650" y="870585"/>
            <a:ext cx="6694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latin typeface="Montserrat Medium" panose="00000600000000000000" charset="0"/>
                <a:cs typeface="Montserrat Medium" panose="00000600000000000000" charset="0"/>
              </a:rPr>
              <a:t>Устойчивость алгоритма к удалению полярных звёзд</a:t>
            </a:r>
            <a:endParaRPr lang="ru-RU" altLang="en-US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pic>
        <p:nvPicPr>
          <p:cNvPr id="101" name="Изображение 100"/>
          <p:cNvPicPr/>
          <p:nvPr/>
        </p:nvPicPr>
        <p:blipFill>
          <a:blip r:embed="rId2"/>
          <a:srcRect l="1982" b="4278"/>
          <a:stretch>
            <a:fillRect/>
          </a:stretch>
        </p:blipFill>
        <p:spPr>
          <a:xfrm>
            <a:off x="157480" y="1798320"/>
            <a:ext cx="5967095" cy="311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Замещающее содержимое 101"/>
          <p:cNvPicPr>
            <a:picLocks noChangeAspect="1"/>
          </p:cNvPicPr>
          <p:nvPr>
            <p:ph sz="quarter" idx="13"/>
          </p:nvPr>
        </p:nvPicPr>
        <p:blipFill>
          <a:blip r:embed="rId3"/>
          <a:srcRect l="1842" b="4018"/>
          <a:stretch>
            <a:fillRect/>
          </a:stretch>
        </p:blipFill>
        <p:spPr>
          <a:xfrm>
            <a:off x="6236335" y="1800225"/>
            <a:ext cx="5955665" cy="3109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20" y="146685"/>
            <a:ext cx="10515600" cy="926465"/>
          </a:xfrm>
        </p:spPr>
        <p:txBody>
          <a:bodyPr>
            <a:normAutofit fontScale="90000"/>
          </a:bodyPr>
          <a:p>
            <a:r>
              <a:rPr lang="ru-RU" altLang="ru-RU">
                <a:latin typeface="Montserrat" panose="00000500000000000000" charset="0"/>
                <a:cs typeface="Montserrat" panose="00000500000000000000" charset="0"/>
              </a:rPr>
              <a:t>Создание бортового каталога звёзд</a:t>
            </a:r>
            <a:endParaRPr lang="ru-RU" altLang="ru-RU"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91185" y="1134745"/>
            <a:ext cx="10515600" cy="582295"/>
          </a:xfrm>
        </p:spPr>
        <p:txBody>
          <a:bodyPr/>
          <a:p>
            <a:pPr>
              <a:buFont typeface="Arial" panose="020B0604020202020204" pitchFamily="34" charset="0"/>
            </a:pPr>
            <a:r>
              <a:rPr lang="ru-RU" altLang="en-US" sz="2000"/>
              <a:t>Каталог </a:t>
            </a:r>
            <a:r>
              <a:rPr lang="en-US" altLang="en-US" sz="2000"/>
              <a:t>Hipparcos</a:t>
            </a:r>
            <a:endParaRPr lang="en-US" altLang="en-US" sz="2000"/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5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1505585"/>
            <a:ext cx="11010900" cy="478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20" y="146685"/>
            <a:ext cx="10515600" cy="926465"/>
          </a:xfrm>
        </p:spPr>
        <p:txBody>
          <a:bodyPr>
            <a:normAutofit fontScale="90000"/>
          </a:bodyPr>
          <a:p>
            <a:r>
              <a:rPr lang="ru-RU" altLang="ru-RU">
                <a:latin typeface="Montserrat" panose="00000500000000000000" charset="0"/>
                <a:cs typeface="Montserrat" panose="00000500000000000000" charset="0"/>
              </a:rPr>
              <a:t>Создание бортового каталога звёзд</a:t>
            </a:r>
            <a:endParaRPr lang="ru-RU" altLang="ru-RU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8" name="Изображение 3" descr="IMG_256"/>
          <p:cNvPicPr>
            <a:picLocks noChangeAspect="1"/>
          </p:cNvPicPr>
          <p:nvPr/>
        </p:nvPicPr>
        <p:blipFill>
          <a:blip r:embed="rId2"/>
          <a:srcRect t="6526"/>
          <a:stretch>
            <a:fillRect/>
          </a:stretch>
        </p:blipFill>
        <p:spPr>
          <a:xfrm>
            <a:off x="591820" y="1073150"/>
            <a:ext cx="10394950" cy="5401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20" y="146685"/>
            <a:ext cx="10515600" cy="926465"/>
          </a:xfrm>
        </p:spPr>
        <p:txBody>
          <a:bodyPr>
            <a:normAutofit fontScale="90000"/>
          </a:bodyPr>
          <a:p>
            <a:r>
              <a:rPr lang="ru-RU" altLang="ru-RU">
                <a:latin typeface="Montserrat" panose="00000500000000000000" charset="0"/>
                <a:cs typeface="Montserrat" panose="00000500000000000000" charset="0"/>
              </a:rPr>
              <a:t>Создание бортового каталога звёзд</a:t>
            </a:r>
            <a:endParaRPr lang="ru-RU" altLang="ru-RU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379980"/>
            <a:ext cx="5407025" cy="2790825"/>
          </a:xfrm>
          <a:prstGeom prst="rect">
            <a:avLst/>
          </a:prstGeom>
        </p:spPr>
      </p:pic>
      <p:pic>
        <p:nvPicPr>
          <p:cNvPr id="5" name="Изображение 5" descr="IMG_256"/>
          <p:cNvPicPr>
            <a:picLocks noChangeAspect="1"/>
          </p:cNvPicPr>
          <p:nvPr/>
        </p:nvPicPr>
        <p:blipFill>
          <a:blip r:embed="rId3"/>
          <a:srcRect t="7159"/>
          <a:stretch>
            <a:fillRect/>
          </a:stretch>
        </p:blipFill>
        <p:spPr>
          <a:xfrm>
            <a:off x="6164580" y="2247583"/>
            <a:ext cx="5918200" cy="3054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5546090" y="3799840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latin typeface="Montserrat Medium" panose="00000600000000000000" charset="0"/>
                <a:cs typeface="Montserrat Medium" panose="00000600000000000000" charset="0"/>
              </a:rPr>
              <a:t>=&gt;</a:t>
            </a:r>
            <a:endParaRPr lang="en-US" altLang="ru-RU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431800" y="1498600"/>
            <a:ext cx="524192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ru-RU">
                <a:latin typeface="Montserrat Light" panose="00000400000000000000" charset="0"/>
                <a:cs typeface="Montserrat Light" panose="00000400000000000000" charset="0"/>
              </a:rPr>
              <a:t>1) </a:t>
            </a:r>
            <a:r>
              <a:rPr lang="ru-RU" altLang="ru-RU">
                <a:latin typeface="Montserrat Light" panose="00000400000000000000" charset="0"/>
                <a:cs typeface="Montserrat Light" panose="00000400000000000000" charset="0"/>
              </a:rPr>
              <a:t>Фильтрация по звёздной величине:</a:t>
            </a:r>
            <a:endParaRPr lang="ru-RU" altLang="ru-RU">
              <a:latin typeface="Montserrat Light" panose="00000400000000000000" charset="0"/>
              <a:cs typeface="Montserrat Light" panose="00000400000000000000" charset="0"/>
            </a:endParaRPr>
          </a:p>
          <a:p>
            <a:pPr>
              <a:lnSpc>
                <a:spcPct val="100000"/>
              </a:lnSpc>
            </a:pPr>
            <a:r>
              <a:rPr lang="ru-RU" altLang="ru-RU" sz="1400">
                <a:latin typeface="Montserrat Light" panose="00000400000000000000" charset="0"/>
                <a:cs typeface="Montserrat Light" panose="00000400000000000000" charset="0"/>
              </a:rPr>
              <a:t>	Убираем звёзды с </a:t>
            </a:r>
            <a:r>
              <a:rPr lang="en-US" altLang="ru-RU" sz="1400">
                <a:latin typeface="Montserrat Light" panose="00000400000000000000" charset="0"/>
                <a:cs typeface="Montserrat Light" panose="00000400000000000000" charset="0"/>
              </a:rPr>
              <a:t>Mag &gt; 7</a:t>
            </a:r>
            <a:endParaRPr lang="en-US" altLang="ru-RU" sz="1400">
              <a:latin typeface="Montserrat Light" panose="00000400000000000000" charset="0"/>
              <a:cs typeface="Montserrat Light" panose="00000400000000000000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1400">
                <a:latin typeface="Montserrat Light" panose="00000400000000000000" charset="0"/>
                <a:cs typeface="Montserrat Light" panose="00000400000000000000" charset="0"/>
              </a:rPr>
              <a:t>	</a:t>
            </a:r>
            <a:r>
              <a:rPr lang="ru-RU" altLang="ru-RU" sz="1400">
                <a:latin typeface="Montserrat Light" panose="00000400000000000000" charset="0"/>
                <a:cs typeface="Montserrat Light" panose="00000400000000000000" charset="0"/>
              </a:rPr>
              <a:t>Количество звёзд: 15537</a:t>
            </a:r>
            <a:r>
              <a:rPr lang="ru-RU" altLang="ru-RU">
                <a:latin typeface="Montserrat Light" panose="00000400000000000000" charset="0"/>
                <a:cs typeface="Montserrat Light" panose="00000400000000000000" charset="0"/>
              </a:rPr>
              <a:t>			</a:t>
            </a:r>
            <a:endParaRPr lang="ru-RU" altLang="ru-RU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351905" y="1498600"/>
            <a:ext cx="58400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ru-RU">
                <a:latin typeface="Montserrat Light" panose="00000400000000000000" charset="0"/>
                <a:cs typeface="Montserrat Light" panose="00000400000000000000" charset="0"/>
              </a:rPr>
              <a:t>2) </a:t>
            </a:r>
            <a:r>
              <a:rPr lang="ru-RU" altLang="ru-RU">
                <a:latin typeface="Montserrat Light" panose="00000400000000000000" charset="0"/>
                <a:cs typeface="Montserrat Light" panose="00000400000000000000" charset="0"/>
              </a:rPr>
              <a:t>Фильтрация по расстоянию:</a:t>
            </a:r>
            <a:endParaRPr lang="ru-RU" altLang="ru-RU">
              <a:latin typeface="Montserrat Light" panose="00000400000000000000" charset="0"/>
              <a:cs typeface="Montserrat Light" panose="00000400000000000000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1400">
                <a:latin typeface="Montserrat Light" panose="00000400000000000000" charset="0"/>
                <a:cs typeface="Montserrat Light" panose="00000400000000000000" charset="0"/>
              </a:rPr>
              <a:t>                </a:t>
            </a:r>
            <a:r>
              <a:rPr lang="ru-RU" altLang="ru-RU" sz="1400">
                <a:latin typeface="Montserrat Light" panose="00000400000000000000" charset="0"/>
                <a:cs typeface="Montserrat Light" panose="00000400000000000000" charset="0"/>
              </a:rPr>
              <a:t>Убираем звёзды, расстояние между которыми </a:t>
            </a:r>
            <a:r>
              <a:rPr lang="en-US" altLang="ru-RU" sz="1400">
                <a:latin typeface="Montserrat Light" panose="00000400000000000000" charset="0"/>
                <a:cs typeface="Montserrat Light" panose="00000400000000000000" charset="0"/>
              </a:rPr>
              <a:t>&lt;0.01</a:t>
            </a:r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</a:rPr>
              <a:t>˚</a:t>
            </a:r>
            <a:endParaRPr lang="en-US" altLang="ru-RU" sz="1400">
              <a:latin typeface="Montserrat Light" panose="00000400000000000000" charset="0"/>
              <a:cs typeface="Montserrat Light" panose="00000400000000000000" charset="0"/>
            </a:endParaRPr>
          </a:p>
          <a:p>
            <a:pPr>
              <a:lnSpc>
                <a:spcPct val="100000"/>
              </a:lnSpc>
            </a:pPr>
            <a:r>
              <a:rPr lang="en-US" altLang="ru-RU" sz="1400">
                <a:latin typeface="Montserrat Light" panose="00000400000000000000" charset="0"/>
                <a:cs typeface="Montserrat Light" panose="00000400000000000000" charset="0"/>
              </a:rPr>
              <a:t>                </a:t>
            </a:r>
            <a:r>
              <a:rPr lang="ru-RU" altLang="ru-RU" sz="1400">
                <a:latin typeface="Montserrat Light" panose="00000400000000000000" charset="0"/>
                <a:cs typeface="Montserrat Light" panose="00000400000000000000" charset="0"/>
              </a:rPr>
              <a:t>Количество звёзд: 15</a:t>
            </a:r>
            <a:r>
              <a:rPr lang="en-US" altLang="ru-RU" sz="1400">
                <a:latin typeface="Montserrat Light" panose="00000400000000000000" charset="0"/>
                <a:cs typeface="Montserrat Light" panose="00000400000000000000" charset="0"/>
              </a:rPr>
              <a:t>428</a:t>
            </a:r>
            <a:r>
              <a:rPr lang="ru-RU" altLang="ru-RU">
                <a:latin typeface="Montserrat Light" panose="00000400000000000000" charset="0"/>
                <a:cs typeface="Montserrat Light" panose="00000400000000000000" charset="0"/>
              </a:rPr>
              <a:t>			</a:t>
            </a:r>
            <a:endParaRPr lang="ru-RU" altLang="ru-RU">
              <a:latin typeface="Montserrat Light" panose="00000400000000000000" charset="0"/>
              <a:cs typeface="Montserrat Light" panose="000004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20" y="146685"/>
            <a:ext cx="10515600" cy="926465"/>
          </a:xfrm>
        </p:spPr>
        <p:txBody>
          <a:bodyPr>
            <a:normAutofit fontScale="90000"/>
          </a:bodyPr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Создание каталога полярных звёзд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8" name="Изображение 8" descr="IMG_256"/>
          <p:cNvPicPr>
            <a:picLocks noChangeAspect="1"/>
          </p:cNvPicPr>
          <p:nvPr/>
        </p:nvPicPr>
        <p:blipFill>
          <a:blip r:embed="rId2"/>
          <a:srcRect t="7521"/>
          <a:stretch>
            <a:fillRect/>
          </a:stretch>
        </p:blipFill>
        <p:spPr>
          <a:xfrm>
            <a:off x="591820" y="1335405"/>
            <a:ext cx="9901555" cy="5090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Замещающее содержимое 10"/>
          <p:cNvSpPr>
            <a:spLocks noGrp="1"/>
          </p:cNvSpPr>
          <p:nvPr>
            <p:ph idx="1"/>
          </p:nvPr>
        </p:nvSpPr>
        <p:spPr>
          <a:xfrm>
            <a:off x="996950" y="1002030"/>
            <a:ext cx="7837805" cy="582295"/>
          </a:xfrm>
        </p:spPr>
        <p:txBody>
          <a:bodyPr/>
          <a:p>
            <a:pPr>
              <a:buFont typeface="Arial" panose="020B0604020202020204" pitchFamily="34" charset="0"/>
            </a:pPr>
            <a:r>
              <a:rPr lang="ru-RU" sz="2000"/>
              <a:t>Количество полярных звёзд: 6610</a:t>
            </a:r>
            <a:endParaRPr lang="ru-RU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20" y="146685"/>
            <a:ext cx="10515600" cy="926465"/>
          </a:xfrm>
        </p:spPr>
        <p:txBody>
          <a:bodyPr>
            <a:normAutofit/>
          </a:bodyPr>
          <a:p>
            <a:r>
              <a:rPr lang="ru-RU" altLang="en-US">
                <a:latin typeface="Montserrat" panose="00000500000000000000" charset="0"/>
                <a:cs typeface="Montserrat" panose="00000500000000000000" charset="0"/>
              </a:rPr>
              <a:t>Алгоритм создания паттернов</a:t>
            </a:r>
            <a:endParaRPr lang="ru-RU" altLang="en-US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100" name="Изображение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354580" y="1857375"/>
            <a:ext cx="6619875" cy="372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30545" y="2510155"/>
            <a:ext cx="2004695" cy="375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0" y="2926715"/>
            <a:ext cx="3526155" cy="3348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Замещающее содержимое 10"/>
          <p:cNvSpPr>
            <a:spLocks noGrp="1"/>
          </p:cNvSpPr>
          <p:nvPr>
            <p:ph idx="1"/>
          </p:nvPr>
        </p:nvSpPr>
        <p:spPr>
          <a:xfrm>
            <a:off x="1950085" y="2523808"/>
            <a:ext cx="4231640" cy="429895"/>
          </a:xfrm>
        </p:spPr>
        <p:txBody>
          <a:bodyPr/>
          <a:p>
            <a:pPr algn="ctr">
              <a:buFont typeface="Arial" panose="020B0604020202020204" pitchFamily="34" charset="0"/>
            </a:pPr>
            <a:r>
              <a:rPr lang="ru-RU" sz="2000"/>
              <a:t>Условие соседства звёзд:</a:t>
            </a:r>
            <a:endParaRPr lang="ru-RU" sz="200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58240" y="985520"/>
            <a:ext cx="48279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2000">
                <a:latin typeface="Montserrat Medium" panose="00000600000000000000" charset="0"/>
                <a:cs typeface="Montserrat Medium" panose="00000600000000000000" charset="0"/>
              </a:rPr>
              <a:t>1. Определение соседей звезды </a:t>
            </a:r>
            <a:r>
              <a:rPr lang="en-US" altLang="en-US" sz="2000">
                <a:latin typeface="Montserrat Medium" panose="00000600000000000000" charset="0"/>
                <a:cs typeface="Montserrat Medium" panose="00000600000000000000" charset="0"/>
              </a:rPr>
              <a:t>Ri</a:t>
            </a:r>
            <a:endParaRPr lang="en-US" altLang="en-US" sz="2000">
              <a:latin typeface="Montserrat Medium" panose="00000600000000000000" charset="0"/>
              <a:cs typeface="Montserrat Medium" panose="000006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20" y="146685"/>
            <a:ext cx="10515600" cy="926465"/>
          </a:xfrm>
        </p:spPr>
        <p:txBody>
          <a:bodyPr>
            <a:normAutofit/>
          </a:bodyPr>
          <a:p>
            <a:r>
              <a:rPr lang="ru-RU" altLang="ru-RU">
                <a:latin typeface="Montserrat" panose="00000500000000000000" charset="0"/>
                <a:cs typeface="Montserrat" panose="00000500000000000000" charset="0"/>
              </a:rPr>
              <a:t>Алгоритм создания паттернов</a:t>
            </a:r>
            <a:endParaRPr lang="ru-RU" altLang="ru-RU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58240" y="985520"/>
            <a:ext cx="53765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 sz="2000">
                <a:latin typeface="Montserrat Medium" panose="00000600000000000000" charset="0"/>
                <a:cs typeface="Montserrat Medium" panose="00000600000000000000" charset="0"/>
              </a:rPr>
              <a:t>2</a:t>
            </a:r>
            <a:r>
              <a:rPr lang="ru-RU" altLang="en-US" sz="2000">
                <a:latin typeface="Montserrat Medium" panose="00000600000000000000" charset="0"/>
                <a:cs typeface="Montserrat Medium" panose="00000600000000000000" charset="0"/>
              </a:rPr>
              <a:t>. </a:t>
            </a:r>
            <a:r>
              <a:rPr lang="ru-RU" sz="2000">
                <a:latin typeface="Montserrat Medium" panose="00000600000000000000" charset="0"/>
                <a:cs typeface="Montserrat Medium" panose="00000600000000000000" charset="0"/>
              </a:rPr>
              <a:t>Дискретизация угловых расстояний</a:t>
            </a:r>
            <a:endParaRPr lang="ru-RU" sz="2000">
              <a:latin typeface="Montserrat Medium" panose="00000600000000000000" charset="0"/>
              <a:cs typeface="Montserrat Medium" panose="00000600000000000000" charset="0"/>
            </a:endParaRPr>
          </a:p>
        </p:txBody>
      </p:sp>
      <p:pic>
        <p:nvPicPr>
          <p:cNvPr id="10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65" y="1635760"/>
            <a:ext cx="3576320" cy="379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1635760"/>
            <a:ext cx="3352800" cy="883920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025" y="2705100"/>
            <a:ext cx="4328160" cy="8382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1851025" y="3686175"/>
            <a:ext cx="2381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>
                <a:latin typeface="Montserrat Light" panose="00000400000000000000" charset="0"/>
                <a:cs typeface="Montserrat Light" panose="00000400000000000000" charset="0"/>
              </a:rPr>
              <a:t>В данной работе:</a:t>
            </a:r>
            <a:endParaRPr lang="ru-RU" altLang="en-US">
              <a:latin typeface="Montserrat Light" panose="00000400000000000000" charset="0"/>
              <a:cs typeface="Montserrat Light" panose="00000400000000000000" charset="0"/>
            </a:endParaRPr>
          </a:p>
          <a:p>
            <a:pPr algn="l"/>
            <a:r>
              <a:rPr lang="en-US" altLang="en-US">
                <a:latin typeface="Montserrat Light" panose="00000400000000000000" charset="0"/>
                <a:cs typeface="Montserrat Light" panose="00000400000000000000" charset="0"/>
              </a:rPr>
              <a:t>PR = 7,5</a:t>
            </a:r>
            <a:r>
              <a:rPr lang="en-US" altLang="ru-RU">
                <a:latin typeface="Montserrat Light" panose="00000400000000000000" charset="0"/>
                <a:cs typeface="Montserrat Light" panose="00000400000000000000" charset="0"/>
                <a:sym typeface="+mn-ea"/>
              </a:rPr>
              <a:t>˚</a:t>
            </a:r>
            <a:endParaRPr lang="en-US" altLang="en-US">
              <a:latin typeface="Montserrat Light" panose="00000400000000000000" charset="0"/>
              <a:cs typeface="Montserrat Light" panose="00000400000000000000" charset="0"/>
            </a:endParaRPr>
          </a:p>
          <a:p>
            <a:pPr algn="l"/>
            <a:r>
              <a:rPr lang="en-US" altLang="en-US">
                <a:latin typeface="Montserrat Light" panose="00000400000000000000" charset="0"/>
                <a:cs typeface="Montserrat Light" panose="00000400000000000000" charset="0"/>
              </a:rPr>
              <a:t>Dmin = 0,2</a:t>
            </a:r>
            <a:r>
              <a:rPr lang="en-US" altLang="ru-RU">
                <a:latin typeface="Montserrat Light" panose="00000400000000000000" charset="0"/>
                <a:cs typeface="Montserrat Light" panose="00000400000000000000" charset="0"/>
                <a:sym typeface="+mn-ea"/>
              </a:rPr>
              <a:t>˚</a:t>
            </a:r>
            <a:endParaRPr lang="en-US" altLang="en-US">
              <a:latin typeface="Montserrat Light" panose="00000400000000000000" charset="0"/>
              <a:cs typeface="Montserrat Light" panose="00000400000000000000" charset="0"/>
            </a:endParaRPr>
          </a:p>
          <a:p>
            <a:pPr algn="l"/>
            <a:r>
              <a:rPr lang="en-US" altLang="en-US">
                <a:latin typeface="Montserrat Light" panose="00000400000000000000" charset="0"/>
                <a:cs typeface="Montserrat Light" panose="00000400000000000000" charset="0"/>
              </a:rPr>
              <a:t>errD = </a:t>
            </a:r>
            <a:r>
              <a:rPr lang="en-US" altLang="en-US">
                <a:latin typeface="Montserrat Light" panose="00000400000000000000" charset="0"/>
                <a:cs typeface="Montserrat Light" panose="00000400000000000000" charset="0"/>
                <a:sym typeface="+mn-ea"/>
              </a:rPr>
              <a:t>0,02</a:t>
            </a:r>
            <a:r>
              <a:rPr lang="en-US" altLang="ru-RU">
                <a:latin typeface="Montserrat Light" panose="00000400000000000000" charset="0"/>
                <a:cs typeface="Montserrat Light" panose="00000400000000000000" charset="0"/>
                <a:sym typeface="+mn-ea"/>
              </a:rPr>
              <a:t>˚</a:t>
            </a:r>
            <a:endParaRPr lang="en-US" alt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2973705" y="6051550"/>
            <a:ext cx="575119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500">
                <a:latin typeface="Montserrat Medium" panose="00000600000000000000" charset="0"/>
                <a:cs typeface="Montserrat Medium" panose="00000600000000000000" charset="0"/>
              </a:rPr>
              <a:t>Паттерн звезды </a:t>
            </a:r>
            <a:r>
              <a:rPr lang="en-US" altLang="en-US" sz="2500">
                <a:latin typeface="Montserrat Medium" panose="00000600000000000000" charset="0"/>
                <a:cs typeface="Montserrat Medium" panose="00000600000000000000" charset="0"/>
              </a:rPr>
              <a:t>Ri: [0, 1, 1, 1, 0]</a:t>
            </a:r>
            <a:endParaRPr lang="en-US" altLang="en-US" sz="2500">
              <a:latin typeface="Montserrat Medium" panose="00000600000000000000" charset="0"/>
              <a:cs typeface="Montserrat Medium" panose="00000600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20" y="146685"/>
            <a:ext cx="10515600" cy="926465"/>
          </a:xfrm>
        </p:spPr>
        <p:txBody>
          <a:bodyPr>
            <a:normAutofit/>
          </a:bodyPr>
          <a:p>
            <a:r>
              <a:rPr lang="ru-RU" altLang="ru-RU">
                <a:latin typeface="Montserrat" panose="00000500000000000000" charset="0"/>
                <a:cs typeface="Montserrat" panose="00000500000000000000" charset="0"/>
                <a:sym typeface="+mn-ea"/>
              </a:rPr>
              <a:t>Алгоритм создания паттернов</a:t>
            </a:r>
            <a:endParaRPr lang="en-US" altLang="ru-RU"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4" name="Изображение 3" descr="sa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9030" y="6426200"/>
            <a:ext cx="225425" cy="225425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99130" cy="365125"/>
          </a:xfrm>
        </p:spPr>
        <p:txBody>
          <a:bodyPr/>
          <a:p>
            <a:fld id="{49AE70B2-8BF9-45C0-BB95-33D1B9D3A854}" type="slidenum">
              <a:rPr lang="en-US" smtClean="0">
                <a:latin typeface="Montserrat Light" panose="00000400000000000000" charset="0"/>
                <a:cs typeface="Montserrat Light" panose="00000400000000000000" charset="0"/>
              </a:rPr>
            </a:fld>
            <a:endParaRPr 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  <p:pic>
        <p:nvPicPr>
          <p:cNvPr id="11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073150"/>
            <a:ext cx="8766175" cy="5052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10293350" y="1265555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latin typeface="Montserrat Light" panose="00000400000000000000" charset="0"/>
                <a:cs typeface="Montserrat Light" panose="00000400000000000000" charset="0"/>
              </a:rPr>
              <a:t>&lt;-</a:t>
            </a:r>
            <a:r>
              <a:rPr lang="ru-RU" altLang="en-US">
                <a:latin typeface="Montserrat Light" panose="00000400000000000000" charset="0"/>
                <a:cs typeface="Montserrat Light" panose="00000400000000000000" charset="0"/>
              </a:rPr>
              <a:t> № кольца</a:t>
            </a:r>
            <a:endParaRPr lang="en-US" altLang="ru-RU">
              <a:latin typeface="Montserrat Light" panose="00000400000000000000" charset="0"/>
              <a:cs typeface="Montserrat Light" panose="00000400000000000000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1120" y="3200400"/>
            <a:ext cx="15417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latin typeface="Montserrat Light" panose="00000400000000000000" charset="0"/>
                <a:cs typeface="Montserrat Light" panose="00000400000000000000" charset="0"/>
              </a:rPr>
              <a:t>№ звезды</a:t>
            </a:r>
            <a:endParaRPr lang="ru-RU" altLang="en-US">
              <a:latin typeface="Montserrat Light" panose="00000400000000000000" charset="0"/>
              <a:cs typeface="Montserrat Light" panose="00000400000000000000" charset="0"/>
            </a:endParaRPr>
          </a:p>
          <a:p>
            <a:r>
              <a:rPr lang="ru-RU" altLang="en-US">
                <a:latin typeface="Montserrat Light" panose="00000400000000000000" charset="0"/>
                <a:cs typeface="Montserrat Light" panose="00000400000000000000" charset="0"/>
              </a:rPr>
              <a:t>из каталога</a:t>
            </a:r>
            <a:endParaRPr lang="ru-RU" altLang="en-US">
              <a:latin typeface="Montserrat Light" panose="00000400000000000000" charset="0"/>
              <a:cs typeface="Montserrat Light" panose="00000400000000000000" charset="0"/>
            </a:endParaRPr>
          </a:p>
          <a:p>
            <a:r>
              <a:rPr lang="ru-RU" altLang="en-US">
                <a:latin typeface="Montserrat Light" panose="00000400000000000000" charset="0"/>
                <a:cs typeface="Montserrat Light" panose="00000400000000000000" charset="0"/>
              </a:rPr>
              <a:t>полярных</a:t>
            </a:r>
            <a:endParaRPr lang="ru-RU" altLang="en-US">
              <a:latin typeface="Montserrat Light" panose="00000400000000000000" charset="0"/>
              <a:cs typeface="Montserrat Light" panose="00000400000000000000" charset="0"/>
            </a:endParaRPr>
          </a:p>
          <a:p>
            <a:r>
              <a:rPr lang="ru-RU" altLang="en-US">
                <a:latin typeface="Montserrat Light" panose="00000400000000000000" charset="0"/>
                <a:cs typeface="Montserrat Light" panose="00000400000000000000" charset="0"/>
              </a:rPr>
              <a:t>звёзд</a:t>
            </a:r>
            <a:endParaRPr lang="ru-RU" altLang="en-US">
              <a:latin typeface="Montserrat Light" panose="00000400000000000000" charset="0"/>
              <a:cs typeface="Montserrat Light" panose="000004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WPS Presentation</Application>
  <PresentationFormat>宽屏</PresentationFormat>
  <Paragraphs>159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Montserrat</vt:lpstr>
      <vt:lpstr>Montserrat Light</vt:lpstr>
      <vt:lpstr>Montserrat Medium</vt:lpstr>
      <vt:lpstr>Microsoft YaHei</vt:lpstr>
      <vt:lpstr>Arial Unicode MS</vt:lpstr>
      <vt:lpstr>Calibri</vt:lpstr>
      <vt:lpstr>Office Theme</vt:lpstr>
      <vt:lpstr>НИРС на тему: Задача поиска изображения, полученного звёздным датчиком на карте неба методом паттернов</vt:lpstr>
      <vt:lpstr>План презентации</vt:lpstr>
      <vt:lpstr>Создание бортового каталога звёзд</vt:lpstr>
      <vt:lpstr>Создание бортового каталога звёзд</vt:lpstr>
      <vt:lpstr>Создание бортового каталога звёзд</vt:lpstr>
      <vt:lpstr>Создание каталога полярных звёзд</vt:lpstr>
      <vt:lpstr>Алгоритм создания паттернов</vt:lpstr>
      <vt:lpstr>Алгоритм создания паттернов</vt:lpstr>
      <vt:lpstr>Алгоритм создания паттернов</vt:lpstr>
      <vt:lpstr>Генерация изображения ЗД</vt:lpstr>
      <vt:lpstr>Генерация изображения ЗД</vt:lpstr>
      <vt:lpstr>Алгоритм поиска совпадения паттернов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mashery99</cp:lastModifiedBy>
  <cp:revision>42</cp:revision>
  <dcterms:created xsi:type="dcterms:W3CDTF">2022-06-29T21:12:00Z</dcterms:created>
  <dcterms:modified xsi:type="dcterms:W3CDTF">2022-07-01T14:18:07Z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1049-11.2.0.11156</vt:lpwstr>
  </property>
  <property fmtid="{D5CDD505-2E9C-101B-9397-08002B2CF9AE}" pid="3" name="ICV">
    <vt:lpwstr>D405ACF46DC54A1685039314F36AC446</vt:lpwstr>
  </property>
</Properties>
</file>