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49" r:id="rId3"/>
    <p:sldId id="1237" r:id="rId4"/>
    <p:sldId id="492" r:id="rId6"/>
    <p:sldId id="517" r:id="rId7"/>
    <p:sldId id="518" r:id="rId8"/>
    <p:sldId id="521" r:id="rId9"/>
    <p:sldId id="522" r:id="rId10"/>
    <p:sldId id="523" r:id="rId11"/>
    <p:sldId id="525" r:id="rId12"/>
    <p:sldId id="527" r:id="rId13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86411" autoAdjust="0"/>
  </p:normalViewPr>
  <p:slideViewPr>
    <p:cSldViewPr snapToGrid="0">
      <p:cViewPr varScale="1">
        <p:scale>
          <a:sx n="89" d="100"/>
          <a:sy n="89" d="100"/>
        </p:scale>
        <p:origin x="68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不允许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7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网上提交本次作业（在“文档作业”中提交），交作业方法见问卷调查</a:t>
            </a:r>
            <a:endParaRPr lang="en-US" altLang="zh-CN" sz="1600" b="1" dirty="0">
              <a:latin typeface="+mn-ea"/>
            </a:endParaRPr>
          </a:p>
          <a:p>
            <a:pPr algn="l"/>
            <a:endParaRPr lang="zh-CN" altLang="en-US" sz="1600" b="1" dirty="0">
              <a:latin typeface="+mn-ea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492350" y="4200311"/>
            <a:ext cx="8303692" cy="584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zh-CN" altLang="zh-CN" sz="1600" b="1" dirty="0">
                <a:solidFill>
                  <a:srgbClr val="0000CC"/>
                </a:solidFill>
                <a:latin typeface="+mn-ea"/>
              </a:rPr>
              <a:t>注：因为前几周周三</a:t>
            </a:r>
            <a:r>
              <a:rPr lang="en-US" altLang="zh-CN" sz="1600" b="1" dirty="0">
                <a:solidFill>
                  <a:srgbClr val="0000CC"/>
                </a:solidFill>
                <a:latin typeface="+mn-ea"/>
              </a:rPr>
              <a:t>/</a:t>
            </a:r>
            <a:r>
              <a:rPr lang="zh-CN" altLang="zh-CN" sz="1600" b="1" dirty="0">
                <a:solidFill>
                  <a:srgbClr val="0000CC"/>
                </a:solidFill>
                <a:latin typeface="+mn-ea"/>
              </a:rPr>
              <a:t>周五均上课，因此作业为周五布置，下周四截止</a:t>
            </a:r>
            <a:endParaRPr lang="zh-CN" altLang="zh-CN" sz="1600" dirty="0">
              <a:solidFill>
                <a:srgbClr val="0000CC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rgbClr val="0000CC"/>
                </a:solidFill>
                <a:latin typeface="+mn-ea"/>
              </a:rPr>
              <a:t>    </a:t>
            </a:r>
            <a:r>
              <a:rPr lang="zh-CN" altLang="zh-CN" sz="1600" b="1" dirty="0">
                <a:solidFill>
                  <a:srgbClr val="0000CC"/>
                </a:solidFill>
                <a:latin typeface="+mn-ea"/>
              </a:rPr>
              <a:t>后续仅理论课上课后，作业布置及截止时间可能会调整，具体看每次作业要求</a:t>
            </a:r>
            <a:endParaRPr lang="zh-CN" altLang="zh-CN" sz="1600" dirty="0">
              <a:solidFill>
                <a:srgbClr val="0000CC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、二进制补码转十进制整数（只考虑有符号数，写出具体步骤，包括</a:t>
            </a:r>
            <a:r>
              <a:rPr lang="en-US" altLang="zh-CN" sz="1600" b="1" dirty="0">
                <a:latin typeface="+mn-ea"/>
              </a:rPr>
              <a:t>-1</a:t>
            </a:r>
            <a:r>
              <a:rPr lang="zh-CN" altLang="en-US" sz="1600" b="1" dirty="0">
                <a:latin typeface="+mn-ea"/>
              </a:rPr>
              <a:t>、取反、绝对值、加负号）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4/8bit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"11010100-00110001"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 0100 0011 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</a:t>
            </a:r>
            <a:r>
              <a:rPr lang="zh-CN" altLang="en-US" sz="1600" b="1" dirty="0">
                <a:latin typeface="+mn-ea"/>
              </a:rPr>
              <a:t>本人学号逆序后取最多五位对应的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型十进制负数的二进制补码形式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1.D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的结果直接当本题初始数据即可）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宋体" panose="02010600030101010101" pitchFamily="2" charset="-122"/>
            </a:endParaRPr>
          </a:p>
          <a:p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宋体" panose="02010600030101010101" pitchFamily="2" charset="-122"/>
              </a:rPr>
              <a:t>初始数据：（1111 1111 1111 1111 0111 1110 0100 1011）</a:t>
            </a:r>
            <a:r>
              <a:rPr kumimoji="1" lang="en-US" altLang="zh-CN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宋体" panose="02010600030101010101" pitchFamily="2" charset="-122"/>
              </a:rPr>
              <a:t>2</a:t>
            </a:r>
            <a:endParaRPr kumimoji="1" lang="en-US" altLang="zh-CN" sz="16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宋体" panose="02010600030101010101" pitchFamily="2" charset="-122"/>
            </a:endParaRPr>
          </a:p>
          <a:p>
            <a:r>
              <a:rPr kumimoji="1" lang="en-US" altLang="zh-CN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宋体" panose="02010600030101010101" pitchFamily="2" charset="-122"/>
              </a:rPr>
              <a:t>           </a:t>
            </a:r>
            <a:endParaRPr kumimoji="1" lang="en-US" altLang="zh-CN" sz="16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6215" y="2844165"/>
            <a:ext cx="9043670" cy="31756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、十进制整数转二进制补码（仿照课件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P.19</a:t>
            </a:r>
            <a:r>
              <a:rPr lang="zh-CN" altLang="en-US" sz="1600" b="1" dirty="0">
                <a:latin typeface="+mn-ea"/>
              </a:rPr>
              <a:t>，写出具体步骤，包括绝对值、取反、</a:t>
            </a:r>
            <a:r>
              <a:rPr lang="en-US" altLang="zh-CN" sz="1600" b="1" dirty="0"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4/8bit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"11010100-00110001"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 0100 0011 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A.-108  </a:t>
            </a:r>
            <a:r>
              <a:rPr lang="zh-CN" altLang="zh-CN" sz="1600" b="1" dirty="0">
                <a:latin typeface="+mn-ea"/>
              </a:rPr>
              <a:t>（假设为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zh-CN" sz="1600" b="1" dirty="0">
                <a:latin typeface="+mn-ea"/>
              </a:rPr>
              <a:t>字节整数</a:t>
            </a:r>
            <a:r>
              <a:rPr lang="zh-CN" altLang="en-US" sz="1600" b="1" dirty="0">
                <a:latin typeface="+mn-ea"/>
              </a:rPr>
              <a:t>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其中进制互转部分，直接写答案即可，不需要竖式除法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按权展开相加，下同</a:t>
            </a:r>
            <a:r>
              <a:rPr lang="zh-CN" altLang="zh-CN" sz="1600" b="1" dirty="0">
                <a:latin typeface="+mn-ea"/>
              </a:rPr>
              <a:t>）</a:t>
            </a:r>
            <a:endParaRPr lang="zh-CN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0135" y="2811780"/>
            <a:ext cx="9270365" cy="23647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、十进制整数转二进制补码（仿照课件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P.19</a:t>
            </a:r>
            <a:r>
              <a:rPr lang="zh-CN" altLang="en-US" sz="1600" b="1" dirty="0">
                <a:latin typeface="+mn-ea"/>
              </a:rPr>
              <a:t>，写出具体步骤，包括绝对值、取反、</a:t>
            </a:r>
            <a:r>
              <a:rPr lang="en-US" altLang="zh-CN" sz="1600" b="1" dirty="0"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4/8bit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"11010100-00110001"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 0100 0011 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B.-219  </a:t>
            </a:r>
            <a:r>
              <a:rPr lang="zh-CN" altLang="zh-CN" sz="1600" b="1" dirty="0">
                <a:latin typeface="+mn-ea"/>
              </a:rPr>
              <a:t>（假设为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zh-CN" sz="1600" b="1" dirty="0">
                <a:latin typeface="+mn-ea"/>
              </a:rPr>
              <a:t>字节整数）</a:t>
            </a:r>
            <a:endParaRPr lang="zh-CN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495" y="2752090"/>
            <a:ext cx="9908540" cy="26600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、十进制整数转二进制补码（仿照课件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P.19</a:t>
            </a:r>
            <a:r>
              <a:rPr lang="zh-CN" altLang="en-US" sz="1600" b="1" dirty="0">
                <a:latin typeface="+mn-ea"/>
              </a:rPr>
              <a:t>，写出具体步骤，包括绝对值、取反、</a:t>
            </a:r>
            <a:r>
              <a:rPr lang="en-US" altLang="zh-CN" sz="1600" b="1" dirty="0"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4/8bit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"11010100-00110001"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 0100 0011 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C.-219  </a:t>
            </a:r>
            <a:r>
              <a:rPr lang="zh-CN" altLang="zh-CN" sz="1600" b="1" dirty="0">
                <a:latin typeface="+mn-ea"/>
              </a:rPr>
              <a:t>（假设为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zh-CN" sz="1600" b="1" dirty="0">
                <a:latin typeface="+mn-ea"/>
              </a:rPr>
              <a:t>字节整数）</a:t>
            </a:r>
            <a:endParaRPr lang="zh-CN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561" r="707" b="-1216"/>
          <a:stretch>
            <a:fillRect/>
          </a:stretch>
        </p:blipFill>
        <p:spPr>
          <a:xfrm>
            <a:off x="746760" y="2647950"/>
            <a:ext cx="9938385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、十进制整数转二进制补码（仿照课件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P.19</a:t>
            </a:r>
            <a:r>
              <a:rPr lang="zh-CN" altLang="en-US" sz="1600" b="1" dirty="0">
                <a:latin typeface="+mn-ea"/>
              </a:rPr>
              <a:t>，写出具体步骤，包括绝对值、取反、</a:t>
            </a:r>
            <a:r>
              <a:rPr lang="en-US" altLang="zh-CN" sz="1600" b="1" dirty="0"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4/8bit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"11010100-00110001"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 0100 0011 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</a:t>
            </a:r>
            <a:r>
              <a:rPr lang="zh-CN" altLang="en-US" sz="1600" b="1" dirty="0">
                <a:latin typeface="+mn-ea"/>
              </a:rPr>
              <a:t>本人学号逆序后取最多五位对应的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型十进制负数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（例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1234567 =&gt; -76543 / 1234050 =&gt; -50432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）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学号：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</a:rPr>
              <a:t>2350233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sym typeface="+mn-ea"/>
              </a:rPr>
              <a:t>=&gt;-33205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020" y="3140710"/>
            <a:ext cx="10083800" cy="23075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、二进制补码转十进制整数（只考虑有符号数，写出具体步骤，包括</a:t>
            </a:r>
            <a:r>
              <a:rPr lang="en-US" altLang="zh-CN" sz="1600" b="1" dirty="0">
                <a:latin typeface="+mn-ea"/>
              </a:rPr>
              <a:t>-1</a:t>
            </a:r>
            <a:r>
              <a:rPr lang="zh-CN" altLang="en-US" sz="1600" b="1" dirty="0">
                <a:latin typeface="+mn-ea"/>
              </a:rPr>
              <a:t>、取反、绝对值、加负号）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4/8bit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"11010100-00110001"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 0100 0011 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A.1101 1011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610" y="2478405"/>
            <a:ext cx="10051415" cy="29565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、二进制补码转十进制整数（只考虑有符号数，写出具体步骤，包括</a:t>
            </a:r>
            <a:r>
              <a:rPr lang="en-US" altLang="zh-CN" sz="1600" b="1" dirty="0">
                <a:latin typeface="+mn-ea"/>
              </a:rPr>
              <a:t>-1</a:t>
            </a:r>
            <a:r>
              <a:rPr lang="zh-CN" altLang="en-US" sz="1600" b="1" dirty="0">
                <a:latin typeface="+mn-ea"/>
              </a:rPr>
              <a:t>、取反、绝对值、加负号）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4/8bit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"11010100-00110001"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 0100 0011 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B.1101 1011 1001 0110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205" y="2576830"/>
            <a:ext cx="9928225" cy="2825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、二进制补码转十进制整数（只考虑有符号数，写出具体步骤，包括</a:t>
            </a:r>
            <a:r>
              <a:rPr lang="en-US" altLang="zh-CN" sz="1600" b="1" dirty="0">
                <a:latin typeface="+mn-ea"/>
              </a:rPr>
              <a:t>-1</a:t>
            </a:r>
            <a:r>
              <a:rPr lang="zh-CN" altLang="en-US" sz="1600" b="1" dirty="0">
                <a:latin typeface="+mn-ea"/>
              </a:rPr>
              <a:t>、取反、绝对值、加负号）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4/8bit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"11010100-00110001"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 0100 0011 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C.1101 1011 1001 0110 0101 1010 1101 0110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8565" y="2430145"/>
            <a:ext cx="9620885" cy="34347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jhlOWE0OGVjZTc4YmM3OTdlZDFiMTQwNmZkNWIwMjEifQ=="/>
</p:tagLst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1871</Words>
  <Application>WPS 演示</Application>
  <PresentationFormat>宽屏</PresentationFormat>
  <Paragraphs>106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叶子の辰</cp:lastModifiedBy>
  <cp:revision>148</cp:revision>
  <dcterms:created xsi:type="dcterms:W3CDTF">2020-08-13T13:39:00Z</dcterms:created>
  <dcterms:modified xsi:type="dcterms:W3CDTF">2024-03-05T10:39:05Z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B53D2E3161174F6FAEE7C99BDF80F9C4_12</vt:lpwstr>
  </property>
  <property fmtid="{D5CDD505-2E9C-101B-9397-08002B2CF9AE}" pid="3" name="KSOProductBuildVer">
    <vt:lpwstr>2052-12.1.0.16250</vt:lpwstr>
  </property>
</Properties>
</file>