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850" r:id="rId7"/>
    <p:sldId id="1239" r:id="rId8"/>
    <p:sldId id="1240" r:id="rId9"/>
    <p:sldId id="1241" r:id="rId10"/>
    <p:sldId id="522" r:id="rId11"/>
    <p:sldId id="839" r:id="rId12"/>
    <p:sldId id="849" r:id="rId13"/>
    <p:sldId id="840" r:id="rId14"/>
    <p:sldId id="841" r:id="rId15"/>
    <p:sldId id="842" r:id="rId16"/>
    <p:sldId id="843" r:id="rId17"/>
    <p:sldId id="844" r:id="rId18"/>
    <p:sldId id="845" r:id="rId19"/>
    <p:sldId id="846" r:id="rId20"/>
    <p:sldId id="1256" r:id="rId21"/>
    <p:sldId id="1255" r:id="rId22"/>
    <p:sldId id="1257" r:id="rId23"/>
    <p:sldId id="1242" r:id="rId24"/>
    <p:sldId id="815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www.h-schmidt.net/FloatConverter/IEEE754.html" TargetMode="External"/><Relationship Id="rId4" Type="http://schemas.openxmlformats.org/officeDocument/2006/relationships/hyperlink" Target="https://blog.csdn.net/gao_zhennan/article/details/120717424" TargetMode="External"/><Relationship Id="rId3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Relationship Id="rId2" Type="http://schemas.openxmlformats.org/officeDocument/2006/relationships/hyperlink" Target="https://zhuanlan.zhihu.com/p/343033661" TargetMode="External"/><Relationship Id="rId1" Type="http://schemas.openxmlformats.org/officeDocument/2006/relationships/hyperlink" Target="https://baike.baidu.com/item/IEEE%20754/3869922?fr=aladd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B.-3320532.2350233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1100 1010 0100 1010 1010 1011 0101 0001</a:t>
            </a:r>
            <a:r>
              <a:rPr lang="zh-CN" altLang="en-US" sz="1600" b="1" dirty="0">
                <a:highlight>
                  <a:srgbClr val="00FF00"/>
                </a:highlight>
                <a:latin typeface="+mn-ea"/>
              </a:rPr>
              <a:t>（</a:t>
            </a:r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0xca 0x4a 0xab 0x51</a:t>
            </a:r>
            <a:r>
              <a:rPr lang="zh-CN" altLang="en-US" sz="1600" b="1" dirty="0">
                <a:highlight>
                  <a:srgbClr val="00FF00"/>
                </a:highlight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148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100 1010 1010 1011 0101 0001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0.58335316181182861328125</a:t>
            </a:r>
            <a:r>
              <a:rPr lang="en-US" altLang="zh-CN" sz="1600" b="1" dirty="0">
                <a:latin typeface="+mn-ea"/>
              </a:rPr>
              <a:t>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latin typeface="+mn-ea"/>
                <a:sym typeface="+mn-ea"/>
              </a:rPr>
              <a:t>.58335316181182861328125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C.0.002350233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0011 1011 0001 1010 0000 0110 0101 1110 </a:t>
            </a:r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(0x3b 0x1a 0x06 0x5e)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  <a:sym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118</a:t>
            </a:r>
            <a:r>
              <a:rPr lang="en-US" altLang="zh-CN" sz="1600" b="1" dirty="0">
                <a:latin typeface="+mn-ea"/>
              </a:rPr>
              <a:t>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_______(32bit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001 1010 0000 0110 0101 1110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0.2033193111419677734375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1.2033193111419677734375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D.-0.003320532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1011 1011 0101 1001 1001 1101 0100 1000_</a:t>
            </a:r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(0xbb 0x59 0x9d 0x48)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118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101 1001 1001 1101 0100 1000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0.70011234283447265625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latin typeface="+mn-ea"/>
              </a:rPr>
              <a:t>.70011234283447265625</a:t>
            </a:r>
            <a:r>
              <a:rPr lang="en-US" altLang="zh-CN" sz="1600" b="1" dirty="0">
                <a:latin typeface="+mn-ea"/>
              </a:rPr>
              <a:t>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A.2350233.3320532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u="sng" dirty="0">
                <a:latin typeface="+mn-ea"/>
              </a:rPr>
              <a:t>0100 0001 0100 0001 1110 1110 0100 1100 1010 1010 1000 0000 1011 1000 0000 0000_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(0x41 0x41 0xee 0x4c 0xaa 0x80 0xb8 0x21)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100 0001 0100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0001 1110 1110 0100 1100 1010 1010 1000 0000 1011 1000 0000 0000_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0.12067858317050195182673633098602294921875_</a:t>
            </a:r>
            <a:r>
              <a:rPr lang="en-US" altLang="zh-CN" sz="1600" b="1" dirty="0">
                <a:latin typeface="+mn-ea"/>
              </a:rPr>
              <a:t>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.12067858317050195182673633098602294921875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</a:t>
            </a:r>
            <a:r>
              <a:rPr lang="en-US" altLang="zh-CN" sz="1600" b="1" dirty="0">
                <a:latin typeface="+mn-ea"/>
                <a:sym typeface="+mn-ea"/>
              </a:rPr>
              <a:t>-3320532.2350233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u="sng" dirty="0">
                <a:latin typeface="+mn-ea"/>
              </a:rPr>
              <a:t>1100 0001 0100 1001 0101 0101 0110 1010 0001 1110 0001 0101 0100 0000 0000 0000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(0xc1 0x49 0x55 0x6a 0x1e 0x15 0x3e 0x56)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100 0001 0100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1001 0101 0101 0110 1010 0001 1110 0001 0101 0100 0000 0000 0000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0.58335315467047621496021747589111328125</a:t>
            </a:r>
            <a:r>
              <a:rPr lang="en-US" altLang="zh-CN" sz="1600" b="1" dirty="0">
                <a:latin typeface="+mn-ea"/>
              </a:rPr>
              <a:t>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1.58335315467047621496021747589111328125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C.0.002350233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_</a:t>
            </a:r>
            <a:endParaRPr lang="en-US" altLang="zh-CN" sz="1600" b="1" u="sng" dirty="0">
              <a:latin typeface="+mn-ea"/>
            </a:endParaRPr>
          </a:p>
          <a:p>
            <a:r>
              <a:rPr lang="en-US" altLang="zh-CN" sz="1600" b="1" u="sng" dirty="0">
                <a:latin typeface="+mn-ea"/>
              </a:rPr>
              <a:t>0011 1111 0110 0011 0100 0000 1100 1011 1011 1011 1110 1111 0111 0100 0000 0000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(0x3f 0x63 0x40 0xcb 0xbb 0xef 0x73 0xb0)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  <a:sym typeface="+mn-ea"/>
              </a:rPr>
              <a:t>011 1111 0110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1014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0011 0100 0000 1100 1011 1011 1011 1110 1111 0111 0100 0000 0000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0.203319296000017857295460999011993408203125</a:t>
            </a:r>
            <a:r>
              <a:rPr lang="en-US" altLang="zh-CN" sz="1600" b="1" dirty="0">
                <a:latin typeface="+mn-ea"/>
              </a:rPr>
              <a:t>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.203319296000017857295460999011993408203125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</a:t>
            </a:r>
            <a:r>
              <a:rPr lang="en-US" altLang="zh-CN" sz="1600" b="1" dirty="0">
                <a:latin typeface="+mn-ea"/>
                <a:sym typeface="+mn-ea"/>
              </a:rPr>
              <a:t>0.003320532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1011 1111 0110 1011 0011 0011 1010 1001 0000 1011 0000 1100 1110 0000 0000 0000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highlight>
                  <a:srgbClr val="00FF00"/>
                </a:highlight>
                <a:latin typeface="+mn-ea"/>
              </a:rPr>
              <a:t>(0xbf 0x6b 0x33 0xa9 0x0b 0x0c 0xdf 0x9e)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011 1111 0110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1014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1011 0011 0011 1010 1001 0000 1011 0000 1100 1110 0000 0000 0000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0.700112384000021847896277904510498046875</a:t>
            </a:r>
            <a:r>
              <a:rPr lang="en-US" altLang="zh-CN" sz="1600" b="1" dirty="0">
                <a:latin typeface="+mn-ea"/>
              </a:rPr>
              <a:t>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latin typeface="+mn-ea"/>
                <a:sym typeface="+mn-ea"/>
              </a:rPr>
              <a:t>.700112384000021847896277904510498046875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型数据的</a:t>
            </a:r>
            <a:r>
              <a:rPr lang="en-US" altLang="zh-CN" sz="1600" b="1" dirty="0">
                <a:latin typeface="+mn-ea"/>
                <a:sym typeface="+mn-ea"/>
              </a:rPr>
              <a:t>32bit</a:t>
            </a:r>
            <a:r>
              <a:rPr lang="zh-CN" altLang="en-US" sz="1600" b="1" dirty="0">
                <a:latin typeface="+mn-ea"/>
                <a:sym typeface="+mn-ea"/>
              </a:rPr>
              <a:t>中，第</a:t>
            </a:r>
            <a:r>
              <a:rPr lang="en-US" altLang="zh-CN" sz="1600" b="1" dirty="0">
                <a:latin typeface="+mn-ea"/>
                <a:sym typeface="+mn-ea"/>
              </a:rPr>
              <a:t>32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为符号位（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正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负）；第</a:t>
            </a:r>
            <a:r>
              <a:rPr lang="en-US" altLang="zh-CN" sz="1600" b="1" dirty="0">
                <a:latin typeface="+mn-ea"/>
                <a:sym typeface="+mn-ea"/>
              </a:rPr>
              <a:t>24—31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位（共八位）为指数位；前</a:t>
            </a:r>
            <a:r>
              <a:rPr lang="en-US" altLang="zh-CN" sz="1600" b="1" dirty="0">
                <a:latin typeface="+mn-ea"/>
                <a:sym typeface="+mn-ea"/>
              </a:rPr>
              <a:t>23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位为尾数位</a:t>
            </a:r>
            <a:r>
              <a:rPr lang="en-US" altLang="zh-CN" sz="1600" b="1" dirty="0">
                <a:latin typeface="+mn-ea"/>
                <a:sym typeface="+mn-ea"/>
              </a:rPr>
              <a:t>    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尾数的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正负由符号位决定（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0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正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负）</a:t>
            </a:r>
            <a:r>
              <a:rPr lang="zh-CN" altLang="en-US" sz="1600" b="1" dirty="0">
                <a:latin typeface="+mn-ea"/>
                <a:sym typeface="+mn-ea"/>
              </a:rPr>
              <a:t>。尾数</a:t>
            </a:r>
            <a:r>
              <a:rPr lang="zh-CN" altLang="en-US" sz="1600" b="1" dirty="0">
                <a:latin typeface="+mn-ea"/>
                <a:sym typeface="+mn-ea"/>
              </a:rPr>
              <a:t>是十进制的数转化为二进制后，以科学计数法表示（整数部分为且只能为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）后，省略整数部分的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后，取其前</a:t>
            </a:r>
            <a:r>
              <a:rPr lang="en-US" altLang="zh-CN" sz="1600" b="1" dirty="0">
                <a:latin typeface="+mn-ea"/>
                <a:sym typeface="+mn-ea"/>
              </a:rPr>
              <a:t>23</a:t>
            </a:r>
            <a:r>
              <a:rPr lang="zh-CN" altLang="en-US" sz="1600" b="1" dirty="0">
                <a:latin typeface="+mn-ea"/>
                <a:sym typeface="+mn-ea"/>
              </a:rPr>
              <a:t>位小数（不足则在后补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r>
              <a:rPr lang="en-US" altLang="zh-CN" sz="1600" b="1" dirty="0">
                <a:latin typeface="+mn-ea"/>
                <a:sym typeface="+mn-ea"/>
              </a:rPr>
              <a:t>.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指数的表示范围为</a:t>
            </a:r>
            <a:r>
              <a:rPr lang="en-US" altLang="zh-CN" sz="1600" b="1" dirty="0">
                <a:latin typeface="+mn-ea"/>
                <a:sym typeface="+mn-ea"/>
              </a:rPr>
              <a:t>-127</a:t>
            </a:r>
            <a:r>
              <a:rPr lang="zh-CN" altLang="en-US" sz="1600" b="1" dirty="0">
                <a:latin typeface="+mn-ea"/>
                <a:sym typeface="+mn-ea"/>
              </a:rPr>
              <a:t>到</a:t>
            </a:r>
            <a:r>
              <a:rPr lang="en-US" altLang="zh-CN" sz="1600" b="1" dirty="0">
                <a:latin typeface="+mn-ea"/>
                <a:sym typeface="+mn-ea"/>
              </a:rPr>
              <a:t>128</a:t>
            </a:r>
            <a:r>
              <a:rPr lang="zh-CN" altLang="en-US" sz="1600" b="1" dirty="0">
                <a:latin typeface="+mn-ea"/>
                <a:sym typeface="+mn-ea"/>
              </a:rPr>
              <a:t>内的数，但为了表示方便，对指数进行了偏移，偏移量为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en-US" altLang="zh-CN" sz="1600" b="1" baseline="30000" dirty="0">
                <a:latin typeface="+mn-ea"/>
                <a:sym typeface="+mn-ea"/>
              </a:rPr>
              <a:t>n</a:t>
            </a:r>
            <a:r>
              <a:rPr lang="en-US" altLang="zh-CN" sz="1600" b="1" dirty="0">
                <a:latin typeface="+mn-ea"/>
                <a:sym typeface="+mn-ea"/>
              </a:rPr>
              <a:t>-1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n</a:t>
            </a:r>
            <a:r>
              <a:rPr lang="zh-CN" altLang="en-US" sz="1600" b="1" dirty="0">
                <a:latin typeface="+mn-ea"/>
                <a:sym typeface="+mn-ea"/>
              </a:rPr>
              <a:t>为指数所占比特数，此处为</a:t>
            </a:r>
            <a:r>
              <a:rPr lang="en-US" altLang="zh-CN" sz="1600" b="1" dirty="0">
                <a:latin typeface="+mn-ea"/>
                <a:sym typeface="+mn-ea"/>
              </a:rPr>
              <a:t>8</a:t>
            </a:r>
            <a:r>
              <a:rPr lang="zh-CN" altLang="en-US" sz="1600" b="1" dirty="0">
                <a:latin typeface="+mn-ea"/>
                <a:sym typeface="+mn-ea"/>
              </a:rPr>
              <a:t>），即</a:t>
            </a:r>
            <a:r>
              <a:rPr lang="en-US" altLang="zh-CN" sz="1600" b="1" dirty="0">
                <a:latin typeface="+mn-ea"/>
                <a:sym typeface="+mn-ea"/>
              </a:rPr>
              <a:t>127</a:t>
            </a:r>
            <a:r>
              <a:rPr lang="zh-CN" altLang="en-US" sz="1600" b="1" dirty="0">
                <a:latin typeface="+mn-ea"/>
                <a:sym typeface="+mn-ea"/>
              </a:rPr>
              <a:t>。指数的正负由其对应的十进制数是否大于</a:t>
            </a:r>
            <a:r>
              <a:rPr lang="en-US" altLang="zh-CN" sz="1600" b="1" dirty="0">
                <a:latin typeface="+mn-ea"/>
                <a:sym typeface="+mn-ea"/>
              </a:rPr>
              <a:t>127</a:t>
            </a:r>
            <a:r>
              <a:rPr lang="zh-CN" altLang="en-US" sz="1600" b="1" dirty="0">
                <a:latin typeface="+mn-ea"/>
                <a:sym typeface="+mn-ea"/>
              </a:rPr>
              <a:t>决定，大于</a:t>
            </a:r>
            <a:r>
              <a:rPr lang="en-US" altLang="zh-CN" sz="1600" b="1" dirty="0">
                <a:latin typeface="+mn-ea"/>
                <a:sym typeface="+mn-ea"/>
              </a:rPr>
              <a:t>127</a:t>
            </a:r>
            <a:r>
              <a:rPr lang="zh-CN" altLang="en-US" sz="1600" b="1" dirty="0">
                <a:latin typeface="+mn-ea"/>
                <a:sym typeface="+mn-ea"/>
              </a:rPr>
              <a:t>即为正，小于即为负，等于即为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。指数的表示为原数字转化为二进制后用科学计数法表示，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的幂次再加上</a:t>
            </a:r>
            <a:r>
              <a:rPr lang="en-US" altLang="zh-CN" sz="1600" b="1" dirty="0">
                <a:latin typeface="+mn-ea"/>
                <a:sym typeface="+mn-ea"/>
              </a:rPr>
              <a:t>127</a:t>
            </a:r>
            <a:r>
              <a:rPr lang="zh-CN" altLang="en-US" sz="1600" b="1" dirty="0">
                <a:latin typeface="+mn-ea"/>
                <a:sym typeface="+mn-ea"/>
              </a:rPr>
              <a:t>转化成的二进制数即为指数。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在计算有效位数和极值时首先需要引入规格数，非规格数，及特殊数的概念。规格数就是尾数位隐藏的整数部分是1的数；非规格数是指数全为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的数，为了在浮点数下溢时, 可以逐位的损失精度, 以尽可能精确的表达0附近的极小数，因此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此时的尾数位隐藏部的整数部分不是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而是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；特殊数即为指数位全部被1填充, 即指数位表示的值为255时, 用于表示这个浮点数处在一种非正常数(non-number)的状态: 即这个数可能是±infinity或NaN.在研究取值范围时，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实际上研究的是规格数的取值范围。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实际上32位浮点数的指数部分只能取到只能取到[-126, 127]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，而尾数(含隐藏的整数部分)所表示的值的范围其实是 1.00...00到1.11...11之间所有的二进制数，当尾数部分最大取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1.11...11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（二进制），指数部分最大取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127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（十进制，规格数仅能取到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127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）时，即为其可表达的最大值即为（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2-2</a:t>
            </a:r>
            <a:r>
              <a:rPr lang="en-US" altLang="zh-CN" sz="1600" b="1" baseline="30000" dirty="0">
                <a:solidFill>
                  <a:schemeClr val="tx1"/>
                </a:solidFill>
                <a:latin typeface="+mn-ea"/>
              </a:rPr>
              <a:t>-23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*2</a:t>
            </a:r>
            <a:r>
              <a:rPr lang="en-US" altLang="zh-CN" sz="1600" b="1" baseline="30000" dirty="0">
                <a:solidFill>
                  <a:schemeClr val="tx1"/>
                </a:solidFill>
                <a:latin typeface="+mn-ea"/>
              </a:rPr>
              <a:t>127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，转化为十进制后即约等于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4x10</a:t>
            </a:r>
            <a:r>
              <a:rPr lang="en-US" altLang="zh-CN" sz="1600" b="1" baseline="30000" dirty="0">
                <a:solidFill>
                  <a:schemeClr val="tx1"/>
                </a:solidFill>
                <a:latin typeface="+mn-ea"/>
              </a:rPr>
              <a:t>38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(和真正的取值范围也没有差太多, 表示起来也更简洁, 没有冗长的小数位)(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如下图所示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365" y="327660"/>
            <a:ext cx="5022850" cy="23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566420"/>
            <a:ext cx="4547870" cy="384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815" y="4538980"/>
            <a:ext cx="5144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base">
              <a:spcBef>
                <a:spcPct val="20000"/>
              </a:spcBef>
              <a:buClrTx/>
              <a:buSzTx/>
              <a:buFontTx/>
              <a:buChar char="•"/>
            </a:pPr>
            <a:r>
              <a:rPr kumimoji="1" lang="zh-CN" altLang="en-US" sz="1600" b="1" kern="0" dirty="0">
                <a:latin typeface="+mn-ea"/>
              </a:rPr>
              <a:t>从图中也可看出浮点数的表示范围</a:t>
            </a:r>
            <a:endParaRPr kumimoji="1" lang="zh-CN" altLang="en-US" sz="1600" b="1" kern="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22950" y="1928495"/>
            <a:ext cx="3451860" cy="2218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77400" y="2595245"/>
            <a:ext cx="1871345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图中，</a:t>
            </a:r>
            <a:r>
              <a:rPr lang="en-US" altLang="zh-CN"/>
              <a:t>b,c</a:t>
            </a:r>
            <a:r>
              <a:rPr lang="zh-CN" altLang="en-US"/>
              <a:t>即为输出</a:t>
            </a:r>
            <a:r>
              <a:rPr lang="en-US" altLang="zh-CN"/>
              <a:t>7</a:t>
            </a:r>
            <a:r>
              <a:rPr lang="zh-CN" altLang="en-US"/>
              <a:t>位有效数字的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2950" y="175260"/>
            <a:ext cx="4701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</a:t>
            </a:r>
            <a:r>
              <a:rPr lang="en-US" altLang="zh-CN"/>
              <a:t>float</a:t>
            </a:r>
            <a:r>
              <a:rPr lang="zh-CN" altLang="en-US"/>
              <a:t>型精度的问题，主要由尾数决定。尾数转换为十进制小数时，精确度就约为</a:t>
            </a:r>
            <a:r>
              <a:rPr lang="en-US" altLang="zh-CN"/>
              <a:t>7</a:t>
            </a:r>
            <a:r>
              <a:rPr lang="zh-CN" altLang="en-US"/>
              <a:t>位，</a:t>
            </a:r>
            <a:r>
              <a:rPr lang="en-US" altLang="zh-CN"/>
              <a:t>float</a:t>
            </a:r>
            <a:r>
              <a:rPr lang="zh-CN" altLang="en-US"/>
              <a:t>型尾数用23位存储，加上默认的小数点前的1位1，2^(23+1) = 16777216。因为 10^7 &lt; 16777216 &lt; 10^8，所以说单精度浮点数的有效位数是7位。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385" y="4406900"/>
            <a:ext cx="3602990" cy="2272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53625" y="4693920"/>
            <a:ext cx="159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图中，</a:t>
            </a:r>
            <a:r>
              <a:rPr lang="en-US" altLang="zh-CN"/>
              <a:t>b</a:t>
            </a:r>
            <a:r>
              <a:rPr lang="zh-CN" altLang="en-US"/>
              <a:t>即为输出</a:t>
            </a:r>
            <a:r>
              <a:rPr lang="en-US" altLang="zh-CN"/>
              <a:t>6</a:t>
            </a:r>
            <a:r>
              <a:rPr lang="zh-CN" altLang="en-US"/>
              <a:t>位有效数字的</a:t>
            </a:r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45" y="396875"/>
            <a:ext cx="10712450" cy="5894070"/>
          </a:xfrm>
        </p:spPr>
        <p:txBody>
          <a:bodyPr/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(3) double</a:t>
            </a:r>
            <a:r>
              <a:rPr lang="zh-CN" altLang="en-US" sz="1600" b="1" dirty="0">
                <a:latin typeface="+mn-ea"/>
                <a:sym typeface="+mn-ea"/>
              </a:rPr>
              <a:t>型数据的</a:t>
            </a:r>
            <a:r>
              <a:rPr lang="en-US" altLang="zh-CN" sz="1600" b="1" dirty="0">
                <a:latin typeface="+mn-ea"/>
                <a:sym typeface="+mn-ea"/>
              </a:rPr>
              <a:t>64bit</a:t>
            </a:r>
            <a:r>
              <a:rPr lang="zh-CN" altLang="en-US" sz="1600" b="1" dirty="0">
                <a:latin typeface="+mn-ea"/>
                <a:sym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给出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尾数的正负如何表示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尾数如何表示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指数的正负如何表示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指数如何表示</a:t>
            </a:r>
            <a:r>
              <a:rPr lang="en-US" altLang="zh-CN" sz="1600" b="1" dirty="0">
                <a:latin typeface="+mn-ea"/>
                <a:sym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型数据的</a:t>
            </a:r>
            <a:r>
              <a:rPr lang="en-US" altLang="zh-CN" sz="1600" b="1" dirty="0">
                <a:latin typeface="+mn-ea"/>
                <a:sym typeface="+mn-ea"/>
              </a:rPr>
              <a:t>64bit</a:t>
            </a:r>
            <a:r>
              <a:rPr lang="zh-CN" altLang="en-US" sz="1600" b="1" dirty="0">
                <a:latin typeface="+mn-ea"/>
                <a:sym typeface="+mn-ea"/>
              </a:rPr>
              <a:t>中，第</a:t>
            </a:r>
            <a:r>
              <a:rPr lang="en-US" altLang="zh-CN" sz="1600" b="1" dirty="0">
                <a:latin typeface="+mn-ea"/>
                <a:sym typeface="+mn-ea"/>
              </a:rPr>
              <a:t>64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为符号位（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正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负）；第</a:t>
            </a:r>
            <a:r>
              <a:rPr lang="en-US" altLang="zh-CN" sz="1600" b="1" dirty="0">
                <a:latin typeface="+mn-ea"/>
                <a:sym typeface="+mn-ea"/>
              </a:rPr>
              <a:t>55-63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位（共</a:t>
            </a:r>
            <a:r>
              <a:rPr lang="en-US" altLang="zh-CN" sz="1600" b="1" dirty="0">
                <a:latin typeface="+mn-ea"/>
                <a:sym typeface="+mn-ea"/>
              </a:rPr>
              <a:t>11</a:t>
            </a:r>
            <a:r>
              <a:rPr lang="zh-CN" altLang="en-US" sz="1600" b="1" dirty="0">
                <a:latin typeface="+mn-ea"/>
                <a:sym typeface="+mn-ea"/>
              </a:rPr>
              <a:t>位）为指数位；前</a:t>
            </a:r>
            <a:r>
              <a:rPr lang="en-US" altLang="zh-CN" sz="1600" b="1" dirty="0">
                <a:latin typeface="+mn-ea"/>
                <a:sym typeface="+mn-ea"/>
              </a:rPr>
              <a:t>54</a:t>
            </a:r>
            <a:r>
              <a:rPr lang="zh-CN" altLang="en-US" sz="1600" b="1" dirty="0">
                <a:latin typeface="+mn-ea"/>
                <a:sym typeface="+mn-ea"/>
              </a:rPr>
              <a:t>个</a:t>
            </a:r>
            <a:r>
              <a:rPr lang="en-US" altLang="zh-CN" sz="1600" b="1" dirty="0">
                <a:latin typeface="+mn-ea"/>
                <a:sym typeface="+mn-ea"/>
              </a:rPr>
              <a:t>bit</a:t>
            </a:r>
            <a:r>
              <a:rPr lang="zh-CN" altLang="en-US" sz="1600" b="1" dirty="0">
                <a:latin typeface="+mn-ea"/>
                <a:sym typeface="+mn-ea"/>
              </a:rPr>
              <a:t>位为尾数位</a:t>
            </a:r>
            <a:r>
              <a:rPr lang="en-US" altLang="zh-CN" sz="1600" b="1" dirty="0">
                <a:latin typeface="+mn-ea"/>
                <a:sym typeface="+mn-ea"/>
              </a:rPr>
              <a:t>    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尾数的正负由符号位决定（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正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负）。尾数是十进制的数转化为二进制后，以科学计数法表示（整数部分为且只能为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）后，省略整数部分的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后，取其前</a:t>
            </a:r>
            <a:r>
              <a:rPr lang="en-US" altLang="zh-CN" sz="1600" b="1" dirty="0">
                <a:latin typeface="+mn-ea"/>
                <a:sym typeface="+mn-ea"/>
              </a:rPr>
              <a:t>54</a:t>
            </a:r>
            <a:r>
              <a:rPr lang="zh-CN" altLang="en-US" sz="1600" b="1" dirty="0">
                <a:latin typeface="+mn-ea"/>
                <a:sym typeface="+mn-ea"/>
              </a:rPr>
              <a:t>位小数（不足则在后补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r>
              <a:rPr lang="en-US" altLang="zh-CN" sz="1600" b="1" dirty="0">
                <a:latin typeface="+mn-ea"/>
                <a:sym typeface="+mn-ea"/>
              </a:rPr>
              <a:t>.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指数的表示范围为</a:t>
            </a:r>
            <a:r>
              <a:rPr lang="en-US" altLang="zh-CN" sz="1600" b="1" dirty="0">
                <a:latin typeface="+mn-ea"/>
                <a:sym typeface="+mn-ea"/>
              </a:rPr>
              <a:t>-1023</a:t>
            </a:r>
            <a:r>
              <a:rPr lang="zh-CN" altLang="en-US" sz="1600" b="1" dirty="0">
                <a:latin typeface="+mn-ea"/>
                <a:sym typeface="+mn-ea"/>
              </a:rPr>
              <a:t>到</a:t>
            </a:r>
            <a:r>
              <a:rPr lang="en-US" altLang="zh-CN" sz="1600" b="1" dirty="0">
                <a:latin typeface="+mn-ea"/>
                <a:sym typeface="+mn-ea"/>
              </a:rPr>
              <a:t>1024</a:t>
            </a:r>
            <a:r>
              <a:rPr lang="zh-CN" altLang="en-US" sz="1600" b="1" dirty="0">
                <a:latin typeface="+mn-ea"/>
                <a:sym typeface="+mn-ea"/>
              </a:rPr>
              <a:t>内的数，但为了表示方便，对指数进行了偏移，偏移量为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en-US" altLang="zh-CN" sz="1600" b="1" baseline="30000" dirty="0">
                <a:latin typeface="+mn-ea"/>
                <a:sym typeface="+mn-ea"/>
              </a:rPr>
              <a:t>n</a:t>
            </a:r>
            <a:r>
              <a:rPr lang="en-US" altLang="zh-CN" sz="1600" b="1" dirty="0">
                <a:latin typeface="+mn-ea"/>
                <a:sym typeface="+mn-ea"/>
              </a:rPr>
              <a:t>-1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n</a:t>
            </a:r>
            <a:r>
              <a:rPr lang="zh-CN" altLang="en-US" sz="1600" b="1" dirty="0">
                <a:latin typeface="+mn-ea"/>
                <a:sym typeface="+mn-ea"/>
              </a:rPr>
              <a:t>为指数所占比特数，此处为</a:t>
            </a:r>
            <a:r>
              <a:rPr lang="en-US" altLang="zh-CN" sz="1600" b="1" dirty="0">
                <a:latin typeface="+mn-ea"/>
                <a:sym typeface="+mn-ea"/>
              </a:rPr>
              <a:t>11</a:t>
            </a:r>
            <a:r>
              <a:rPr lang="zh-CN" altLang="en-US" sz="1600" b="1" dirty="0">
                <a:latin typeface="+mn-ea"/>
                <a:sym typeface="+mn-ea"/>
              </a:rPr>
              <a:t>），即</a:t>
            </a:r>
            <a:r>
              <a:rPr lang="en-US" altLang="zh-CN" sz="1600" b="1" dirty="0">
                <a:latin typeface="+mn-ea"/>
                <a:sym typeface="+mn-ea"/>
              </a:rPr>
              <a:t>1023</a:t>
            </a:r>
            <a:r>
              <a:rPr lang="zh-CN" altLang="en-US" sz="1600" b="1" dirty="0">
                <a:latin typeface="+mn-ea"/>
                <a:sym typeface="+mn-ea"/>
              </a:rPr>
              <a:t>。指数的正负由其对应的十进制数是否大于</a:t>
            </a:r>
            <a:r>
              <a:rPr lang="en-US" altLang="zh-CN" sz="1600" b="1" dirty="0">
                <a:latin typeface="+mn-ea"/>
                <a:sym typeface="+mn-ea"/>
              </a:rPr>
              <a:t>1023</a:t>
            </a:r>
            <a:r>
              <a:rPr lang="zh-CN" altLang="en-US" sz="1600" b="1" dirty="0">
                <a:latin typeface="+mn-ea"/>
                <a:sym typeface="+mn-ea"/>
              </a:rPr>
              <a:t>决定，大于</a:t>
            </a:r>
            <a:r>
              <a:rPr lang="en-US" altLang="zh-CN" sz="1600" b="1" dirty="0">
                <a:latin typeface="+mn-ea"/>
                <a:sym typeface="+mn-ea"/>
              </a:rPr>
              <a:t>1023</a:t>
            </a:r>
            <a:r>
              <a:rPr lang="zh-CN" altLang="en-US" sz="1600" b="1" dirty="0">
                <a:latin typeface="+mn-ea"/>
                <a:sym typeface="+mn-ea"/>
              </a:rPr>
              <a:t>即为正，小于即为负，等于即为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。指数的表示为原数字转化为二进制后用科学计数法表示，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的幂次再加上</a:t>
            </a:r>
            <a:r>
              <a:rPr lang="en-US" altLang="zh-CN" sz="1600" b="1" dirty="0">
                <a:latin typeface="+mn-ea"/>
                <a:sym typeface="+mn-ea"/>
              </a:rPr>
              <a:t>1023</a:t>
            </a:r>
            <a:r>
              <a:rPr lang="zh-CN" altLang="en-US" sz="1600" b="1" dirty="0">
                <a:latin typeface="+mn-ea"/>
                <a:sym typeface="+mn-ea"/>
              </a:rPr>
              <a:t>转化成的二进制数即为指数。</a:t>
            </a:r>
            <a:endParaRPr lang="en-US" altLang="zh-CN" sz="1600" b="1" dirty="0">
              <a:latin typeface="+mn-ea"/>
            </a:endParaRPr>
          </a:p>
          <a:p>
            <a:pPr marL="0" indent="0" algn="l" eaLnBrk="1" hangingPunct="1">
              <a:buNone/>
            </a:pP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(4) </a:t>
            </a:r>
            <a:r>
              <a:rPr lang="zh-CN" altLang="en-US" sz="1600" b="1" dirty="0">
                <a:latin typeface="+mn-ea"/>
                <a:sym typeface="+mn-ea"/>
              </a:rPr>
              <a:t>为什么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型数据只有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位十进制有效数字</a:t>
            </a:r>
            <a:r>
              <a:rPr lang="en-US" altLang="zh-CN" sz="1600" b="1" dirty="0">
                <a:latin typeface="+mn-ea"/>
                <a:sym typeface="+mn-ea"/>
              </a:rPr>
              <a:t>? </a:t>
            </a:r>
            <a:r>
              <a:rPr lang="zh-CN" altLang="en-US" sz="1600" b="1" dirty="0">
                <a:latin typeface="+mn-ea"/>
                <a:sym typeface="+mn-ea"/>
              </a:rPr>
              <a:t>为什么最大只能是</a:t>
            </a:r>
            <a:r>
              <a:rPr lang="en-US" altLang="zh-CN" sz="1600" b="1" dirty="0">
                <a:latin typeface="+mn-ea"/>
                <a:sym typeface="+mn-ea"/>
              </a:rPr>
              <a:t>1.7x10</a:t>
            </a:r>
            <a:r>
              <a:rPr lang="en-US" altLang="zh-CN" sz="1600" b="1" baseline="30000" dirty="0">
                <a:latin typeface="+mn-ea"/>
                <a:sym typeface="+mn-ea"/>
              </a:rPr>
              <a:t>308</a:t>
            </a:r>
            <a:r>
              <a:rPr lang="en-US" altLang="zh-CN" sz="1600" b="1" dirty="0">
                <a:latin typeface="+mn-ea"/>
                <a:sym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sym typeface="+mn-ea"/>
              </a:rPr>
              <a:t>    </a:t>
            </a:r>
            <a:r>
              <a:rPr lang="zh-CN" altLang="en-US" sz="1600" b="1" dirty="0">
                <a:latin typeface="+mn-ea"/>
                <a:sym typeface="+mn-ea"/>
              </a:rPr>
              <a:t>有些资料上说有效位数是</a:t>
            </a:r>
            <a:r>
              <a:rPr lang="en-US" altLang="zh-CN" sz="1600" b="1" dirty="0">
                <a:latin typeface="+mn-ea"/>
                <a:sym typeface="+mn-ea"/>
              </a:rPr>
              <a:t>15~16</a:t>
            </a:r>
            <a:r>
              <a:rPr lang="zh-CN" altLang="en-US" sz="1600" b="1" dirty="0">
                <a:latin typeface="+mn-ea"/>
                <a:sym typeface="+mn-ea"/>
              </a:rPr>
              <a:t>位，能找出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</a:t>
            </a:r>
            <a:r>
              <a:rPr lang="en-US" altLang="zh-CN" sz="1600" b="1" dirty="0">
                <a:latin typeface="+mn-ea"/>
                <a:sym typeface="+mn-ea"/>
              </a:rPr>
              <a:t>/16</a:t>
            </a:r>
            <a:r>
              <a:rPr lang="zh-CN" altLang="en-US" sz="1600" b="1" dirty="0">
                <a:latin typeface="+mn-ea"/>
                <a:sym typeface="+mn-ea"/>
              </a:rPr>
              <a:t>位不同的例子吗？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类型的最大值和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类似，指数最大取到</a:t>
            </a:r>
            <a:r>
              <a:rPr lang="en-US" altLang="zh-CN" sz="1600" b="1" dirty="0">
                <a:latin typeface="+mn-ea"/>
              </a:rPr>
              <a:t>1023</a:t>
            </a:r>
            <a:r>
              <a:rPr lang="zh-CN" altLang="en-US" sz="1600" b="1" dirty="0">
                <a:latin typeface="+mn-ea"/>
              </a:rPr>
              <a:t>，尾数最大取到</a:t>
            </a:r>
            <a:r>
              <a:rPr lang="en-US" altLang="zh-CN" sz="1600" b="1" dirty="0">
                <a:latin typeface="+mn-ea"/>
              </a:rPr>
              <a:t>1.1111...111(</a:t>
            </a:r>
            <a:r>
              <a:rPr lang="zh-CN" altLang="en-US" sz="1600" b="1" dirty="0">
                <a:latin typeface="+mn-ea"/>
              </a:rPr>
              <a:t>小数点后</a:t>
            </a:r>
            <a:r>
              <a:rPr lang="en-US" altLang="zh-CN" sz="1600" b="1" dirty="0">
                <a:latin typeface="+mn-ea"/>
              </a:rPr>
              <a:t>54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1)</a:t>
            </a:r>
            <a:r>
              <a:rPr lang="zh-CN" altLang="en-US" sz="1600" b="1" dirty="0">
                <a:latin typeface="+mn-ea"/>
              </a:rPr>
              <a:t>，转化为十进制后约为</a:t>
            </a:r>
            <a:r>
              <a:rPr lang="en-US" altLang="zh-CN" sz="1600" b="1" dirty="0">
                <a:latin typeface="+mn-ea"/>
                <a:sym typeface="+mn-ea"/>
              </a:rPr>
              <a:t>1.7x10</a:t>
            </a:r>
            <a:r>
              <a:rPr lang="en-US" altLang="zh-CN" sz="1600" b="1" baseline="30000" dirty="0">
                <a:latin typeface="+mn-ea"/>
                <a:sym typeface="+mn-ea"/>
              </a:rPr>
              <a:t>308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endParaRPr lang="en-US" altLang="zh-CN" sz="1600" b="1" dirty="0">
              <a:latin typeface="+mn-ea"/>
              <a:sym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关于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型精度的问题，同样与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相似，由尾数决定。尾数转换为十进制小数时的精确度就只有约</a:t>
            </a:r>
            <a:r>
              <a:rPr lang="en-US" altLang="zh-CN" sz="1600" b="1" dirty="0">
                <a:latin typeface="+mn-ea"/>
                <a:sym typeface="+mn-ea"/>
              </a:rPr>
              <a:t>15</a:t>
            </a:r>
            <a:r>
              <a:rPr lang="zh-CN" altLang="en-US" sz="1600" b="1" dirty="0">
                <a:latin typeface="+mn-ea"/>
                <a:sym typeface="+mn-ea"/>
              </a:rPr>
              <a:t>位</a:t>
            </a:r>
            <a:r>
              <a:rPr lang="en-US" altLang="zh-CN" sz="1600" b="1" dirty="0">
                <a:latin typeface="+mn-ea"/>
                <a:sym typeface="+mn-ea"/>
              </a:rPr>
              <a:t>,double</a:t>
            </a:r>
            <a:r>
              <a:rPr lang="zh-CN" altLang="en-US" sz="1600" b="1" dirty="0">
                <a:latin typeface="+mn-ea"/>
                <a:sym typeface="+mn-ea"/>
              </a:rPr>
              <a:t>的尾数用52位存储，2^(52+1) = 9007199254740992，</a:t>
            </a:r>
            <a:r>
              <a:rPr lang="en-US" altLang="zh-CN" sz="1600" b="1" dirty="0">
                <a:latin typeface="+mn-ea"/>
              </a:rPr>
              <a:t>因为10^15&lt; 9007199254740992 &lt; 10^16，所以双精度的有效位数是15位。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具体例子见下页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pPr algn="l" eaLnBrk="1" hangingPunct="1"/>
            <a:endParaRPr lang="zh-CN" altLang="en-US" sz="1600" b="1" dirty="0">
              <a:latin typeface="+mn-ea"/>
              <a:sym typeface="+mn-ea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4409440"/>
            <a:ext cx="10363200" cy="4114800"/>
          </a:xfrm>
        </p:spPr>
        <p:txBody>
          <a:bodyPr/>
          <a:p>
            <a:pPr algn="l" eaLnBrk="1" hangingPunct="1"/>
            <a:r>
              <a:rPr lang="zh-CN" altLang="en-US" sz="1600" b="1" dirty="0">
                <a:latin typeface="+mn-ea"/>
                <a:sym typeface="+mn-ea"/>
              </a:rPr>
              <a:t>注：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文档用自己的语言组织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篇幅不够允许加页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如果用到某些小测试程序进行说明，可以贴上小测试程序的源码及运行结果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为了使文档更清晰，允许将网上的部分图示资料截图后贴入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1600" b="1" dirty="0">
                <a:latin typeface="+mn-ea"/>
                <a:sym typeface="+mn-ea"/>
              </a:rPr>
              <a:t>不允许在答案处直接贴某网址，再附上“见**”（或类似行为），否则文档作业部分直接总分</a:t>
            </a:r>
            <a:r>
              <a:rPr lang="en-US" altLang="zh-CN" sz="1600" b="1" dirty="0">
                <a:latin typeface="+mn-ea"/>
                <a:sym typeface="+mn-ea"/>
              </a:rPr>
              <a:t>-50</a:t>
            </a:r>
            <a:endParaRPr lang="en-US" altLang="zh-CN" sz="1600" b="1" dirty="0">
              <a:latin typeface="+mn-ea"/>
            </a:endParaRPr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574040"/>
            <a:ext cx="5306695" cy="3434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7115" y="1501775"/>
            <a:ext cx="3107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如图所示，</a:t>
            </a:r>
            <a:r>
              <a:rPr lang="en-US" altLang="zh-CN"/>
              <a:t>b</a:t>
            </a:r>
            <a:r>
              <a:rPr lang="zh-CN" altLang="en-US"/>
              <a:t>表示的即为</a:t>
            </a:r>
            <a:r>
              <a:rPr lang="en-US" altLang="zh-CN"/>
              <a:t>double</a:t>
            </a:r>
            <a:r>
              <a:rPr lang="zh-CN" altLang="en-US"/>
              <a:t>类型输出</a:t>
            </a:r>
            <a:r>
              <a:rPr lang="en-US" altLang="zh-CN"/>
              <a:t>15</a:t>
            </a:r>
            <a:r>
              <a:rPr lang="zh-CN" altLang="en-US"/>
              <a:t>位有效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表示的即为</a:t>
            </a:r>
            <a:r>
              <a:rPr lang="en-US" altLang="zh-CN"/>
              <a:t>double</a:t>
            </a:r>
            <a:r>
              <a:rPr lang="zh-CN" altLang="en-US"/>
              <a:t>类型输出</a:t>
            </a:r>
            <a:r>
              <a:rPr lang="en-US" altLang="zh-CN"/>
              <a:t>16</a:t>
            </a:r>
            <a:r>
              <a:rPr lang="zh-CN" altLang="en-US"/>
              <a:t>位有效</a:t>
            </a:r>
            <a:r>
              <a:rPr lang="zh-CN" altLang="en-US"/>
              <a:t>数字。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不是。一般称为以移码的方式</a:t>
            </a:r>
            <a:r>
              <a:rPr lang="zh-CN" altLang="en-US" sz="1600" b="1" dirty="0">
                <a:latin typeface="+mn-ea"/>
              </a:rPr>
              <a:t>表示。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因为左侧的小数并不是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en-US" altLang="zh-CN" sz="1600" b="1" baseline="30000" dirty="0">
                <a:latin typeface="+mn-ea"/>
              </a:rPr>
              <a:t>-n</a:t>
            </a:r>
            <a:r>
              <a:rPr lang="en-US" altLang="zh-CN" sz="1600" b="1" dirty="0">
                <a:latin typeface="+mn-ea"/>
              </a:rPr>
              <a:t>(n</a:t>
            </a:r>
            <a:r>
              <a:rPr lang="zh-CN" altLang="en-US" sz="1600" b="1" dirty="0">
                <a:latin typeface="+mn-ea"/>
              </a:rPr>
              <a:t>位正整数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或者可由有限个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en-US" altLang="zh-CN" sz="1600" b="1" baseline="30000" dirty="0">
                <a:latin typeface="+mn-ea"/>
                <a:sym typeface="+mn-ea"/>
              </a:rPr>
              <a:t>-n</a:t>
            </a:r>
            <a:r>
              <a:rPr lang="zh-CN" altLang="en-US" sz="1600" b="1" dirty="0">
                <a:latin typeface="+mn-ea"/>
                <a:sym typeface="+mn-ea"/>
              </a:rPr>
              <a:t>之和所表示，且未加</a:t>
            </a:r>
            <a:r>
              <a:rPr lang="en-US" altLang="zh-CN" sz="1600" b="1" dirty="0">
                <a:latin typeface="+mn-ea"/>
                <a:sym typeface="+mn-ea"/>
              </a:rPr>
              <a:t>F</a:t>
            </a:r>
            <a:r>
              <a:rPr lang="zh-CN" altLang="en-US" sz="1600" b="1" dirty="0">
                <a:latin typeface="+mn-ea"/>
                <a:sym typeface="+mn-ea"/>
              </a:rPr>
              <a:t>默认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类型，在内存中存在</a:t>
            </a:r>
            <a:r>
              <a:rPr lang="en-US" altLang="zh-CN" sz="1600" b="1" dirty="0">
                <a:latin typeface="+mn-ea"/>
                <a:sym typeface="+mn-ea"/>
              </a:rPr>
              <a:t>64bit</a:t>
            </a:r>
            <a:r>
              <a:rPr lang="zh-CN" altLang="en-US" sz="1600" b="1" dirty="0">
                <a:latin typeface="+mn-ea"/>
                <a:sym typeface="+mn-ea"/>
              </a:rPr>
              <a:t>中，而强制将其转为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型，数据截断了，有</a:t>
            </a:r>
            <a:r>
              <a:rPr lang="en-US" altLang="zh-CN" sz="1600" b="1" dirty="0">
                <a:latin typeface="+mn-ea"/>
                <a:sym typeface="+mn-ea"/>
              </a:rPr>
              <a:t>warning</a:t>
            </a:r>
            <a:r>
              <a:rPr lang="zh-CN" altLang="en-US" sz="1600" b="1" dirty="0">
                <a:latin typeface="+mn-ea"/>
                <a:sym typeface="+mn-ea"/>
              </a:rPr>
              <a:t>表示出现误差。而</a:t>
            </a:r>
            <a:r>
              <a:rPr lang="en-US" altLang="zh-CN" sz="1600" b="1" dirty="0">
                <a:latin typeface="+mn-ea"/>
                <a:sym typeface="+mn-ea"/>
              </a:rPr>
              <a:t>.25</a:t>
            </a:r>
            <a:r>
              <a:rPr lang="zh-CN" altLang="en-US" sz="1600" b="1" dirty="0">
                <a:latin typeface="+mn-ea"/>
                <a:sym typeface="+mn-ea"/>
              </a:rPr>
              <a:t>是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en-US" altLang="zh-CN" sz="1600" b="1" baseline="30000" dirty="0">
                <a:latin typeface="+mn-ea"/>
                <a:sym typeface="+mn-ea"/>
              </a:rPr>
              <a:t>-2</a:t>
            </a:r>
            <a:r>
              <a:rPr lang="zh-CN" altLang="en-US" sz="1600" b="1" dirty="0">
                <a:latin typeface="+mn-ea"/>
                <a:sym typeface="+mn-ea"/>
              </a:rPr>
              <a:t>的整数倍，在存入</a:t>
            </a:r>
            <a:r>
              <a:rPr lang="en-US" altLang="zh-CN" sz="1600" b="1" dirty="0">
                <a:latin typeface="+mn-ea"/>
                <a:sym typeface="+mn-ea"/>
              </a:rPr>
              <a:t>64bit</a:t>
            </a:r>
            <a:r>
              <a:rPr lang="zh-CN" altLang="en-US" sz="1600" b="1" dirty="0">
                <a:latin typeface="+mn-ea"/>
                <a:sym typeface="+mn-ea"/>
              </a:rPr>
              <a:t>的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类型中后面的尾数本就是由于不足而补的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，在转化为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型时被截断省略的部分全为</a:t>
            </a:r>
            <a:r>
              <a:rPr lang="en-US" altLang="zh-CN" sz="1600" b="1" dirty="0">
                <a:latin typeface="+mn-ea"/>
                <a:sym typeface="+mn-ea"/>
              </a:rPr>
              <a:t>0</a:t>
            </a:r>
            <a:r>
              <a:rPr lang="zh-CN" altLang="en-US" sz="1600" b="1" dirty="0">
                <a:latin typeface="+mn-ea"/>
                <a:sym typeface="+mn-ea"/>
              </a:rPr>
              <a:t>，并不会对数据的精度造成影响，不报错</a:t>
            </a:r>
            <a:r>
              <a:rPr lang="en-US" altLang="zh-CN" sz="1600" b="1" dirty="0">
                <a:latin typeface="+mn-ea"/>
                <a:sym typeface="+mn-ea"/>
              </a:rPr>
              <a:t>warning</a:t>
            </a:r>
            <a:r>
              <a:rPr lang="zh-CN" altLang="en-US" sz="1600" b="1" dirty="0">
                <a:latin typeface="+mn-ea"/>
                <a:sym typeface="+mn-ea"/>
              </a:rPr>
              <a:t>。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7112" y="2724838"/>
            <a:ext cx="4045957" cy="2389774"/>
            <a:chOff x="707112" y="2453240"/>
            <a:chExt cx="4045957" cy="2389774"/>
          </a:xfrm>
        </p:grpSpPr>
        <p:sp>
          <p:nvSpPr>
            <p:cNvPr id="3" name="矩形 2"/>
            <p:cNvSpPr/>
            <p:nvPr/>
          </p:nvSpPr>
          <p:spPr bwMode="auto">
            <a:xfrm>
              <a:off x="707112" y="245324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  <a:endParaRPr lang="en-US" altLang="zh-CN" sz="1200" b="1" dirty="0">
                <a:latin typeface="+mn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/>
          <p:cNvSpPr/>
          <p:nvPr/>
        </p:nvSpPr>
        <p:spPr bwMode="auto">
          <a:xfrm>
            <a:off x="5098043" y="2725473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r="62764"/>
            <a:stretch>
              <a:fillRect/>
            </a:stretch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/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/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/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/>
            <p:cNvCxnSpPr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r="61142"/>
            <a:stretch>
              <a:fillRect/>
            </a:stretch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/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/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/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/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/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/>
          <p:cNvCxnSpPr/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/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/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/>
            <p:cNvCxnSpPr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1"/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2"/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/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/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/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endParaRPr lang="en-US" altLang="zh-CN" sz="1200" b="1" baseline="30000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  <a:endParaRPr lang="en-US" altLang="zh-CN" sz="1200" b="1" baseline="30000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A.2350233.3320532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0100 1010 0000 1111 0111 0010 0110 0101</a:t>
            </a:r>
            <a:r>
              <a:rPr lang="en-US" altLang="zh-CN" sz="1600" b="1" dirty="0">
                <a:solidFill>
                  <a:schemeClr val="tx1"/>
                </a:solidFill>
                <a:highlight>
                  <a:srgbClr val="00FF00"/>
                </a:highlight>
                <a:latin typeface="+mn-ea"/>
              </a:rPr>
              <a:t>(0x4a 0x0f 0x72 0x65)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  <a:sym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148_</a:t>
            </a:r>
            <a:r>
              <a:rPr lang="en-US" altLang="zh-CN" sz="1600" b="1" dirty="0">
                <a:latin typeface="+mn-ea"/>
              </a:rPr>
              <a:t>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  <a:sym typeface="+mn-ea"/>
              </a:rPr>
              <a:t>000 1111 0111 0010 0110 0101</a:t>
            </a:r>
            <a:r>
              <a:rPr lang="en-US" altLang="zh-CN" sz="1600" b="1" dirty="0">
                <a:latin typeface="+mn-ea"/>
              </a:rPr>
              <a:t>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 0.12067854404449462890625</a:t>
            </a:r>
            <a:r>
              <a:rPr lang="en-US" altLang="zh-CN" sz="1600" b="1" dirty="0">
                <a:latin typeface="+mn-ea"/>
              </a:rPr>
              <a:t>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 1.12067854404449462890625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去做，自己去网上找工具也行，但要满足精度要求（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14849</Words>
  <Application>WPS 演示</Application>
  <PresentationFormat>宽屏</PresentationFormat>
  <Paragraphs>489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109</cp:revision>
  <dcterms:created xsi:type="dcterms:W3CDTF">2020-08-13T13:39:00Z</dcterms:created>
  <dcterms:modified xsi:type="dcterms:W3CDTF">2024-03-09T08:13:27Z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9F27484F15F34FDBBEC95C831BDBCBFD_12</vt:lpwstr>
  </property>
  <property fmtid="{D5CDD505-2E9C-101B-9397-08002B2CF9AE}" pid="3" name="KSOProductBuildVer">
    <vt:lpwstr>2052-12.1.0.16250</vt:lpwstr>
  </property>
</Properties>
</file>