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37" r:id="rId4"/>
    <p:sldId id="1238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3" r:id="rId14"/>
    <p:sldId id="1245" r:id="rId15"/>
    <p:sldId id="1239" r:id="rId16"/>
    <p:sldId id="1240" r:id="rId17"/>
    <p:sldId id="1246" r:id="rId18"/>
    <p:sldId id="944" r:id="rId19"/>
    <p:sldId id="1241" r:id="rId20"/>
    <p:sldId id="1242" r:id="rId21"/>
    <p:sldId id="545" r:id="rId22"/>
    <p:sldId id="1243" r:id="rId23"/>
    <p:sldId id="1247" r:id="rId24"/>
    <p:sldId id="1244" r:id="rId25"/>
    <p:sldId id="541" r:id="rId26"/>
    <p:sldId id="542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5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83" d="100"/>
          <a:sy n="83" d="100"/>
        </p:scale>
        <p:origin x="88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gs" Target="tags/tag260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1" Type="http://schemas.openxmlformats.org/officeDocument/2006/relationships/notesSlide" Target="../notesSlides/notesSlide3.xml"/><Relationship Id="rId40" Type="http://schemas.openxmlformats.org/officeDocument/2006/relationships/slideLayout" Target="../slideLayouts/slideLayout1.xml"/><Relationship Id="rId4" Type="http://schemas.openxmlformats.org/officeDocument/2006/relationships/tags" Target="../tags/tag13.xml"/><Relationship Id="rId39" Type="http://schemas.openxmlformats.org/officeDocument/2006/relationships/tags" Target="../tags/tag48.xml"/><Relationship Id="rId38" Type="http://schemas.openxmlformats.org/officeDocument/2006/relationships/tags" Target="../tags/tag47.xml"/><Relationship Id="rId37" Type="http://schemas.openxmlformats.org/officeDocument/2006/relationships/tags" Target="../tags/tag46.xml"/><Relationship Id="rId36" Type="http://schemas.openxmlformats.org/officeDocument/2006/relationships/tags" Target="../tags/tag45.xml"/><Relationship Id="rId35" Type="http://schemas.openxmlformats.org/officeDocument/2006/relationships/tags" Target="../tags/tag44.xml"/><Relationship Id="rId34" Type="http://schemas.openxmlformats.org/officeDocument/2006/relationships/tags" Target="../tags/tag43.xml"/><Relationship Id="rId33" Type="http://schemas.openxmlformats.org/officeDocument/2006/relationships/tags" Target="../tags/tag42.xml"/><Relationship Id="rId32" Type="http://schemas.openxmlformats.org/officeDocument/2006/relationships/tags" Target="../tags/tag41.xml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tags" Target="../tags/tag12.xml"/><Relationship Id="rId29" Type="http://schemas.openxmlformats.org/officeDocument/2006/relationships/tags" Target="../tags/tag38.xml"/><Relationship Id="rId28" Type="http://schemas.openxmlformats.org/officeDocument/2006/relationships/tags" Target="../tags/tag37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7" Type="http://schemas.openxmlformats.org/officeDocument/2006/relationships/slideLayout" Target="../slideLayouts/slideLayout1.xml"/><Relationship Id="rId36" Type="http://schemas.openxmlformats.org/officeDocument/2006/relationships/tags" Target="../tags/tag96.xml"/><Relationship Id="rId35" Type="http://schemas.openxmlformats.org/officeDocument/2006/relationships/tags" Target="../tags/tag95.xml"/><Relationship Id="rId34" Type="http://schemas.openxmlformats.org/officeDocument/2006/relationships/tags" Target="../tags/tag94.xml"/><Relationship Id="rId33" Type="http://schemas.openxmlformats.org/officeDocument/2006/relationships/tags" Target="../tags/tag93.xml"/><Relationship Id="rId32" Type="http://schemas.openxmlformats.org/officeDocument/2006/relationships/tags" Target="../tags/tag92.xml"/><Relationship Id="rId31" Type="http://schemas.openxmlformats.org/officeDocument/2006/relationships/tags" Target="../tags/tag91.xml"/><Relationship Id="rId30" Type="http://schemas.openxmlformats.org/officeDocument/2006/relationships/tags" Target="../tags/tag90.xml"/><Relationship Id="rId3" Type="http://schemas.openxmlformats.org/officeDocument/2006/relationships/tags" Target="../tags/tag63.xml"/><Relationship Id="rId29" Type="http://schemas.openxmlformats.org/officeDocument/2006/relationships/tags" Target="../tags/tag89.xml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tags" Target="../tags/tag85.xml"/><Relationship Id="rId24" Type="http://schemas.openxmlformats.org/officeDocument/2006/relationships/tags" Target="../tags/tag84.xml"/><Relationship Id="rId23" Type="http://schemas.openxmlformats.org/officeDocument/2006/relationships/tags" Target="../tags/tag83.xml"/><Relationship Id="rId22" Type="http://schemas.openxmlformats.org/officeDocument/2006/relationships/tags" Target="../tags/tag82.xml"/><Relationship Id="rId21" Type="http://schemas.openxmlformats.org/officeDocument/2006/relationships/tags" Target="../tags/tag81.xml"/><Relationship Id="rId20" Type="http://schemas.openxmlformats.org/officeDocument/2006/relationships/tags" Target="../tags/tag80.xml"/><Relationship Id="rId2" Type="http://schemas.openxmlformats.org/officeDocument/2006/relationships/tags" Target="../tags/tag62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4" Type="http://schemas.openxmlformats.org/officeDocument/2006/relationships/slideLayout" Target="../slideLayouts/slideLayout1.xml"/><Relationship Id="rId73" Type="http://schemas.openxmlformats.org/officeDocument/2006/relationships/tags" Target="../tags/tag169.xml"/><Relationship Id="rId72" Type="http://schemas.openxmlformats.org/officeDocument/2006/relationships/tags" Target="../tags/tag168.xml"/><Relationship Id="rId71" Type="http://schemas.openxmlformats.org/officeDocument/2006/relationships/tags" Target="../tags/tag167.xml"/><Relationship Id="rId70" Type="http://schemas.openxmlformats.org/officeDocument/2006/relationships/tags" Target="../tags/tag166.xml"/><Relationship Id="rId7" Type="http://schemas.openxmlformats.org/officeDocument/2006/relationships/tags" Target="../tags/tag103.xml"/><Relationship Id="rId69" Type="http://schemas.openxmlformats.org/officeDocument/2006/relationships/tags" Target="../tags/tag165.xml"/><Relationship Id="rId68" Type="http://schemas.openxmlformats.org/officeDocument/2006/relationships/tags" Target="../tags/tag164.xml"/><Relationship Id="rId67" Type="http://schemas.openxmlformats.org/officeDocument/2006/relationships/tags" Target="../tags/tag163.xml"/><Relationship Id="rId66" Type="http://schemas.openxmlformats.org/officeDocument/2006/relationships/tags" Target="../tags/tag162.xml"/><Relationship Id="rId65" Type="http://schemas.openxmlformats.org/officeDocument/2006/relationships/tags" Target="../tags/tag161.xml"/><Relationship Id="rId64" Type="http://schemas.openxmlformats.org/officeDocument/2006/relationships/tags" Target="../tags/tag160.xml"/><Relationship Id="rId63" Type="http://schemas.openxmlformats.org/officeDocument/2006/relationships/tags" Target="../tags/tag159.xml"/><Relationship Id="rId62" Type="http://schemas.openxmlformats.org/officeDocument/2006/relationships/tags" Target="../tags/tag158.xml"/><Relationship Id="rId61" Type="http://schemas.openxmlformats.org/officeDocument/2006/relationships/tags" Target="../tags/tag157.xml"/><Relationship Id="rId60" Type="http://schemas.openxmlformats.org/officeDocument/2006/relationships/tags" Target="../tags/tag156.xml"/><Relationship Id="rId6" Type="http://schemas.openxmlformats.org/officeDocument/2006/relationships/tags" Target="../tags/tag102.xml"/><Relationship Id="rId59" Type="http://schemas.openxmlformats.org/officeDocument/2006/relationships/tags" Target="../tags/tag155.xml"/><Relationship Id="rId58" Type="http://schemas.openxmlformats.org/officeDocument/2006/relationships/tags" Target="../tags/tag154.xml"/><Relationship Id="rId57" Type="http://schemas.openxmlformats.org/officeDocument/2006/relationships/tags" Target="../tags/tag153.xml"/><Relationship Id="rId56" Type="http://schemas.openxmlformats.org/officeDocument/2006/relationships/tags" Target="../tags/tag152.xml"/><Relationship Id="rId55" Type="http://schemas.openxmlformats.org/officeDocument/2006/relationships/tags" Target="../tags/tag151.xml"/><Relationship Id="rId54" Type="http://schemas.openxmlformats.org/officeDocument/2006/relationships/tags" Target="../tags/tag150.xml"/><Relationship Id="rId53" Type="http://schemas.openxmlformats.org/officeDocument/2006/relationships/tags" Target="../tags/tag149.xml"/><Relationship Id="rId52" Type="http://schemas.openxmlformats.org/officeDocument/2006/relationships/tags" Target="../tags/tag148.xml"/><Relationship Id="rId51" Type="http://schemas.openxmlformats.org/officeDocument/2006/relationships/tags" Target="../tags/tag147.xml"/><Relationship Id="rId50" Type="http://schemas.openxmlformats.org/officeDocument/2006/relationships/tags" Target="../tags/tag146.xml"/><Relationship Id="rId5" Type="http://schemas.openxmlformats.org/officeDocument/2006/relationships/tags" Target="../tags/tag101.xml"/><Relationship Id="rId49" Type="http://schemas.openxmlformats.org/officeDocument/2006/relationships/tags" Target="../tags/tag145.xml"/><Relationship Id="rId48" Type="http://schemas.openxmlformats.org/officeDocument/2006/relationships/tags" Target="../tags/tag144.xml"/><Relationship Id="rId47" Type="http://schemas.openxmlformats.org/officeDocument/2006/relationships/tags" Target="../tags/tag143.xml"/><Relationship Id="rId46" Type="http://schemas.openxmlformats.org/officeDocument/2006/relationships/tags" Target="../tags/tag142.xml"/><Relationship Id="rId45" Type="http://schemas.openxmlformats.org/officeDocument/2006/relationships/tags" Target="../tags/tag141.xml"/><Relationship Id="rId44" Type="http://schemas.openxmlformats.org/officeDocument/2006/relationships/tags" Target="../tags/tag140.xml"/><Relationship Id="rId43" Type="http://schemas.openxmlformats.org/officeDocument/2006/relationships/tags" Target="../tags/tag139.xml"/><Relationship Id="rId42" Type="http://schemas.openxmlformats.org/officeDocument/2006/relationships/tags" Target="../tags/tag138.xml"/><Relationship Id="rId41" Type="http://schemas.openxmlformats.org/officeDocument/2006/relationships/tags" Target="../tags/tag137.xml"/><Relationship Id="rId40" Type="http://schemas.openxmlformats.org/officeDocument/2006/relationships/tags" Target="../tags/tag136.xml"/><Relationship Id="rId4" Type="http://schemas.openxmlformats.org/officeDocument/2006/relationships/tags" Target="../tags/tag100.xml"/><Relationship Id="rId39" Type="http://schemas.openxmlformats.org/officeDocument/2006/relationships/tags" Target="../tags/tag135.xml"/><Relationship Id="rId38" Type="http://schemas.openxmlformats.org/officeDocument/2006/relationships/tags" Target="../tags/tag134.xml"/><Relationship Id="rId37" Type="http://schemas.openxmlformats.org/officeDocument/2006/relationships/tags" Target="../tags/tag133.xml"/><Relationship Id="rId36" Type="http://schemas.openxmlformats.org/officeDocument/2006/relationships/tags" Target="../tags/tag132.xml"/><Relationship Id="rId35" Type="http://schemas.openxmlformats.org/officeDocument/2006/relationships/tags" Target="../tags/tag131.xml"/><Relationship Id="rId34" Type="http://schemas.openxmlformats.org/officeDocument/2006/relationships/tags" Target="../tags/tag130.xml"/><Relationship Id="rId33" Type="http://schemas.openxmlformats.org/officeDocument/2006/relationships/tags" Target="../tags/tag129.xml"/><Relationship Id="rId32" Type="http://schemas.openxmlformats.org/officeDocument/2006/relationships/tags" Target="../tags/tag128.xml"/><Relationship Id="rId31" Type="http://schemas.openxmlformats.org/officeDocument/2006/relationships/tags" Target="../tags/tag127.xml"/><Relationship Id="rId30" Type="http://schemas.openxmlformats.org/officeDocument/2006/relationships/tags" Target="../tags/tag126.xml"/><Relationship Id="rId3" Type="http://schemas.openxmlformats.org/officeDocument/2006/relationships/tags" Target="../tags/tag99.xml"/><Relationship Id="rId29" Type="http://schemas.openxmlformats.org/officeDocument/2006/relationships/tags" Target="../tags/tag125.xml"/><Relationship Id="rId28" Type="http://schemas.openxmlformats.org/officeDocument/2006/relationships/tags" Target="../tags/tag124.xml"/><Relationship Id="rId27" Type="http://schemas.openxmlformats.org/officeDocument/2006/relationships/tags" Target="../tags/tag123.xml"/><Relationship Id="rId26" Type="http://schemas.openxmlformats.org/officeDocument/2006/relationships/tags" Target="../tags/tag122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tags" Target="../tags/tag98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84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tags" Target="../tags/tag17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187.xml"/><Relationship Id="rId29" Type="http://schemas.openxmlformats.org/officeDocument/2006/relationships/tags" Target="../tags/tag213.xml"/><Relationship Id="rId28" Type="http://schemas.openxmlformats.org/officeDocument/2006/relationships/tags" Target="../tags/tag212.xml"/><Relationship Id="rId27" Type="http://schemas.openxmlformats.org/officeDocument/2006/relationships/tags" Target="../tags/tag211.xml"/><Relationship Id="rId26" Type="http://schemas.openxmlformats.org/officeDocument/2006/relationships/tags" Target="../tags/tag210.xml"/><Relationship Id="rId25" Type="http://schemas.openxmlformats.org/officeDocument/2006/relationships/tags" Target="../tags/tag209.xml"/><Relationship Id="rId24" Type="http://schemas.openxmlformats.org/officeDocument/2006/relationships/tags" Target="../tags/tag208.xml"/><Relationship Id="rId23" Type="http://schemas.openxmlformats.org/officeDocument/2006/relationships/tags" Target="../tags/tag207.xml"/><Relationship Id="rId22" Type="http://schemas.openxmlformats.org/officeDocument/2006/relationships/tags" Target="../tags/tag206.xml"/><Relationship Id="rId21" Type="http://schemas.openxmlformats.org/officeDocument/2006/relationships/tags" Target="../tags/tag205.xml"/><Relationship Id="rId20" Type="http://schemas.openxmlformats.org/officeDocument/2006/relationships/tags" Target="../tags/tag204.xml"/><Relationship Id="rId2" Type="http://schemas.openxmlformats.org/officeDocument/2006/relationships/tags" Target="../tags/tag186.xml"/><Relationship Id="rId19" Type="http://schemas.openxmlformats.org/officeDocument/2006/relationships/tags" Target="../tags/tag203.xml"/><Relationship Id="rId18" Type="http://schemas.openxmlformats.org/officeDocument/2006/relationships/tags" Target="../tags/tag202.xml"/><Relationship Id="rId17" Type="http://schemas.openxmlformats.org/officeDocument/2006/relationships/tags" Target="../tags/tag201.xml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7" Type="http://schemas.openxmlformats.org/officeDocument/2006/relationships/slideLayout" Target="../slideLayouts/slideLayout1.xml"/><Relationship Id="rId46" Type="http://schemas.openxmlformats.org/officeDocument/2006/relationships/tags" Target="../tags/tag259.xml"/><Relationship Id="rId45" Type="http://schemas.openxmlformats.org/officeDocument/2006/relationships/tags" Target="../tags/tag258.xml"/><Relationship Id="rId44" Type="http://schemas.openxmlformats.org/officeDocument/2006/relationships/tags" Target="../tags/tag257.xml"/><Relationship Id="rId43" Type="http://schemas.openxmlformats.org/officeDocument/2006/relationships/tags" Target="../tags/tag256.xml"/><Relationship Id="rId42" Type="http://schemas.openxmlformats.org/officeDocument/2006/relationships/tags" Target="../tags/tag255.xml"/><Relationship Id="rId41" Type="http://schemas.openxmlformats.org/officeDocument/2006/relationships/tags" Target="../tags/tag254.xml"/><Relationship Id="rId40" Type="http://schemas.openxmlformats.org/officeDocument/2006/relationships/tags" Target="../tags/tag253.xml"/><Relationship Id="rId4" Type="http://schemas.openxmlformats.org/officeDocument/2006/relationships/tags" Target="../tags/tag217.xml"/><Relationship Id="rId39" Type="http://schemas.openxmlformats.org/officeDocument/2006/relationships/tags" Target="../tags/tag252.xml"/><Relationship Id="rId38" Type="http://schemas.openxmlformats.org/officeDocument/2006/relationships/tags" Target="../tags/tag251.xml"/><Relationship Id="rId37" Type="http://schemas.openxmlformats.org/officeDocument/2006/relationships/tags" Target="../tags/tag250.xml"/><Relationship Id="rId36" Type="http://schemas.openxmlformats.org/officeDocument/2006/relationships/tags" Target="../tags/tag249.xml"/><Relationship Id="rId35" Type="http://schemas.openxmlformats.org/officeDocument/2006/relationships/tags" Target="../tags/tag248.xml"/><Relationship Id="rId34" Type="http://schemas.openxmlformats.org/officeDocument/2006/relationships/tags" Target="../tags/tag247.xml"/><Relationship Id="rId33" Type="http://schemas.openxmlformats.org/officeDocument/2006/relationships/tags" Target="../tags/tag246.xml"/><Relationship Id="rId32" Type="http://schemas.openxmlformats.org/officeDocument/2006/relationships/tags" Target="../tags/tag245.xml"/><Relationship Id="rId31" Type="http://schemas.openxmlformats.org/officeDocument/2006/relationships/tags" Target="../tags/tag244.xml"/><Relationship Id="rId30" Type="http://schemas.openxmlformats.org/officeDocument/2006/relationships/tags" Target="../tags/tag243.xml"/><Relationship Id="rId3" Type="http://schemas.openxmlformats.org/officeDocument/2006/relationships/tags" Target="../tags/tag216.xml"/><Relationship Id="rId29" Type="http://schemas.openxmlformats.org/officeDocument/2006/relationships/tags" Target="../tags/tag242.xml"/><Relationship Id="rId28" Type="http://schemas.openxmlformats.org/officeDocument/2006/relationships/tags" Target="../tags/tag241.xml"/><Relationship Id="rId27" Type="http://schemas.openxmlformats.org/officeDocument/2006/relationships/tags" Target="../tags/tag240.xml"/><Relationship Id="rId26" Type="http://schemas.openxmlformats.org/officeDocument/2006/relationships/tags" Target="../tags/tag239.xml"/><Relationship Id="rId25" Type="http://schemas.openxmlformats.org/officeDocument/2006/relationships/tags" Target="../tags/tag238.xml"/><Relationship Id="rId24" Type="http://schemas.openxmlformats.org/officeDocument/2006/relationships/tags" Target="../tags/tag237.xml"/><Relationship Id="rId23" Type="http://schemas.openxmlformats.org/officeDocument/2006/relationships/tags" Target="../tags/tag236.xml"/><Relationship Id="rId22" Type="http://schemas.openxmlformats.org/officeDocument/2006/relationships/tags" Target="../tags/tag235.xml"/><Relationship Id="rId21" Type="http://schemas.openxmlformats.org/officeDocument/2006/relationships/tags" Target="../tags/tag234.xml"/><Relationship Id="rId20" Type="http://schemas.openxmlformats.org/officeDocument/2006/relationships/tags" Target="../tags/tag233.xml"/><Relationship Id="rId2" Type="http://schemas.openxmlformats.org/officeDocument/2006/relationships/tags" Target="../tags/tag215.xml"/><Relationship Id="rId19" Type="http://schemas.openxmlformats.org/officeDocument/2006/relationships/tags" Target="../tags/tag232.xml"/><Relationship Id="rId18" Type="http://schemas.openxmlformats.org/officeDocument/2006/relationships/tags" Target="../tags/tag231.xml"/><Relationship Id="rId17" Type="http://schemas.openxmlformats.org/officeDocument/2006/relationships/tags" Target="../tags/tag230.xml"/><Relationship Id="rId16" Type="http://schemas.openxmlformats.org/officeDocument/2006/relationships/tags" Target="../tags/tag229.xml"/><Relationship Id="rId15" Type="http://schemas.openxmlformats.org/officeDocument/2006/relationships/tags" Target="../tags/tag228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tags" Target="../tags/tag2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F.long</a:t>
            </a:r>
            <a:r>
              <a:rPr lang="en-US" altLang="zh-CN" sz="1600" b="1" dirty="0">
                <a:latin typeface="+mn-ea"/>
              </a:rPr>
              <a:t> a=-4201234567;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提示：本题先确定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-4201234567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什么类型，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是多少，才能进行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b=a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的计算</a:t>
            </a:r>
            <a:endParaRPr lang="zh-CN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unsigned short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r>
              <a:rPr lang="zh-CN" altLang="en-US" sz="1600" b="1" dirty="0">
                <a:latin typeface="+mn-ea"/>
                <a:sym typeface="+mn-ea"/>
              </a:rPr>
              <a:t>，得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  <a:sym typeface="+mn-ea"/>
              </a:rPr>
              <a:t>11111111 11111111 11111111 11111111</a:t>
            </a:r>
            <a:r>
              <a:rPr lang="en-US" altLang="zh-CN" sz="1600" b="1" dirty="0">
                <a:latin typeface="+mn-ea"/>
                <a:sym typeface="+mn-ea"/>
              </a:rPr>
              <a:t> 00000101 10010110 00111111 01111001  -&gt; a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long</a:t>
            </a:r>
            <a:r>
              <a:rPr lang="zh-CN" altLang="en-US" sz="1600" b="1" dirty="0">
                <a:latin typeface="+mn-ea"/>
                <a:sym typeface="+mn-ea"/>
              </a:rPr>
              <a:t>型，删除线表示溢出的</a:t>
            </a:r>
            <a:r>
              <a:rPr lang="zh-CN" altLang="en-US" sz="1600" b="1" dirty="0">
                <a:latin typeface="+mn-ea"/>
                <a:sym typeface="+mn-ea"/>
              </a:rPr>
              <a:t>数字）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  <a:sym typeface="+mn-ea"/>
              </a:rPr>
              <a:t> 00000101 10010110</a:t>
            </a:r>
            <a:r>
              <a:rPr lang="en-US" altLang="zh-CN" sz="1600" b="1" dirty="0">
                <a:latin typeface="+mn-ea"/>
                <a:sym typeface="+mn-ea"/>
              </a:rPr>
              <a:t> 00111111 01111001  -&gt; b=a (</a:t>
            </a:r>
            <a:r>
              <a:rPr lang="zh-CN" altLang="en-US" sz="1600" b="1" dirty="0">
                <a:latin typeface="+mn-ea"/>
                <a:sym typeface="+mn-ea"/>
              </a:rPr>
              <a:t>二进制补码形式，删除线表示丢弃的位数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为无符号数，补码即为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的二进制表达</a:t>
            </a:r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实际值；</a:t>
            </a:r>
            <a:r>
              <a:rPr lang="en-US" altLang="zh-CN" sz="1600" b="1" dirty="0">
                <a:latin typeface="+mn-ea"/>
              </a:rPr>
              <a:t>b=16249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 + 2 + 3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个步骤分别是（仿课件</a:t>
            </a:r>
            <a:r>
              <a:rPr lang="en-US" altLang="zh-CN" sz="1600" b="1" dirty="0">
                <a:latin typeface="+mn-ea"/>
              </a:rPr>
              <a:t>P.85</a:t>
            </a:r>
            <a:r>
              <a:rPr lang="zh-CN" altLang="en-US" sz="1600" b="1" dirty="0">
                <a:latin typeface="+mn-ea"/>
              </a:rPr>
              <a:t>，本页不需要画栈，但要有栈思维，下同）：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1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en-US" altLang="zh-CN" sz="1600" b="1" dirty="0">
                <a:latin typeface="+mn-ea"/>
              </a:rPr>
              <a:t> 2       =&gt;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步骤②：式</a:t>
            </a:r>
            <a:r>
              <a:rPr lang="en-US" altLang="zh-CN" sz="1600" b="1" dirty="0">
                <a:latin typeface="+mn-ea"/>
              </a:rPr>
              <a:t>1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en-US" altLang="zh-CN" sz="1600" b="1" dirty="0">
                <a:latin typeface="+mn-ea"/>
              </a:rPr>
              <a:t> 3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个步骤分别是（仿课件</a:t>
            </a:r>
            <a:r>
              <a:rPr lang="en-US" altLang="zh-CN" sz="1600" b="1" dirty="0">
                <a:latin typeface="+mn-ea"/>
              </a:rPr>
              <a:t>P.85</a:t>
            </a:r>
            <a:r>
              <a:rPr lang="zh-CN" altLang="en-US" sz="1600" b="1" dirty="0">
                <a:latin typeface="+mn-ea"/>
              </a:rPr>
              <a:t>，本页不需要画栈，但要有栈思维，下同）：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11 / 2</a:t>
            </a:r>
            <a:r>
              <a:rPr lang="en-US" altLang="zh-CN" sz="1600" b="1" dirty="0">
                <a:latin typeface="+mn-ea"/>
              </a:rPr>
              <a:t>         </a:t>
            </a:r>
            <a:r>
              <a:rPr lang="en-US" altLang="zh-CN" sz="1600" b="1" dirty="0">
                <a:latin typeface="+mn-ea"/>
                <a:sym typeface="+mn-ea"/>
              </a:rPr>
              <a:t> =&gt; </a:t>
            </a:r>
            <a:r>
              <a:rPr lang="zh-CN" altLang="en-US" sz="1600" b="1" dirty="0">
                <a:latin typeface="+mn-ea"/>
                <a:sym typeface="+mn-ea"/>
              </a:rPr>
              <a:t>式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  <a:sym typeface="+mn-ea"/>
              </a:rPr>
              <a:t>37 % 4          </a:t>
            </a:r>
            <a:r>
              <a:rPr lang="en-US" altLang="zh-CN" sz="1600" b="1" dirty="0">
                <a:latin typeface="+mn-ea"/>
                <a:sym typeface="+mn-ea"/>
              </a:rPr>
              <a:t>=&gt; </a:t>
            </a:r>
            <a:r>
              <a:rPr lang="zh-CN" altLang="en-US" sz="1600" b="1" dirty="0">
                <a:latin typeface="+mn-ea"/>
                <a:sym typeface="+mn-ea"/>
              </a:rPr>
              <a:t>式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</a:t>
            </a:r>
            <a:r>
              <a:rPr lang="zh-CN" altLang="en-US" sz="1600" b="1" dirty="0">
                <a:latin typeface="+mn-ea"/>
                <a:sym typeface="+mn-ea"/>
              </a:rPr>
              <a:t>式</a:t>
            </a:r>
            <a:r>
              <a:rPr lang="en-US" altLang="zh-CN" sz="1600" b="1" dirty="0">
                <a:latin typeface="+mn-ea"/>
                <a:sym typeface="+mn-ea"/>
              </a:rPr>
              <a:t>1 + </a:t>
            </a:r>
            <a:r>
              <a:rPr lang="zh-CN" altLang="en-US" sz="1600" b="1" dirty="0">
                <a:latin typeface="+mn-ea"/>
                <a:sym typeface="+mn-ea"/>
              </a:rPr>
              <a:t>式</a:t>
            </a:r>
            <a:r>
              <a:rPr lang="en-US" altLang="zh-CN" sz="1600" b="1" dirty="0">
                <a:latin typeface="+mn-ea"/>
                <a:sym typeface="+mn-ea"/>
              </a:rPr>
              <a:t>2       =&gt; </a:t>
            </a:r>
            <a:r>
              <a:rPr lang="zh-CN" altLang="en-US" sz="1600" b="1" dirty="0">
                <a:latin typeface="+mn-ea"/>
                <a:sym typeface="+mn-ea"/>
              </a:rPr>
              <a:t>式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</a:t>
            </a:r>
            <a:r>
              <a:rPr lang="zh-CN" altLang="en-US" sz="1600" b="1" dirty="0">
                <a:latin typeface="+mn-ea"/>
                <a:sym typeface="+mn-ea"/>
              </a:rPr>
              <a:t>式</a:t>
            </a:r>
            <a:r>
              <a:rPr lang="en-US" altLang="zh-CN" sz="1600" b="1" dirty="0">
                <a:latin typeface="+mn-ea"/>
                <a:sym typeface="+mn-ea"/>
              </a:rPr>
              <a:t>3 - 3.2       =&gt; </a:t>
            </a:r>
            <a:r>
              <a:rPr lang="zh-CN" altLang="en-US" sz="1600" b="1" dirty="0">
                <a:latin typeface="+mn-ea"/>
                <a:sym typeface="+mn-ea"/>
              </a:rPr>
              <a:t>式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</a:t>
            </a:r>
            <a:r>
              <a:rPr lang="en-US" altLang="zh-CN" sz="1600" b="1" dirty="0">
                <a:latin typeface="+mn-ea"/>
                <a:sym typeface="+mn-ea"/>
              </a:rPr>
              <a:t>2.5 * 2         </a:t>
            </a:r>
            <a:r>
              <a:rPr lang="en-US" altLang="zh-CN" sz="1600" b="1" dirty="0">
                <a:latin typeface="+mn-ea"/>
                <a:sym typeface="+mn-ea"/>
              </a:rPr>
              <a:t>=&gt; </a:t>
            </a:r>
            <a:r>
              <a:rPr lang="zh-CN" altLang="en-US" sz="1600" b="1" dirty="0">
                <a:latin typeface="+mn-ea"/>
                <a:sym typeface="+mn-ea"/>
              </a:rPr>
              <a:t>式</a:t>
            </a:r>
            <a:r>
              <a:rPr lang="en-US" altLang="zh-CN" sz="1600" b="1" dirty="0">
                <a:latin typeface="+mn-ea"/>
                <a:sym typeface="+mn-ea"/>
              </a:rPr>
              <a:t>5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</a:t>
            </a:r>
            <a:r>
              <a:rPr lang="zh-CN" altLang="en-US" sz="1600" b="1" dirty="0">
                <a:latin typeface="+mn-ea"/>
                <a:sym typeface="+mn-ea"/>
              </a:rPr>
              <a:t>式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en-US" altLang="zh-CN" sz="1600" b="1" dirty="0">
                <a:latin typeface="+mn-ea"/>
                <a:sym typeface="+mn-ea"/>
              </a:rPr>
              <a:t>+ </a:t>
            </a:r>
            <a:r>
              <a:rPr lang="zh-CN" altLang="en-US" sz="1600" b="1" dirty="0">
                <a:latin typeface="+mn-ea"/>
                <a:sym typeface="+mn-ea"/>
              </a:rPr>
              <a:t>式</a:t>
            </a:r>
            <a:r>
              <a:rPr lang="en-US" altLang="zh-CN" sz="1600" b="1" dirty="0">
                <a:latin typeface="+mn-ea"/>
                <a:sym typeface="+mn-ea"/>
              </a:rPr>
              <a:t>5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1775004" y="1616332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56970" y="2900045"/>
            <a:ext cx="1447800" cy="2745105"/>
            <a:chOff x="3216" y="4697"/>
            <a:chExt cx="2280" cy="4323"/>
          </a:xfrm>
        </p:grpSpPr>
        <p:grpSp>
          <p:nvGrpSpPr>
            <p:cNvPr id="16" name="组合 15"/>
            <p:cNvGrpSpPr/>
            <p:nvPr/>
          </p:nvGrpSpPr>
          <p:grpSpPr>
            <a:xfrm>
              <a:off x="3216" y="4697"/>
              <a:ext cx="2280" cy="3500"/>
              <a:chOff x="3084" y="4697"/>
              <a:chExt cx="2280" cy="350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3084" y="4697"/>
                <a:ext cx="2280" cy="3500"/>
                <a:chOff x="2892" y="4313"/>
                <a:chExt cx="2280" cy="350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 flipV="1">
                  <a:off x="2892" y="7812"/>
                  <a:ext cx="2280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8" name="组合 7"/>
                <p:cNvGrpSpPr/>
                <p:nvPr/>
              </p:nvGrpSpPr>
              <p:grpSpPr>
                <a:xfrm>
                  <a:off x="2900" y="4313"/>
                  <a:ext cx="2268" cy="3500"/>
                  <a:chOff x="2900" y="4313"/>
                  <a:chExt cx="2268" cy="3500"/>
                </a:xfrm>
              </p:grpSpPr>
              <p:cxnSp>
                <p:nvCxnSpPr>
                  <p:cNvPr id="2" name="直接连接符 1"/>
                  <p:cNvCxnSpPr/>
                  <p:nvPr/>
                </p:nvCxnSpPr>
                <p:spPr>
                  <a:xfrm flipH="1">
                    <a:off x="2900" y="4313"/>
                    <a:ext cx="16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" name="直接连接符 5"/>
                  <p:cNvCxnSpPr/>
                  <p:nvPr/>
                </p:nvCxnSpPr>
                <p:spPr>
                  <a:xfrm>
                    <a:off x="5168" y="4313"/>
                    <a:ext cx="0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11" name="文本框 10"/>
              <p:cNvSpPr txBox="1"/>
              <p:nvPr/>
            </p:nvSpPr>
            <p:spPr>
              <a:xfrm>
                <a:off x="3546" y="7616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11</a:t>
                </a:r>
                <a:endParaRPr lang="en-US" altLang="zh-CN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546" y="6917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3396" y="8440"/>
              <a:ext cx="20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latin typeface="+mn-ea"/>
                  <a:sym typeface="+mn-ea"/>
                </a:rPr>
                <a:t>运算数栈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89605" y="2900045"/>
            <a:ext cx="1447800" cy="2746375"/>
            <a:chOff x="9220" y="4695"/>
            <a:chExt cx="2280" cy="4325"/>
          </a:xfrm>
        </p:grpSpPr>
        <p:grpSp>
          <p:nvGrpSpPr>
            <p:cNvPr id="17" name="组合 16"/>
            <p:cNvGrpSpPr/>
            <p:nvPr/>
          </p:nvGrpSpPr>
          <p:grpSpPr>
            <a:xfrm>
              <a:off x="9220" y="4695"/>
              <a:ext cx="2280" cy="3500"/>
              <a:chOff x="3084" y="4697"/>
              <a:chExt cx="2280" cy="3500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3084" y="4697"/>
                <a:ext cx="2280" cy="3500"/>
                <a:chOff x="2892" y="4313"/>
                <a:chExt cx="2280" cy="3500"/>
              </a:xfrm>
            </p:grpSpPr>
            <p:cxnSp>
              <p:nvCxnSpPr>
                <p:cNvPr id="19" name="直接连接符 18"/>
                <p:cNvCxnSpPr/>
                <p:nvPr>
                  <p:custDataLst>
                    <p:tags r:id="rId1"/>
                  </p:custDataLst>
                </p:nvPr>
              </p:nvCxnSpPr>
              <p:spPr>
                <a:xfrm flipV="1">
                  <a:off x="2892" y="7812"/>
                  <a:ext cx="2280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0" name="组合 19"/>
                <p:cNvGrpSpPr/>
                <p:nvPr/>
              </p:nvGrpSpPr>
              <p:grpSpPr>
                <a:xfrm>
                  <a:off x="2900" y="4313"/>
                  <a:ext cx="2268" cy="3500"/>
                  <a:chOff x="2900" y="4313"/>
                  <a:chExt cx="2268" cy="3500"/>
                </a:xfrm>
              </p:grpSpPr>
              <p:cxnSp>
                <p:nvCxnSpPr>
                  <p:cNvPr id="21" name="直接连接符 20"/>
                  <p:cNvCxnSpPr/>
                  <p:nvPr>
                    <p:custDataLst>
                      <p:tags r:id="rId2"/>
                    </p:custDataLst>
                  </p:nvPr>
                </p:nvCxnSpPr>
                <p:spPr>
                  <a:xfrm flipH="1">
                    <a:off x="2900" y="4313"/>
                    <a:ext cx="16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" name="直接连接符 21"/>
                  <p:cNvCxnSpPr/>
                  <p:nvPr>
                    <p:custDataLst>
                      <p:tags r:id="rId3"/>
                    </p:custDataLst>
                  </p:nvPr>
                </p:nvCxnSpPr>
                <p:spPr>
                  <a:xfrm>
                    <a:off x="5168" y="4313"/>
                    <a:ext cx="0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23" name="文本框 22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546" y="7616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/</a:t>
                </a:r>
                <a:endParaRPr lang="en-US" altLang="zh-CN"/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546" y="6218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9568" y="8440"/>
              <a:ext cx="18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latin typeface="+mn-ea"/>
                  <a:sym typeface="+mn-ea"/>
                </a:rPr>
                <a:t>运算符栈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/>
          <p:nvPr/>
        </p:nvCxnSpPr>
        <p:spPr>
          <a:xfrm>
            <a:off x="4912995" y="3865880"/>
            <a:ext cx="1028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4" name="Rectangle 2"/>
          <p:cNvSpPr>
            <a:spLocks noGrp="1" noChangeArrowheads="1"/>
          </p:cNvSpPr>
          <p:nvPr/>
        </p:nvSpPr>
        <p:spPr>
          <a:xfrm>
            <a:off x="5005451" y="161925"/>
            <a:ext cx="11880850" cy="6480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982335" y="2899410"/>
            <a:ext cx="1447800" cy="2745105"/>
            <a:chOff x="3216" y="4697"/>
            <a:chExt cx="2280" cy="4323"/>
          </a:xfrm>
        </p:grpSpPr>
        <p:grpSp>
          <p:nvGrpSpPr>
            <p:cNvPr id="36" name="组合 35"/>
            <p:cNvGrpSpPr/>
            <p:nvPr/>
          </p:nvGrpSpPr>
          <p:grpSpPr>
            <a:xfrm>
              <a:off x="3216" y="4697"/>
              <a:ext cx="2280" cy="3500"/>
              <a:chOff x="3084" y="4697"/>
              <a:chExt cx="2280" cy="350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3084" y="4697"/>
                <a:ext cx="2280" cy="3500"/>
                <a:chOff x="2892" y="4313"/>
                <a:chExt cx="2280" cy="3500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 flipV="1">
                  <a:off x="2892" y="7812"/>
                  <a:ext cx="2280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9" name="组合 38"/>
                <p:cNvGrpSpPr/>
                <p:nvPr/>
              </p:nvGrpSpPr>
              <p:grpSpPr>
                <a:xfrm>
                  <a:off x="2900" y="4313"/>
                  <a:ext cx="2268" cy="3500"/>
                  <a:chOff x="2900" y="4313"/>
                  <a:chExt cx="2268" cy="3500"/>
                </a:xfrm>
              </p:grpSpPr>
              <p:cxnSp>
                <p:nvCxnSpPr>
                  <p:cNvPr id="40" name="直接连接符 39"/>
                  <p:cNvCxnSpPr/>
                  <p:nvPr/>
                </p:nvCxnSpPr>
                <p:spPr>
                  <a:xfrm flipH="1">
                    <a:off x="2900" y="4313"/>
                    <a:ext cx="16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5168" y="4313"/>
                    <a:ext cx="0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42" name="文本框 41"/>
              <p:cNvSpPr txBox="1"/>
              <p:nvPr/>
            </p:nvSpPr>
            <p:spPr>
              <a:xfrm>
                <a:off x="3546" y="7616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11/2</a:t>
                </a:r>
                <a:endParaRPr lang="en-US" altLang="zh-CN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3396" y="8440"/>
              <a:ext cx="20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latin typeface="+mn-ea"/>
                  <a:sym typeface="+mn-ea"/>
                </a:rPr>
                <a:t>运算数栈</a:t>
              </a: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004810" y="2900045"/>
            <a:ext cx="1447800" cy="2746375"/>
            <a:chOff x="9220" y="4695"/>
            <a:chExt cx="2280" cy="4325"/>
          </a:xfrm>
        </p:grpSpPr>
        <p:grpSp>
          <p:nvGrpSpPr>
            <p:cNvPr id="67" name="组合 66"/>
            <p:cNvGrpSpPr/>
            <p:nvPr/>
          </p:nvGrpSpPr>
          <p:grpSpPr>
            <a:xfrm>
              <a:off x="9220" y="4695"/>
              <a:ext cx="2280" cy="3500"/>
              <a:chOff x="3084" y="4697"/>
              <a:chExt cx="2280" cy="3500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3084" y="4697"/>
                <a:ext cx="2280" cy="3500"/>
                <a:chOff x="2892" y="4313"/>
                <a:chExt cx="2280" cy="3500"/>
              </a:xfrm>
            </p:grpSpPr>
            <p:cxnSp>
              <p:nvCxnSpPr>
                <p:cNvPr id="69" name="直接连接符 68"/>
                <p:cNvCxnSpPr/>
                <p:nvPr>
                  <p:custDataLst>
                    <p:tags r:id="rId6"/>
                  </p:custDataLst>
                </p:nvPr>
              </p:nvCxnSpPr>
              <p:spPr>
                <a:xfrm flipV="1">
                  <a:off x="2892" y="7812"/>
                  <a:ext cx="2280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70" name="组合 69"/>
                <p:cNvGrpSpPr/>
                <p:nvPr/>
              </p:nvGrpSpPr>
              <p:grpSpPr>
                <a:xfrm>
                  <a:off x="2900" y="4313"/>
                  <a:ext cx="2268" cy="3500"/>
                  <a:chOff x="2900" y="4313"/>
                  <a:chExt cx="2268" cy="3500"/>
                </a:xfrm>
              </p:grpSpPr>
              <p:cxnSp>
                <p:nvCxnSpPr>
                  <p:cNvPr id="71" name="直接连接符 70"/>
                  <p:cNvCxnSpPr/>
                  <p:nvPr>
                    <p:custDataLst>
                      <p:tags r:id="rId7"/>
                    </p:custDataLst>
                  </p:nvPr>
                </p:nvCxnSpPr>
                <p:spPr>
                  <a:xfrm flipH="1">
                    <a:off x="2900" y="4313"/>
                    <a:ext cx="16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" name="直接连接符 71"/>
                  <p:cNvCxnSpPr/>
                  <p:nvPr>
                    <p:custDataLst>
                      <p:tags r:id="rId8"/>
                    </p:custDataLst>
                  </p:nvPr>
                </p:nvCxnSpPr>
                <p:spPr>
                  <a:xfrm>
                    <a:off x="5168" y="4313"/>
                    <a:ext cx="0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74" name="文本框 7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546" y="6218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en-US" altLang="zh-CN"/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9568" y="8440"/>
              <a:ext cx="18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latin typeface="+mn-ea"/>
                  <a:sym typeface="+mn-ea"/>
                </a:rPr>
                <a:t>运算符栈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081405"/>
            <a:ext cx="11142345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 flipV="1">
            <a:off x="2686756" y="1616332"/>
            <a:ext cx="5174" cy="3479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>
            <p:custDataLst>
              <p:tags r:id="rId1"/>
            </p:custDataLst>
          </p:nvPr>
        </p:nvGrpSpPr>
        <p:grpSpPr>
          <a:xfrm>
            <a:off x="635000" y="2980690"/>
            <a:ext cx="3159125" cy="2746375"/>
            <a:chOff x="2231" y="4694"/>
            <a:chExt cx="4975" cy="4325"/>
          </a:xfrm>
        </p:grpSpPr>
        <p:grpSp>
          <p:nvGrpSpPr>
            <p:cNvPr id="31" name="组合 30"/>
            <p:cNvGrpSpPr/>
            <p:nvPr/>
          </p:nvGrpSpPr>
          <p:grpSpPr>
            <a:xfrm>
              <a:off x="2231" y="4695"/>
              <a:ext cx="2280" cy="4323"/>
              <a:chOff x="3216" y="4697"/>
              <a:chExt cx="2280" cy="432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216" y="4697"/>
                <a:ext cx="2280" cy="3500"/>
                <a:chOff x="3084" y="4697"/>
                <a:chExt cx="2280" cy="3500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2" name="直接连接符 1"/>
                  <p:cNvCxnSpPr/>
                  <p:nvPr>
                    <p:custDataLst>
                      <p:tags r:id="rId2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8" name="组合 7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5" name="直接连接符 4"/>
                    <p:cNvCxnSpPr/>
                    <p:nvPr>
                      <p:custDataLst>
                        <p:tags r:id="rId3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6" name="直接连接符 5"/>
                    <p:cNvCxnSpPr/>
                    <p:nvPr>
                      <p:custDataLst>
                        <p:tags r:id="rId4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11" name="文本框 10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3546" y="761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11/2</a:t>
                  </a:r>
                  <a:endParaRPr lang="en-US" altLang="zh-CN"/>
                </a:p>
              </p:txBody>
            </p:sp>
            <p:sp>
              <p:nvSpPr>
                <p:cNvPr id="12" name="文本框 11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3546" y="6917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37</a:t>
                  </a:r>
                  <a:endParaRPr lang="en-US" altLang="zh-CN"/>
                </a:p>
              </p:txBody>
            </p:sp>
          </p:grpSp>
          <p:sp>
            <p:nvSpPr>
              <p:cNvPr id="29" name="文本框 2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396" y="8440"/>
                <a:ext cx="20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运算数栈</a:t>
                </a:r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926" y="4694"/>
              <a:ext cx="2280" cy="4325"/>
              <a:chOff x="9220" y="4695"/>
              <a:chExt cx="2280" cy="432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9220" y="4695"/>
                <a:ext cx="2280" cy="3500"/>
                <a:chOff x="3084" y="4697"/>
                <a:chExt cx="2280" cy="3500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19" name="直接连接符 18"/>
                  <p:cNvCxnSpPr/>
                  <p:nvPr>
                    <p:custDataLst>
                      <p:tags r:id="rId8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21" name="直接连接符 20"/>
                    <p:cNvCxnSpPr/>
                    <p:nvPr>
                      <p:custDataLst>
                        <p:tags r:id="rId9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" name="直接连接符 21"/>
                    <p:cNvCxnSpPr/>
                    <p:nvPr>
                      <p:custDataLst>
                        <p:tags r:id="rId10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23" name="文本框 22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3546" y="761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+</a:t>
                  </a:r>
                  <a:endParaRPr lang="en-US" altLang="zh-CN"/>
                </a:p>
              </p:txBody>
            </p:sp>
            <p:sp>
              <p:nvSpPr>
                <p:cNvPr id="25" name="文本框 24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30" name="文本框 29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9568" y="8440"/>
                <a:ext cx="182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运算符栈</a:t>
                </a:r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>
              <p:custDataLst>
                <p:tags r:id="rId14"/>
              </p:custDataLst>
            </p:nvPr>
          </p:nvSpPr>
          <p:spPr>
            <a:xfrm>
              <a:off x="5260" y="7033"/>
              <a:ext cx="16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%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789" y="6305"/>
              <a:ext cx="11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</p:grpSp>
      <p:cxnSp>
        <p:nvCxnSpPr>
          <p:cNvPr id="14" name="直接箭头连接符 13"/>
          <p:cNvCxnSpPr/>
          <p:nvPr>
            <p:custDataLst>
              <p:tags r:id="rId16"/>
            </p:custDataLst>
          </p:nvPr>
        </p:nvCxnSpPr>
        <p:spPr>
          <a:xfrm>
            <a:off x="3897630" y="4189730"/>
            <a:ext cx="4838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15" name="组合 14"/>
          <p:cNvGrpSpPr/>
          <p:nvPr>
            <p:custDataLst>
              <p:tags r:id="rId17"/>
            </p:custDataLst>
          </p:nvPr>
        </p:nvGrpSpPr>
        <p:grpSpPr>
          <a:xfrm>
            <a:off x="4585970" y="2981325"/>
            <a:ext cx="3159125" cy="2746375"/>
            <a:chOff x="2231" y="4694"/>
            <a:chExt cx="4975" cy="4325"/>
          </a:xfrm>
        </p:grpSpPr>
        <p:grpSp>
          <p:nvGrpSpPr>
            <p:cNvPr id="24" name="组合 23"/>
            <p:cNvGrpSpPr/>
            <p:nvPr/>
          </p:nvGrpSpPr>
          <p:grpSpPr>
            <a:xfrm>
              <a:off x="2231" y="4695"/>
              <a:ext cx="2280" cy="4323"/>
              <a:chOff x="3216" y="4697"/>
              <a:chExt cx="2280" cy="4323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216" y="4697"/>
                <a:ext cx="2280" cy="3500"/>
                <a:chOff x="3084" y="4697"/>
                <a:chExt cx="2280" cy="3500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28" name="直接连接符 27"/>
                  <p:cNvCxnSpPr/>
                  <p:nvPr>
                    <p:custDataLst>
                      <p:tags r:id="rId18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34" name="直接连接符 33"/>
                    <p:cNvCxnSpPr/>
                    <p:nvPr>
                      <p:custDataLst>
                        <p:tags r:id="rId19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" name="直接连接符 34"/>
                    <p:cNvCxnSpPr/>
                    <p:nvPr>
                      <p:custDataLst>
                        <p:tags r:id="rId20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36" name="文本框 35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3546" y="7616"/>
                  <a:ext cx="1626" cy="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11/2</a:t>
                  </a:r>
                  <a:r>
                    <a:rPr lang="zh-CN" altLang="en-US"/>
                    <a:t>（</a:t>
                  </a:r>
                  <a:r>
                    <a:rPr lang="en-US" altLang="zh-CN"/>
                    <a:t>5</a:t>
                  </a:r>
                  <a:r>
                    <a:rPr lang="zh-CN" altLang="en-US"/>
                    <a:t>）</a:t>
                  </a:r>
                  <a:endParaRPr lang="zh-CN" altLang="en-US"/>
                </a:p>
              </p:txBody>
            </p:sp>
            <p:sp>
              <p:nvSpPr>
                <p:cNvPr id="37" name="文本框 36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3546" y="6917"/>
                  <a:ext cx="177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37%4</a:t>
                  </a:r>
                  <a:r>
                    <a:rPr lang="zh-CN" altLang="en-US"/>
                    <a:t>（</a:t>
                  </a:r>
                  <a:r>
                    <a:rPr lang="en-US" altLang="zh-CN"/>
                    <a:t>1</a:t>
                  </a:r>
                  <a:r>
                    <a:rPr lang="zh-CN" altLang="en-US"/>
                    <a:t>）</a:t>
                  </a:r>
                  <a:endParaRPr lang="en-US" altLang="zh-CN"/>
                </a:p>
              </p:txBody>
            </p:sp>
          </p:grpSp>
          <p:sp>
            <p:nvSpPr>
              <p:cNvPr id="38" name="文本框 37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3396" y="8440"/>
                <a:ext cx="20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运算数栈</a:t>
                </a:r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4926" y="4694"/>
              <a:ext cx="2280" cy="4325"/>
              <a:chOff x="9220" y="4695"/>
              <a:chExt cx="2280" cy="4325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9220" y="4695"/>
                <a:ext cx="2280" cy="3500"/>
                <a:chOff x="3084" y="4697"/>
                <a:chExt cx="2280" cy="350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42" name="直接连接符 41"/>
                  <p:cNvCxnSpPr/>
                  <p:nvPr>
                    <p:custDataLst>
                      <p:tags r:id="rId24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44" name="直接连接符 43"/>
                    <p:cNvCxnSpPr/>
                    <p:nvPr>
                      <p:custDataLst>
                        <p:tags r:id="rId25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" name="直接连接符 44"/>
                    <p:cNvCxnSpPr/>
                    <p:nvPr>
                      <p:custDataLst>
                        <p:tags r:id="rId26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46" name="文本框 45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3546" y="761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+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>
                  <p:custDataLst>
                    <p:tags r:id="rId28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48" name="文本框 47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9568" y="8440"/>
                <a:ext cx="182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运算符栈</a:t>
                </a:r>
                <a:endParaRPr lang="zh-CN" altLang="en-US"/>
              </a:p>
            </p:txBody>
          </p:sp>
        </p:grpSp>
      </p:grpSp>
      <p:cxnSp>
        <p:nvCxnSpPr>
          <p:cNvPr id="51" name="直接箭头连接符 50"/>
          <p:cNvCxnSpPr/>
          <p:nvPr/>
        </p:nvCxnSpPr>
        <p:spPr>
          <a:xfrm>
            <a:off x="7847330" y="4190365"/>
            <a:ext cx="4838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53" name="组合 52"/>
          <p:cNvGrpSpPr/>
          <p:nvPr/>
        </p:nvGrpSpPr>
        <p:grpSpPr>
          <a:xfrm>
            <a:off x="8331200" y="2980055"/>
            <a:ext cx="3159125" cy="2746375"/>
            <a:chOff x="2231" y="4694"/>
            <a:chExt cx="4975" cy="4325"/>
          </a:xfrm>
        </p:grpSpPr>
        <p:grpSp>
          <p:nvGrpSpPr>
            <p:cNvPr id="54" name="组合 53"/>
            <p:cNvGrpSpPr/>
            <p:nvPr/>
          </p:nvGrpSpPr>
          <p:grpSpPr>
            <a:xfrm>
              <a:off x="2231" y="4695"/>
              <a:ext cx="2280" cy="4323"/>
              <a:chOff x="3216" y="4697"/>
              <a:chExt cx="2280" cy="4323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3216" y="4697"/>
                <a:ext cx="2280" cy="3500"/>
                <a:chOff x="3084" y="4697"/>
                <a:chExt cx="2280" cy="3500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57" name="直接连接符 56"/>
                  <p:cNvCxnSpPr/>
                  <p:nvPr>
                    <p:custDataLst>
                      <p:tags r:id="rId30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58" name="组合 57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59" name="直接连接符 58"/>
                    <p:cNvCxnSpPr/>
                    <p:nvPr>
                      <p:custDataLst>
                        <p:tags r:id="rId31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60" name="直接连接符 59"/>
                    <p:cNvCxnSpPr/>
                    <p:nvPr>
                      <p:custDataLst>
                        <p:tags r:id="rId32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61" name="文本框 60"/>
                <p:cNvSpPr txBox="1"/>
                <p:nvPr>
                  <p:custDataLst>
                    <p:tags r:id="rId33"/>
                  </p:custDataLst>
                </p:nvPr>
              </p:nvSpPr>
              <p:spPr>
                <a:xfrm>
                  <a:off x="3107" y="7616"/>
                  <a:ext cx="213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5+1</a:t>
                  </a:r>
                  <a:endParaRPr lang="en-US" altLang="zh-CN"/>
                </a:p>
              </p:txBody>
            </p:sp>
          </p:grpSp>
          <p:sp>
            <p:nvSpPr>
              <p:cNvPr id="63" name="文本框 62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3396" y="8440"/>
                <a:ext cx="20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运算数栈</a:t>
                </a:r>
                <a:endParaRPr lang="zh-CN" altLang="en-US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4926" y="4694"/>
              <a:ext cx="2280" cy="4325"/>
              <a:chOff x="9220" y="4695"/>
              <a:chExt cx="2280" cy="4325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9220" y="4695"/>
                <a:ext cx="2280" cy="3500"/>
                <a:chOff x="3084" y="4697"/>
                <a:chExt cx="2280" cy="3500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67" name="直接连接符 66"/>
                  <p:cNvCxnSpPr/>
                  <p:nvPr>
                    <p:custDataLst>
                      <p:tags r:id="rId35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68" name="组合 67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69" name="直接连接符 68"/>
                    <p:cNvCxnSpPr/>
                    <p:nvPr>
                      <p:custDataLst>
                        <p:tags r:id="rId36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70" name="直接连接符 69"/>
                    <p:cNvCxnSpPr/>
                    <p:nvPr>
                      <p:custDataLst>
                        <p:tags r:id="rId37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72" name="文本框 71"/>
                <p:cNvSpPr txBox="1"/>
                <p:nvPr>
                  <p:custDataLst>
                    <p:tags r:id="rId38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73" name="文本框 72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9568" y="8440"/>
                <a:ext cx="182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运算符栈</a:t>
                </a: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 flipV="1">
            <a:off x="3939822" y="1605043"/>
            <a:ext cx="5174" cy="3479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28495" y="2982595"/>
            <a:ext cx="1706245" cy="2745105"/>
            <a:chOff x="3037" y="4697"/>
            <a:chExt cx="2687" cy="4323"/>
          </a:xfrm>
        </p:grpSpPr>
        <p:grpSp>
          <p:nvGrpSpPr>
            <p:cNvPr id="16" name="组合 15"/>
            <p:cNvGrpSpPr/>
            <p:nvPr/>
          </p:nvGrpSpPr>
          <p:grpSpPr>
            <a:xfrm>
              <a:off x="3037" y="4697"/>
              <a:ext cx="2687" cy="3500"/>
              <a:chOff x="2905" y="4697"/>
              <a:chExt cx="2687" cy="350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3084" y="4697"/>
                <a:ext cx="2280" cy="3500"/>
                <a:chOff x="2892" y="4313"/>
                <a:chExt cx="2280" cy="3500"/>
              </a:xfrm>
            </p:grpSpPr>
            <p:cxnSp>
              <p:nvCxnSpPr>
                <p:cNvPr id="2" name="直接连接符 1"/>
                <p:cNvCxnSpPr/>
                <p:nvPr>
                  <p:custDataLst>
                    <p:tags r:id="rId1"/>
                  </p:custDataLst>
                </p:nvPr>
              </p:nvCxnSpPr>
              <p:spPr>
                <a:xfrm flipV="1">
                  <a:off x="2892" y="7812"/>
                  <a:ext cx="2280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8" name="组合 7"/>
                <p:cNvGrpSpPr/>
                <p:nvPr/>
              </p:nvGrpSpPr>
              <p:grpSpPr>
                <a:xfrm>
                  <a:off x="2900" y="4313"/>
                  <a:ext cx="2268" cy="3500"/>
                  <a:chOff x="2900" y="4313"/>
                  <a:chExt cx="2268" cy="3500"/>
                </a:xfrm>
              </p:grpSpPr>
              <p:cxnSp>
                <p:nvCxnSpPr>
                  <p:cNvPr id="5" name="直接连接符 4"/>
                  <p:cNvCxnSpPr/>
                  <p:nvPr>
                    <p:custDataLst>
                      <p:tags r:id="rId2"/>
                    </p:custDataLst>
                  </p:nvPr>
                </p:nvCxnSpPr>
                <p:spPr>
                  <a:xfrm flipH="1">
                    <a:off x="2900" y="4313"/>
                    <a:ext cx="16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" name="直接连接符 5"/>
                  <p:cNvCxnSpPr/>
                  <p:nvPr>
                    <p:custDataLst>
                      <p:tags r:id="rId3"/>
                    </p:custDataLst>
                  </p:nvPr>
                </p:nvCxnSpPr>
                <p:spPr>
                  <a:xfrm>
                    <a:off x="5168" y="4313"/>
                    <a:ext cx="0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05" y="7616"/>
                <a:ext cx="268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en-US" altLang="zh-CN"/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546" y="6917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en-US" altLang="zh-CN"/>
              </a:p>
            </p:txBody>
          </p:sp>
        </p:grpSp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3396" y="8440"/>
              <a:ext cx="20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latin typeface="+mn-ea"/>
                  <a:sym typeface="+mn-ea"/>
                </a:rPr>
                <a:t>运算数栈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54700" y="2980690"/>
            <a:ext cx="1447800" cy="2746375"/>
            <a:chOff x="9220" y="4695"/>
            <a:chExt cx="2280" cy="4325"/>
          </a:xfrm>
        </p:grpSpPr>
        <p:grpSp>
          <p:nvGrpSpPr>
            <p:cNvPr id="17" name="组合 16"/>
            <p:cNvGrpSpPr/>
            <p:nvPr/>
          </p:nvGrpSpPr>
          <p:grpSpPr>
            <a:xfrm>
              <a:off x="9220" y="4695"/>
              <a:ext cx="2280" cy="3500"/>
              <a:chOff x="3084" y="4697"/>
              <a:chExt cx="2280" cy="3500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3084" y="4697"/>
                <a:ext cx="2280" cy="3500"/>
                <a:chOff x="2892" y="4313"/>
                <a:chExt cx="2280" cy="3500"/>
              </a:xfrm>
            </p:grpSpPr>
            <p:cxnSp>
              <p:nvCxnSpPr>
                <p:cNvPr id="19" name="直接连接符 18"/>
                <p:cNvCxnSpPr/>
                <p:nvPr>
                  <p:custDataLst>
                    <p:tags r:id="rId7"/>
                  </p:custDataLst>
                </p:nvPr>
              </p:nvCxnSpPr>
              <p:spPr>
                <a:xfrm flipV="1">
                  <a:off x="2892" y="7812"/>
                  <a:ext cx="2280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0" name="组合 19"/>
                <p:cNvGrpSpPr/>
                <p:nvPr/>
              </p:nvGrpSpPr>
              <p:grpSpPr>
                <a:xfrm>
                  <a:off x="2900" y="4313"/>
                  <a:ext cx="2268" cy="3500"/>
                  <a:chOff x="2900" y="4313"/>
                  <a:chExt cx="2268" cy="3500"/>
                </a:xfrm>
              </p:grpSpPr>
              <p:cxnSp>
                <p:nvCxnSpPr>
                  <p:cNvPr id="21" name="直接连接符 20"/>
                  <p:cNvCxnSpPr/>
                  <p:nvPr>
                    <p:custDataLst>
                      <p:tags r:id="rId8"/>
                    </p:custDataLst>
                  </p:nvPr>
                </p:nvCxnSpPr>
                <p:spPr>
                  <a:xfrm flipH="1">
                    <a:off x="2900" y="4313"/>
                    <a:ext cx="16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" name="直接连接符 21"/>
                  <p:cNvCxnSpPr/>
                  <p:nvPr>
                    <p:custDataLst>
                      <p:tags r:id="rId9"/>
                    </p:custDataLst>
                  </p:nvPr>
                </p:nvCxnSpPr>
                <p:spPr>
                  <a:xfrm>
                    <a:off x="5168" y="4313"/>
                    <a:ext cx="0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23" name="文本框 22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546" y="7616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en-US" altLang="zh-CN"/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546" y="6218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9568" y="8440"/>
              <a:ext cx="18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latin typeface="+mn-ea"/>
                  <a:sym typeface="+mn-ea"/>
                </a:rPr>
                <a:t>运算符栈</a:t>
              </a:r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127365" y="2687320"/>
            <a:ext cx="2088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libri" panose="020F0502020204030204" charset="0"/>
              </a:rPr>
              <a:t>①</a:t>
            </a:r>
            <a:r>
              <a:rPr lang="en-US" altLang="zh-CN"/>
              <a:t>=11/2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127365" y="3129915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②</a:t>
            </a:r>
            <a:r>
              <a:rPr lang="en-US" altLang="zh-CN">
                <a:latin typeface="Calibri" panose="020F0502020204030204" charset="0"/>
              </a:rPr>
              <a:t>=37%4</a:t>
            </a:r>
            <a:endParaRPr lang="en-US" altLang="zh-CN">
              <a:latin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28000" y="3572510"/>
            <a:ext cx="147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③</a:t>
            </a:r>
            <a:r>
              <a:rPr lang="en-US" altLang="zh-CN">
                <a:latin typeface="Calibri" panose="020F0502020204030204" charset="0"/>
              </a:rPr>
              <a:t>=①+②</a:t>
            </a:r>
            <a:endParaRPr lang="en-US" altLang="zh-CN">
              <a:latin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28000" y="401510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④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③-3.2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71090" y="4704080"/>
            <a:ext cx="80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68390" y="4652645"/>
            <a:ext cx="83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283460" y="4312920"/>
            <a:ext cx="97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2.5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2 * 4        </a:t>
            </a:r>
            <a:r>
              <a:rPr lang="en-US" altLang="zh-CN" sz="1600" b="1" dirty="0">
                <a:latin typeface="+mn-ea"/>
                <a:sym typeface="+mn-ea"/>
              </a:rPr>
              <a:t>=&gt; </a:t>
            </a:r>
            <a:r>
              <a:rPr lang="zh-CN" altLang="en-US" sz="1600" b="1" dirty="0">
                <a:latin typeface="+mn-ea"/>
                <a:sym typeface="+mn-ea"/>
              </a:rPr>
              <a:t>式</a:t>
            </a:r>
            <a:r>
              <a:rPr lang="en-US" altLang="zh-CN" sz="1600" b="1" dirty="0">
                <a:latin typeface="Calibri" panose="020F0502020204030204" charset="0"/>
                <a:sym typeface="+mn-ea"/>
              </a:rPr>
              <a:t>①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</a:rPr>
              <a:t>a=</a:t>
            </a:r>
            <a:r>
              <a:rPr lang="en-US" altLang="zh-CN" sz="1600" b="1" dirty="0">
                <a:latin typeface="Calibri" panose="020F0502020204030204" charset="0"/>
              </a:rPr>
              <a:t>①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</a:t>
            </a:r>
            <a:r>
              <a:rPr lang="en-US" altLang="zh-CN" sz="1600" b="1" dirty="0">
                <a:latin typeface="+mn-ea"/>
                <a:sym typeface="+mn-ea"/>
              </a:rPr>
              <a:t>3 * 5        </a:t>
            </a:r>
            <a:r>
              <a:rPr lang="en-US" altLang="zh-CN" sz="1600" b="1" dirty="0">
                <a:latin typeface="+mn-ea"/>
                <a:sym typeface="+mn-ea"/>
              </a:rPr>
              <a:t>=&gt; </a:t>
            </a:r>
            <a:r>
              <a:rPr lang="zh-CN" altLang="en-US" sz="1600" b="1" dirty="0">
                <a:latin typeface="+mn-ea"/>
                <a:sym typeface="+mn-ea"/>
              </a:rPr>
              <a:t>式</a:t>
            </a:r>
            <a:r>
              <a:rPr lang="zh-CN" altLang="en-US" sz="1600" b="1" dirty="0">
                <a:latin typeface="Calibri" panose="020F0502020204030204" charset="0"/>
                <a:sym typeface="+mn-ea"/>
              </a:rPr>
              <a:t>②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</a:t>
            </a:r>
            <a:r>
              <a:rPr lang="en-US" altLang="zh-CN" sz="1600" b="1" dirty="0">
                <a:latin typeface="+mn-ea"/>
              </a:rPr>
              <a:t>b=</a:t>
            </a:r>
            <a:r>
              <a:rPr lang="en-US" altLang="zh-CN" sz="1600" b="1" dirty="0">
                <a:latin typeface="Calibri" panose="020F0502020204030204" charset="0"/>
              </a:rPr>
              <a:t>②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</a:t>
            </a:r>
            <a:r>
              <a:rPr lang="en-US" altLang="zh-CN" sz="1600" b="1" dirty="0">
                <a:latin typeface="+mn-ea"/>
              </a:rPr>
              <a:t>a=b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步骤⑥：取第最后一个式子（此处为第二个）的</a:t>
            </a:r>
            <a:r>
              <a:rPr lang="zh-CN" altLang="en-US" sz="1600" b="1" dirty="0">
                <a:latin typeface="+mn-ea"/>
              </a:rPr>
              <a:t>值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081405"/>
            <a:ext cx="11468735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 flipV="1">
            <a:off x="2054714" y="1659364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22960" y="2979420"/>
            <a:ext cx="3293745" cy="2746375"/>
            <a:chOff x="1596" y="4694"/>
            <a:chExt cx="5187" cy="4325"/>
          </a:xfrm>
        </p:grpSpPr>
        <p:grpSp>
          <p:nvGrpSpPr>
            <p:cNvPr id="31" name="组合 30"/>
            <p:cNvGrpSpPr/>
            <p:nvPr/>
          </p:nvGrpSpPr>
          <p:grpSpPr>
            <a:xfrm>
              <a:off x="1596" y="4694"/>
              <a:ext cx="2280" cy="4323"/>
              <a:chOff x="3216" y="4697"/>
              <a:chExt cx="2280" cy="432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216" y="4697"/>
                <a:ext cx="2280" cy="3500"/>
                <a:chOff x="3084" y="4697"/>
                <a:chExt cx="2280" cy="3500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2" name="直接连接符 1"/>
                  <p:cNvCxnSpPr/>
                  <p:nvPr>
                    <p:custDataLst>
                      <p:tags r:id="rId1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8" name="组合 7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5" name="直接连接符 4"/>
                    <p:cNvCxnSpPr/>
                    <p:nvPr>
                      <p:custDataLst>
                        <p:tags r:id="rId2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6" name="直接连接符 5"/>
                    <p:cNvCxnSpPr/>
                    <p:nvPr>
                      <p:custDataLst>
                        <p:tags r:id="rId3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11" name="文本框 10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3546" y="761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a</a:t>
                  </a:r>
                  <a:endParaRPr lang="en-US" altLang="zh-CN"/>
                </a:p>
              </p:txBody>
            </p:sp>
            <p:sp>
              <p:nvSpPr>
                <p:cNvPr id="12" name="文本框 1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3546" y="703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</p:grpSp>
          <p:sp>
            <p:nvSpPr>
              <p:cNvPr id="29" name="文本框 2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396" y="8440"/>
                <a:ext cx="20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运算数栈</a:t>
                </a:r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503" y="4695"/>
              <a:ext cx="2280" cy="4325"/>
              <a:chOff x="9220" y="4695"/>
              <a:chExt cx="2280" cy="432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9220" y="4695"/>
                <a:ext cx="2280" cy="3500"/>
                <a:chOff x="3084" y="4697"/>
                <a:chExt cx="2280" cy="3500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19" name="直接连接符 18"/>
                  <p:cNvCxnSpPr/>
                  <p:nvPr>
                    <p:custDataLst>
                      <p:tags r:id="rId7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21" name="直接连接符 20"/>
                    <p:cNvCxnSpPr/>
                    <p:nvPr>
                      <p:custDataLst>
                        <p:tags r:id="rId8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" name="直接连接符 21"/>
                    <p:cNvCxnSpPr/>
                    <p:nvPr>
                      <p:custDataLst>
                        <p:tags r:id="rId9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23" name="文本框 22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3546" y="761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=</a:t>
                  </a:r>
                  <a:endParaRPr lang="en-US" altLang="zh-CN"/>
                </a:p>
              </p:txBody>
            </p:sp>
            <p:sp>
              <p:nvSpPr>
                <p:cNvPr id="25" name="文本框 24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30" name="文本框 2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9568" y="8440"/>
                <a:ext cx="182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运算符栈</a:t>
                </a:r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5127" y="7165"/>
              <a:ext cx="10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*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76" y="6453"/>
              <a:ext cx="15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</p:grpSp>
      <p:cxnSp>
        <p:nvCxnSpPr>
          <p:cNvPr id="14" name="直接箭头连接符 13"/>
          <p:cNvCxnSpPr/>
          <p:nvPr/>
        </p:nvCxnSpPr>
        <p:spPr>
          <a:xfrm>
            <a:off x="4238625" y="4025265"/>
            <a:ext cx="4730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15" name="组合 14"/>
          <p:cNvGrpSpPr/>
          <p:nvPr/>
        </p:nvGrpSpPr>
        <p:grpSpPr>
          <a:xfrm>
            <a:off x="4742815" y="2976245"/>
            <a:ext cx="3293745" cy="2747010"/>
            <a:chOff x="1596" y="4694"/>
            <a:chExt cx="5187" cy="4326"/>
          </a:xfrm>
        </p:grpSpPr>
        <p:grpSp>
          <p:nvGrpSpPr>
            <p:cNvPr id="24" name="组合 23"/>
            <p:cNvGrpSpPr/>
            <p:nvPr/>
          </p:nvGrpSpPr>
          <p:grpSpPr>
            <a:xfrm>
              <a:off x="1596" y="4694"/>
              <a:ext cx="2280" cy="4323"/>
              <a:chOff x="3216" y="4697"/>
              <a:chExt cx="2280" cy="4323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216" y="4697"/>
                <a:ext cx="2280" cy="3500"/>
                <a:chOff x="3084" y="4697"/>
                <a:chExt cx="2280" cy="3500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28" name="直接连接符 27"/>
                  <p:cNvCxnSpPr/>
                  <p:nvPr>
                    <p:custDataLst>
                      <p:tags r:id="rId13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34" name="直接连接符 33"/>
                    <p:cNvCxnSpPr/>
                    <p:nvPr>
                      <p:custDataLst>
                        <p:tags r:id="rId14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" name="直接连接符 34"/>
                    <p:cNvCxnSpPr/>
                    <p:nvPr>
                      <p:custDataLst>
                        <p:tags r:id="rId15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36" name="文本框 35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3546" y="761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a</a:t>
                  </a:r>
                  <a:endParaRPr lang="en-US" altLang="zh-CN"/>
                </a:p>
              </p:txBody>
            </p:sp>
            <p:sp>
              <p:nvSpPr>
                <p:cNvPr id="37" name="文本框 36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3546" y="703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</p:grpSp>
          <p:sp>
            <p:nvSpPr>
              <p:cNvPr id="38" name="文本框 37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396" y="8440"/>
                <a:ext cx="20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运算数栈</a:t>
                </a:r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4503" y="4695"/>
              <a:ext cx="2280" cy="4325"/>
              <a:chOff x="9220" y="4695"/>
              <a:chExt cx="2280" cy="4325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9220" y="4695"/>
                <a:ext cx="2280" cy="3500"/>
                <a:chOff x="3084" y="4697"/>
                <a:chExt cx="2280" cy="350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42" name="直接连接符 41"/>
                  <p:cNvCxnSpPr/>
                  <p:nvPr>
                    <p:custDataLst>
                      <p:tags r:id="rId19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44" name="直接连接符 43"/>
                    <p:cNvCxnSpPr/>
                    <p:nvPr>
                      <p:custDataLst>
                        <p:tags r:id="rId20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" name="直接连接符 44"/>
                    <p:cNvCxnSpPr/>
                    <p:nvPr>
                      <p:custDataLst>
                        <p:tags r:id="rId21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46" name="文本框 45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3546" y="761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=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48" name="文本框 47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9568" y="8440"/>
                <a:ext cx="182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运算符栈</a:t>
                </a:r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8730615" y="2977515"/>
            <a:ext cx="3293745" cy="2747010"/>
            <a:chOff x="1596" y="4694"/>
            <a:chExt cx="5187" cy="4326"/>
          </a:xfrm>
        </p:grpSpPr>
        <p:grpSp>
          <p:nvGrpSpPr>
            <p:cNvPr id="53" name="组合 52"/>
            <p:cNvGrpSpPr/>
            <p:nvPr/>
          </p:nvGrpSpPr>
          <p:grpSpPr>
            <a:xfrm>
              <a:off x="1596" y="4694"/>
              <a:ext cx="2280" cy="4323"/>
              <a:chOff x="3216" y="4697"/>
              <a:chExt cx="2280" cy="4323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3216" y="4697"/>
                <a:ext cx="2280" cy="3500"/>
                <a:chOff x="3084" y="4697"/>
                <a:chExt cx="2280" cy="3500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56" name="直接连接符 55"/>
                  <p:cNvCxnSpPr/>
                  <p:nvPr>
                    <p:custDataLst>
                      <p:tags r:id="rId25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57" name="组合 56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58" name="直接连接符 57"/>
                    <p:cNvCxnSpPr/>
                    <p:nvPr>
                      <p:custDataLst>
                        <p:tags r:id="rId26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59" name="直接连接符 58"/>
                    <p:cNvCxnSpPr/>
                    <p:nvPr>
                      <p:custDataLst>
                        <p:tags r:id="rId27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60" name="文本框 59"/>
                <p:cNvSpPr txBox="1"/>
                <p:nvPr>
                  <p:custDataLst>
                    <p:tags r:id="rId28"/>
                  </p:custDataLst>
                </p:nvPr>
              </p:nvSpPr>
              <p:spPr>
                <a:xfrm>
                  <a:off x="3546" y="761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a</a:t>
                  </a:r>
                  <a:r>
                    <a:rPr lang="zh-CN" altLang="en-US"/>
                    <a:t>（</a:t>
                  </a:r>
                  <a:r>
                    <a:rPr lang="en-US" altLang="zh-CN"/>
                    <a:t>8</a:t>
                  </a:r>
                  <a:r>
                    <a:rPr lang="zh-CN" altLang="en-US"/>
                    <a:t>）</a:t>
                  </a:r>
                  <a:endParaRPr lang="zh-CN" altLang="en-US"/>
                </a:p>
              </p:txBody>
            </p:sp>
            <p:sp>
              <p:nvSpPr>
                <p:cNvPr id="61" name="文本框 60"/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3546" y="703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62" name="文本框 61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396" y="8440"/>
                <a:ext cx="20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运算数栈</a:t>
                </a:r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503" y="4695"/>
              <a:ext cx="2280" cy="4325"/>
              <a:chOff x="9220" y="4695"/>
              <a:chExt cx="2280" cy="4325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9220" y="4695"/>
                <a:ext cx="2280" cy="3500"/>
                <a:chOff x="3084" y="4697"/>
                <a:chExt cx="2280" cy="3500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66" name="直接连接符 65"/>
                  <p:cNvCxnSpPr/>
                  <p:nvPr>
                    <p:custDataLst>
                      <p:tags r:id="rId31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68" name="直接连接符 67"/>
                    <p:cNvCxnSpPr/>
                    <p:nvPr>
                      <p:custDataLst>
                        <p:tags r:id="rId32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69" name="直接连接符 68"/>
                    <p:cNvCxnSpPr/>
                    <p:nvPr>
                      <p:custDataLst>
                        <p:tags r:id="rId33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70" name="文本框 69"/>
                <p:cNvSpPr txBox="1"/>
                <p:nvPr>
                  <p:custDataLst>
                    <p:tags r:id="rId34"/>
                  </p:custDataLst>
                </p:nvPr>
              </p:nvSpPr>
              <p:spPr>
                <a:xfrm>
                  <a:off x="3546" y="761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  <p:sp>
              <p:nvSpPr>
                <p:cNvPr id="71" name="文本框 70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72" name="文本框 71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9568" y="8440"/>
                <a:ext cx="182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运算符栈</a:t>
                </a:r>
                <a:endParaRPr lang="zh-CN" altLang="en-US"/>
              </a:p>
            </p:txBody>
          </p:sp>
        </p:grpSp>
      </p:grpSp>
      <p:cxnSp>
        <p:nvCxnSpPr>
          <p:cNvPr id="73" name="直接箭头连接符 72"/>
          <p:cNvCxnSpPr/>
          <p:nvPr/>
        </p:nvCxnSpPr>
        <p:spPr>
          <a:xfrm>
            <a:off x="8158480" y="4035425"/>
            <a:ext cx="4425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目前已分析到整个表达式的尾部，画出从当前栈的状态到整个表达式分析完成的整个过程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每两个栈一组，有多组，尽量放在一页上，不够可加页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H="1" flipV="1">
            <a:off x="3688483" y="1594816"/>
            <a:ext cx="2983" cy="3468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5490" y="5291455"/>
            <a:ext cx="251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①</a:t>
            </a:r>
            <a:r>
              <a:rPr lang="en-US" altLang="zh-CN">
                <a:latin typeface="Calibri" panose="020F0502020204030204" charset="0"/>
              </a:rPr>
              <a:t>=a=</a:t>
            </a:r>
            <a:r>
              <a:rPr lang="en-US" altLang="zh-CN" b="1" dirty="0">
                <a:latin typeface="+mn-ea"/>
                <a:sym typeface="+mn-ea"/>
              </a:rPr>
              <a:t>2 * 4</a:t>
            </a:r>
            <a:endParaRPr lang="en-US" altLang="zh-CN">
              <a:latin typeface="Calibri" panose="020F050202020403020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91820" y="2541270"/>
            <a:ext cx="1629410" cy="2165018"/>
            <a:chOff x="1256" y="4696"/>
            <a:chExt cx="4240" cy="4363"/>
          </a:xfrm>
        </p:grpSpPr>
        <p:grpSp>
          <p:nvGrpSpPr>
            <p:cNvPr id="32" name="组合 31"/>
            <p:cNvGrpSpPr/>
            <p:nvPr/>
          </p:nvGrpSpPr>
          <p:grpSpPr>
            <a:xfrm>
              <a:off x="3535" y="4696"/>
              <a:ext cx="1961" cy="4363"/>
              <a:chOff x="9220" y="4695"/>
              <a:chExt cx="2470" cy="4363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9220" y="4695"/>
                <a:ext cx="2280" cy="3673"/>
                <a:chOff x="3084" y="4697"/>
                <a:chExt cx="2280" cy="3673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19" name="直接连接符 18"/>
                  <p:cNvCxnSpPr/>
                  <p:nvPr>
                    <p:custDataLst>
                      <p:tags r:id="rId1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21" name="直接连接符 20"/>
                    <p:cNvCxnSpPr/>
                    <p:nvPr>
                      <p:custDataLst>
                        <p:tags r:id="rId2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" name="直接连接符 21"/>
                    <p:cNvCxnSpPr/>
                    <p:nvPr>
                      <p:custDataLst>
                        <p:tags r:id="rId3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23" name="文本框 22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3546" y="7628"/>
                  <a:ext cx="1376" cy="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,</a:t>
                  </a:r>
                  <a:endParaRPr lang="en-US" altLang="zh-CN"/>
                </a:p>
              </p:txBody>
            </p:sp>
            <p:sp>
              <p:nvSpPr>
                <p:cNvPr id="25" name="文本框 24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30" name="文本框 2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9243" y="8440"/>
                <a:ext cx="2447" cy="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 dirty="0">
                    <a:latin typeface="+mn-ea"/>
                    <a:sym typeface="+mn-ea"/>
                  </a:rPr>
                  <a:t>运算符栈</a:t>
                </a:r>
                <a:endParaRPr lang="zh-CN" altLang="en-US" sz="140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3856" y="7045"/>
              <a:ext cx="1183" cy="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=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3856" y="6465"/>
              <a:ext cx="1183" cy="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=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043" y="5885"/>
              <a:ext cx="810" cy="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 dirty="0">
                  <a:latin typeface="+mn-ea"/>
                  <a:sym typeface="+mn-ea"/>
                </a:rPr>
                <a:t>*</a:t>
              </a:r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256" y="4697"/>
              <a:ext cx="2059" cy="4361"/>
              <a:chOff x="1256" y="4697"/>
              <a:chExt cx="2059" cy="4361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256" y="4697"/>
                <a:ext cx="2059" cy="4361"/>
                <a:chOff x="3216" y="4697"/>
                <a:chExt cx="2569" cy="4361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4697"/>
                  <a:ext cx="2280" cy="3500"/>
                  <a:chOff x="3084" y="4697"/>
                  <a:chExt cx="2280" cy="3500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3084" y="4697"/>
                    <a:ext cx="2280" cy="3500"/>
                    <a:chOff x="2892" y="4313"/>
                    <a:chExt cx="2280" cy="3500"/>
                  </a:xfrm>
                </p:grpSpPr>
                <p:cxnSp>
                  <p:nvCxnSpPr>
                    <p:cNvPr id="2" name="直接连接符 1"/>
                    <p:cNvCxnSpPr/>
                    <p:nvPr>
                      <p:custDataLst>
                        <p:tags r:id="rId8"/>
                      </p:custDataLst>
                    </p:nvPr>
                  </p:nvCxnSpPr>
                  <p:spPr>
                    <a:xfrm flipV="1">
                      <a:off x="2892" y="7812"/>
                      <a:ext cx="2280" cy="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grpSp>
                  <p:nvGrpSpPr>
                    <p:cNvPr id="8" name="组合 7"/>
                    <p:cNvGrpSpPr/>
                    <p:nvPr/>
                  </p:nvGrpSpPr>
                  <p:grpSpPr>
                    <a:xfrm>
                      <a:off x="2900" y="4313"/>
                      <a:ext cx="2268" cy="3500"/>
                      <a:chOff x="2900" y="4313"/>
                      <a:chExt cx="2268" cy="3500"/>
                    </a:xfrm>
                  </p:grpSpPr>
                  <p:cxnSp>
                    <p:nvCxnSpPr>
                      <p:cNvPr id="4" name="直接连接符 3"/>
                      <p:cNvCxnSpPr/>
                      <p:nvPr>
                        <p:custDataLst>
                          <p:tags r:id="rId9"/>
                        </p:custDataLst>
                      </p:nvPr>
                    </p:nvCxnSpPr>
                    <p:spPr>
                      <a:xfrm flipH="1">
                        <a:off x="2900" y="4313"/>
                        <a:ext cx="16" cy="350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6" name="直接连接符 5"/>
                      <p:cNvCxnSpPr/>
                      <p:nvPr>
                        <p:custDataLst>
                          <p:tags r:id="rId10"/>
                        </p:custDataLst>
                      </p:nvPr>
                    </p:nvCxnSpPr>
                    <p:spPr>
                      <a:xfrm>
                        <a:off x="5168" y="4313"/>
                        <a:ext cx="0" cy="350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sp>
                <p:nvSpPr>
                  <p:cNvPr id="11" name="文本框 10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3546" y="7616"/>
                    <a:ext cx="1376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2" name="文本框 11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3546" y="7036"/>
                    <a:ext cx="1376" cy="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a</a:t>
                    </a:r>
                    <a:endParaRPr lang="en-US" altLang="zh-CN"/>
                  </a:p>
                </p:txBody>
              </p:sp>
            </p:grpSp>
            <p:sp>
              <p:nvSpPr>
                <p:cNvPr id="29" name="文本框 28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3239" y="8440"/>
                  <a:ext cx="2546" cy="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400" b="1" dirty="0">
                      <a:latin typeface="+mn-ea"/>
                      <a:sym typeface="+mn-ea"/>
                    </a:rPr>
                    <a:t>运算数栈</a:t>
                  </a:r>
                  <a:endParaRPr lang="zh-CN" altLang="en-US" sz="1400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1725" y="7584"/>
                <a:ext cx="648" cy="74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latin typeface="Calibri" panose="020F0502020204030204" charset="0"/>
                  </a:rPr>
                  <a:t>①</a:t>
                </a:r>
                <a:endParaRPr lang="zh-CN" altLang="en-US">
                  <a:latin typeface="Calibri" panose="020F0502020204030204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829" y="6595"/>
                <a:ext cx="697" cy="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546" y="6028"/>
                <a:ext cx="1265" cy="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724" y="5383"/>
                <a:ext cx="907" cy="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</p:grpSp>
      <p:cxnSp>
        <p:nvCxnSpPr>
          <p:cNvPr id="37" name="直接箭头连接符 36"/>
          <p:cNvCxnSpPr/>
          <p:nvPr/>
        </p:nvCxnSpPr>
        <p:spPr>
          <a:xfrm>
            <a:off x="2361565" y="3347085"/>
            <a:ext cx="55562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38" name="组合 37"/>
          <p:cNvGrpSpPr/>
          <p:nvPr/>
        </p:nvGrpSpPr>
        <p:grpSpPr>
          <a:xfrm>
            <a:off x="3287395" y="2584450"/>
            <a:ext cx="1700530" cy="2262674"/>
            <a:chOff x="1256" y="4696"/>
            <a:chExt cx="4240" cy="4868"/>
          </a:xfrm>
        </p:grpSpPr>
        <p:grpSp>
          <p:nvGrpSpPr>
            <p:cNvPr id="39" name="组合 38"/>
            <p:cNvGrpSpPr/>
            <p:nvPr/>
          </p:nvGrpSpPr>
          <p:grpSpPr>
            <a:xfrm>
              <a:off x="3535" y="4696"/>
              <a:ext cx="1961" cy="4868"/>
              <a:chOff x="9220" y="4695"/>
              <a:chExt cx="2470" cy="4868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9220" y="4695"/>
                <a:ext cx="2280" cy="3502"/>
                <a:chOff x="3084" y="4697"/>
                <a:chExt cx="2280" cy="3502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42" name="直接连接符 41"/>
                  <p:cNvCxnSpPr/>
                  <p:nvPr>
                    <p:custDataLst>
                      <p:tags r:id="rId14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44" name="直接连接符 43"/>
                    <p:cNvCxnSpPr/>
                    <p:nvPr>
                      <p:custDataLst>
                        <p:tags r:id="rId15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" name="直接连接符 44"/>
                    <p:cNvCxnSpPr/>
                    <p:nvPr>
                      <p:custDataLst>
                        <p:tags r:id="rId16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46" name="文本框 45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3546" y="7407"/>
                  <a:ext cx="1376" cy="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,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48" name="文本框 47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9243" y="8440"/>
                <a:ext cx="2447" cy="1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 dirty="0">
                    <a:latin typeface="+mn-ea"/>
                    <a:sym typeface="+mn-ea"/>
                  </a:rPr>
                  <a:t>运算符栈</a:t>
                </a:r>
                <a:endParaRPr lang="zh-CN" altLang="en-US" sz="1400"/>
              </a:p>
            </p:txBody>
          </p:sp>
        </p:grpSp>
        <p:sp>
          <p:nvSpPr>
            <p:cNvPr id="49" name="文本框 48"/>
            <p:cNvSpPr txBox="1"/>
            <p:nvPr>
              <p:custDataLst>
                <p:tags r:id="rId20"/>
              </p:custDataLst>
            </p:nvPr>
          </p:nvSpPr>
          <p:spPr>
            <a:xfrm>
              <a:off x="3812" y="6630"/>
              <a:ext cx="1183" cy="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=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>
              <p:custDataLst>
                <p:tags r:id="rId21"/>
              </p:custDataLst>
            </p:nvPr>
          </p:nvSpPr>
          <p:spPr>
            <a:xfrm>
              <a:off x="3856" y="6136"/>
              <a:ext cx="1183" cy="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=</a:t>
              </a:r>
              <a:endParaRPr lang="en-US" altLang="zh-CN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256" y="4697"/>
              <a:ext cx="2059" cy="4866"/>
              <a:chOff x="1256" y="4697"/>
              <a:chExt cx="2059" cy="4866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256" y="4697"/>
                <a:ext cx="2059" cy="4866"/>
                <a:chOff x="3216" y="4697"/>
                <a:chExt cx="2569" cy="4866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3216" y="4697"/>
                  <a:ext cx="2280" cy="3500"/>
                  <a:chOff x="3084" y="4697"/>
                  <a:chExt cx="2280" cy="3500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3084" y="4697"/>
                    <a:ext cx="2280" cy="3500"/>
                    <a:chOff x="2892" y="4313"/>
                    <a:chExt cx="2280" cy="3500"/>
                  </a:xfrm>
                </p:grpSpPr>
                <p:cxnSp>
                  <p:nvCxnSpPr>
                    <p:cNvPr id="56" name="直接连接符 55"/>
                    <p:cNvCxnSpPr/>
                    <p:nvPr>
                      <p:custDataLst>
                        <p:tags r:id="rId22"/>
                      </p:custDataLst>
                    </p:nvPr>
                  </p:nvCxnSpPr>
                  <p:spPr>
                    <a:xfrm flipV="1">
                      <a:off x="2892" y="7812"/>
                      <a:ext cx="2280" cy="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grpSp>
                  <p:nvGrpSpPr>
                    <p:cNvPr id="57" name="组合 56"/>
                    <p:cNvGrpSpPr/>
                    <p:nvPr/>
                  </p:nvGrpSpPr>
                  <p:grpSpPr>
                    <a:xfrm>
                      <a:off x="2900" y="4313"/>
                      <a:ext cx="2268" cy="3500"/>
                      <a:chOff x="2900" y="4313"/>
                      <a:chExt cx="2268" cy="3500"/>
                    </a:xfrm>
                  </p:grpSpPr>
                  <p:cxnSp>
                    <p:nvCxnSpPr>
                      <p:cNvPr id="58" name="直接连接符 57"/>
                      <p:cNvCxnSpPr/>
                      <p:nvPr>
                        <p:custDataLst>
                          <p:tags r:id="rId23"/>
                        </p:custDataLst>
                      </p:nvPr>
                    </p:nvCxnSpPr>
                    <p:spPr>
                      <a:xfrm flipH="1">
                        <a:off x="2900" y="4313"/>
                        <a:ext cx="16" cy="350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59" name="直接连接符 58"/>
                      <p:cNvCxnSpPr/>
                      <p:nvPr>
                        <p:custDataLst>
                          <p:tags r:id="rId24"/>
                        </p:custDataLst>
                      </p:nvPr>
                    </p:nvCxnSpPr>
                    <p:spPr>
                      <a:xfrm>
                        <a:off x="5168" y="4313"/>
                        <a:ext cx="0" cy="350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sp>
                <p:nvSpPr>
                  <p:cNvPr id="60" name="文本框 59"/>
                  <p:cNvSpPr txBox="1"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3546" y="7616"/>
                    <a:ext cx="1376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61" name="文本框 60"/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3546" y="6005"/>
                    <a:ext cx="1376" cy="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b</a:t>
                    </a:r>
                    <a:endParaRPr lang="en-US" altLang="zh-CN"/>
                  </a:p>
                </p:txBody>
              </p:sp>
            </p:grpSp>
            <p:sp>
              <p:nvSpPr>
                <p:cNvPr id="62" name="文本框 61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3239" y="8440"/>
                  <a:ext cx="2546" cy="11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400" b="1" dirty="0">
                      <a:latin typeface="+mn-ea"/>
                      <a:sym typeface="+mn-ea"/>
                    </a:rPr>
                    <a:t>运算数栈</a:t>
                  </a:r>
                  <a:endParaRPr lang="zh-CN" altLang="en-US" sz="1400"/>
                </a:p>
              </p:txBody>
            </p:sp>
          </p:grpSp>
          <p:sp>
            <p:nvSpPr>
              <p:cNvPr id="63" name="文本框 62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1780" y="7412"/>
                <a:ext cx="648" cy="87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latin typeface="Calibri" panose="020F0502020204030204" charset="0"/>
                  </a:rPr>
                  <a:t>①</a:t>
                </a:r>
                <a:endParaRPr lang="zh-CN" altLang="en-US">
                  <a:latin typeface="Calibri" panose="020F0502020204030204" charset="0"/>
                </a:endParaRPr>
              </a:p>
            </p:txBody>
          </p:sp>
          <p:sp>
            <p:nvSpPr>
              <p:cNvPr id="64" name="文本框 63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1840" y="6558"/>
                <a:ext cx="697" cy="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</p:grpSp>
      <p:sp>
        <p:nvSpPr>
          <p:cNvPr id="67" name="文本框 66"/>
          <p:cNvSpPr txBox="1"/>
          <p:nvPr/>
        </p:nvSpPr>
        <p:spPr>
          <a:xfrm>
            <a:off x="2535555" y="5291455"/>
            <a:ext cx="201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②</a:t>
            </a:r>
            <a:r>
              <a:rPr lang="en-US" altLang="zh-CN">
                <a:latin typeface="Calibri" panose="020F0502020204030204" charset="0"/>
              </a:rPr>
              <a:t>=</a:t>
            </a:r>
            <a:r>
              <a:rPr lang="en-US" altLang="zh-CN" b="1" dirty="0">
                <a:latin typeface="+mn-ea"/>
                <a:sym typeface="+mn-ea"/>
              </a:rPr>
              <a:t>3 * 5</a:t>
            </a:r>
            <a:endParaRPr lang="en-US" altLang="zh-CN">
              <a:latin typeface="Calibri" panose="020F050202020403020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435985" y="28721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②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5325110" y="3347720"/>
            <a:ext cx="4419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72" name="组合 71"/>
          <p:cNvGrpSpPr/>
          <p:nvPr/>
        </p:nvGrpSpPr>
        <p:grpSpPr>
          <a:xfrm>
            <a:off x="6106160" y="2585085"/>
            <a:ext cx="1660525" cy="2003374"/>
            <a:chOff x="1256" y="4696"/>
            <a:chExt cx="4240" cy="4422"/>
          </a:xfrm>
        </p:grpSpPr>
        <p:grpSp>
          <p:nvGrpSpPr>
            <p:cNvPr id="73" name="组合 72"/>
            <p:cNvGrpSpPr/>
            <p:nvPr/>
          </p:nvGrpSpPr>
          <p:grpSpPr>
            <a:xfrm>
              <a:off x="3535" y="4696"/>
              <a:ext cx="1961" cy="4422"/>
              <a:chOff x="9220" y="4695"/>
              <a:chExt cx="2470" cy="4422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9220" y="4695"/>
                <a:ext cx="2280" cy="3569"/>
                <a:chOff x="3084" y="4697"/>
                <a:chExt cx="2280" cy="3569"/>
              </a:xfrm>
            </p:grpSpPr>
            <p:grpSp>
              <p:nvGrpSpPr>
                <p:cNvPr id="75" name="组合 74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76" name="直接连接符 75"/>
                  <p:cNvCxnSpPr/>
                  <p:nvPr>
                    <p:custDataLst>
                      <p:tags r:id="rId30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77" name="组合 76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78" name="直接连接符 77"/>
                    <p:cNvCxnSpPr/>
                    <p:nvPr>
                      <p:custDataLst>
                        <p:tags r:id="rId31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79" name="直接连接符 78"/>
                    <p:cNvCxnSpPr/>
                    <p:nvPr>
                      <p:custDataLst>
                        <p:tags r:id="rId32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80" name="文本框 79"/>
                <p:cNvSpPr txBox="1"/>
                <p:nvPr>
                  <p:custDataLst>
                    <p:tags r:id="rId33"/>
                  </p:custDataLst>
                </p:nvPr>
              </p:nvSpPr>
              <p:spPr>
                <a:xfrm>
                  <a:off x="3546" y="7453"/>
                  <a:ext cx="1376" cy="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,</a:t>
                  </a:r>
                  <a:endParaRPr lang="en-US" altLang="zh-CN"/>
                </a:p>
              </p:txBody>
            </p:sp>
            <p:sp>
              <p:nvSpPr>
                <p:cNvPr id="81" name="文本框 80"/>
                <p:cNvSpPr txBox="1"/>
                <p:nvPr>
                  <p:custDataLst>
                    <p:tags r:id="rId34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82" name="文本框 81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9243" y="8440"/>
                <a:ext cx="2447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 dirty="0">
                    <a:latin typeface="+mn-ea"/>
                    <a:sym typeface="+mn-ea"/>
                  </a:rPr>
                  <a:t>运算符栈</a:t>
                </a:r>
                <a:endParaRPr lang="zh-CN" altLang="en-US" sz="1400"/>
              </a:p>
            </p:txBody>
          </p:sp>
        </p:grpSp>
        <p:sp>
          <p:nvSpPr>
            <p:cNvPr id="83" name="文本框 82"/>
            <p:cNvSpPr txBox="1"/>
            <p:nvPr>
              <p:custDataLst>
                <p:tags r:id="rId36"/>
              </p:custDataLst>
            </p:nvPr>
          </p:nvSpPr>
          <p:spPr>
            <a:xfrm>
              <a:off x="3856" y="7045"/>
              <a:ext cx="1183" cy="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=</a:t>
              </a:r>
              <a:endParaRPr lang="en-US" altLang="zh-CN"/>
            </a:p>
          </p:txBody>
        </p:sp>
        <p:sp>
          <p:nvSpPr>
            <p:cNvPr id="84" name="文本框 83"/>
            <p:cNvSpPr txBox="1"/>
            <p:nvPr>
              <p:custDataLst>
                <p:tags r:id="rId37"/>
              </p:custDataLst>
            </p:nvPr>
          </p:nvSpPr>
          <p:spPr>
            <a:xfrm>
              <a:off x="3856" y="6465"/>
              <a:ext cx="1183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/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1256" y="4697"/>
              <a:ext cx="2059" cy="4420"/>
              <a:chOff x="1256" y="4697"/>
              <a:chExt cx="2059" cy="4420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1256" y="4697"/>
                <a:ext cx="2059" cy="4420"/>
                <a:chOff x="3216" y="4697"/>
                <a:chExt cx="2569" cy="4420"/>
              </a:xfrm>
            </p:grpSpPr>
            <p:grpSp>
              <p:nvGrpSpPr>
                <p:cNvPr id="87" name="组合 86"/>
                <p:cNvGrpSpPr/>
                <p:nvPr/>
              </p:nvGrpSpPr>
              <p:grpSpPr>
                <a:xfrm>
                  <a:off x="3216" y="4697"/>
                  <a:ext cx="2280" cy="3500"/>
                  <a:chOff x="3084" y="4697"/>
                  <a:chExt cx="2280" cy="3500"/>
                </a:xfrm>
              </p:grpSpPr>
              <p:grpSp>
                <p:nvGrpSpPr>
                  <p:cNvPr id="88" name="组合 87"/>
                  <p:cNvGrpSpPr/>
                  <p:nvPr/>
                </p:nvGrpSpPr>
                <p:grpSpPr>
                  <a:xfrm>
                    <a:off x="3084" y="4697"/>
                    <a:ext cx="2280" cy="3500"/>
                    <a:chOff x="2892" y="4313"/>
                    <a:chExt cx="2280" cy="3500"/>
                  </a:xfrm>
                </p:grpSpPr>
                <p:cxnSp>
                  <p:nvCxnSpPr>
                    <p:cNvPr id="89" name="直接连接符 88"/>
                    <p:cNvCxnSpPr/>
                    <p:nvPr>
                      <p:custDataLst>
                        <p:tags r:id="rId38"/>
                      </p:custDataLst>
                    </p:nvPr>
                  </p:nvCxnSpPr>
                  <p:spPr>
                    <a:xfrm flipV="1">
                      <a:off x="2892" y="7812"/>
                      <a:ext cx="2280" cy="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grpSp>
                  <p:nvGrpSpPr>
                    <p:cNvPr id="90" name="组合 89"/>
                    <p:cNvGrpSpPr/>
                    <p:nvPr/>
                  </p:nvGrpSpPr>
                  <p:grpSpPr>
                    <a:xfrm>
                      <a:off x="2900" y="4313"/>
                      <a:ext cx="2268" cy="3500"/>
                      <a:chOff x="2900" y="4313"/>
                      <a:chExt cx="2268" cy="3500"/>
                    </a:xfrm>
                  </p:grpSpPr>
                  <p:cxnSp>
                    <p:nvCxnSpPr>
                      <p:cNvPr id="91" name="直接连接符 90"/>
                      <p:cNvCxnSpPr/>
                      <p:nvPr>
                        <p:custDataLst>
                          <p:tags r:id="rId39"/>
                        </p:custDataLst>
                      </p:nvPr>
                    </p:nvCxnSpPr>
                    <p:spPr>
                      <a:xfrm flipH="1">
                        <a:off x="2900" y="4313"/>
                        <a:ext cx="16" cy="350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92" name="直接连接符 91"/>
                      <p:cNvCxnSpPr/>
                      <p:nvPr>
                        <p:custDataLst>
                          <p:tags r:id="rId40"/>
                        </p:custDataLst>
                      </p:nvPr>
                    </p:nvCxnSpPr>
                    <p:spPr>
                      <a:xfrm>
                        <a:off x="5168" y="4313"/>
                        <a:ext cx="0" cy="350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sp>
                <p:nvSpPr>
                  <p:cNvPr id="93" name="文本框 92"/>
                  <p:cNvSpPr txBox="1"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3546" y="7616"/>
                    <a:ext cx="1376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94" name="文本框 93"/>
                  <p:cNvSpPr txBox="1"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3546" y="6798"/>
                    <a:ext cx="1376" cy="8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a</a:t>
                    </a:r>
                    <a:endParaRPr lang="en-US" altLang="zh-CN"/>
                  </a:p>
                </p:txBody>
              </p:sp>
            </p:grpSp>
            <p:sp>
              <p:nvSpPr>
                <p:cNvPr id="95" name="文本框 94"/>
                <p:cNvSpPr txBox="1"/>
                <p:nvPr>
                  <p:custDataLst>
                    <p:tags r:id="rId43"/>
                  </p:custDataLst>
                </p:nvPr>
              </p:nvSpPr>
              <p:spPr>
                <a:xfrm>
                  <a:off x="3239" y="8440"/>
                  <a:ext cx="2546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400" b="1" dirty="0">
                      <a:latin typeface="+mn-ea"/>
                      <a:sym typeface="+mn-ea"/>
                    </a:rPr>
                    <a:t>运算数栈</a:t>
                  </a:r>
                  <a:endParaRPr lang="zh-CN" altLang="en-US" sz="1400"/>
                </a:p>
              </p:txBody>
            </p:sp>
          </p:grpSp>
          <p:sp>
            <p:nvSpPr>
              <p:cNvPr id="96" name="文本框 95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1725" y="7418"/>
                <a:ext cx="648" cy="8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latin typeface="Calibri" panose="020F0502020204030204" charset="0"/>
                  </a:rPr>
                  <a:t>①</a:t>
                </a:r>
                <a:endParaRPr lang="zh-CN" altLang="en-US">
                  <a:latin typeface="Calibri" panose="020F0502020204030204" charset="0"/>
                </a:endParaRPr>
              </a:p>
            </p:txBody>
          </p:sp>
          <p:sp>
            <p:nvSpPr>
              <p:cNvPr id="97" name="文本框 96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1275" y="6216"/>
                <a:ext cx="1615" cy="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b(</a:t>
                </a:r>
                <a:r>
                  <a:rPr lang="en-US" altLang="zh-CN">
                    <a:sym typeface="+mn-ea"/>
                  </a:rPr>
                  <a:t>15</a:t>
                </a:r>
                <a:r>
                  <a:rPr lang="en-US" altLang="zh-CN"/>
                  <a:t>)</a:t>
                </a:r>
                <a:endParaRPr lang="en-US" altLang="zh-CN"/>
              </a:p>
            </p:txBody>
          </p:sp>
        </p:grpSp>
      </p:grpSp>
      <p:cxnSp>
        <p:nvCxnSpPr>
          <p:cNvPr id="99" name="直接箭头连接符 98"/>
          <p:cNvCxnSpPr/>
          <p:nvPr/>
        </p:nvCxnSpPr>
        <p:spPr>
          <a:xfrm>
            <a:off x="7814310" y="3284855"/>
            <a:ext cx="6788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101" name="组合 100"/>
          <p:cNvGrpSpPr/>
          <p:nvPr/>
        </p:nvGrpSpPr>
        <p:grpSpPr>
          <a:xfrm>
            <a:off x="8493125" y="2585085"/>
            <a:ext cx="1660525" cy="2003374"/>
            <a:chOff x="1256" y="4696"/>
            <a:chExt cx="4240" cy="4422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535" y="4696"/>
              <a:ext cx="1961" cy="4422"/>
              <a:chOff x="9220" y="4695"/>
              <a:chExt cx="2470" cy="4422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9220" y="4695"/>
                <a:ext cx="2280" cy="3569"/>
                <a:chOff x="3084" y="4697"/>
                <a:chExt cx="2280" cy="3569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105" name="直接连接符 104"/>
                  <p:cNvCxnSpPr/>
                  <p:nvPr>
                    <p:custDataLst>
                      <p:tags r:id="rId46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107" name="直接连接符 106"/>
                    <p:cNvCxnSpPr/>
                    <p:nvPr>
                      <p:custDataLst>
                        <p:tags r:id="rId47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08" name="直接连接符 107"/>
                    <p:cNvCxnSpPr/>
                    <p:nvPr>
                      <p:custDataLst>
                        <p:tags r:id="rId48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109" name="文本框 108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3546" y="7453"/>
                  <a:ext cx="1376" cy="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,</a:t>
                  </a:r>
                  <a:endParaRPr lang="en-US" altLang="zh-CN"/>
                </a:p>
              </p:txBody>
            </p:sp>
            <p:sp>
              <p:nvSpPr>
                <p:cNvPr id="110" name="文本框 109"/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111" name="文本框 110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9243" y="8440"/>
                <a:ext cx="2447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 dirty="0">
                    <a:latin typeface="+mn-ea"/>
                    <a:sym typeface="+mn-ea"/>
                  </a:rPr>
                  <a:t>运算符栈</a:t>
                </a:r>
                <a:endParaRPr lang="zh-CN" altLang="en-US" sz="1400"/>
              </a:p>
            </p:txBody>
          </p:sp>
        </p:grpSp>
        <p:sp>
          <p:nvSpPr>
            <p:cNvPr id="112" name="文本框 111"/>
            <p:cNvSpPr txBox="1"/>
            <p:nvPr>
              <p:custDataLst>
                <p:tags r:id="rId52"/>
              </p:custDataLst>
            </p:nvPr>
          </p:nvSpPr>
          <p:spPr>
            <a:xfrm>
              <a:off x="3856" y="7045"/>
              <a:ext cx="1183" cy="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1256" y="4697"/>
              <a:ext cx="2059" cy="4420"/>
              <a:chOff x="1256" y="4697"/>
              <a:chExt cx="2059" cy="4420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1256" y="4697"/>
                <a:ext cx="2059" cy="4420"/>
                <a:chOff x="3216" y="4697"/>
                <a:chExt cx="2569" cy="4420"/>
              </a:xfrm>
            </p:grpSpPr>
            <p:grpSp>
              <p:nvGrpSpPr>
                <p:cNvPr id="116" name="组合 115"/>
                <p:cNvGrpSpPr/>
                <p:nvPr/>
              </p:nvGrpSpPr>
              <p:grpSpPr>
                <a:xfrm>
                  <a:off x="3216" y="4697"/>
                  <a:ext cx="2280" cy="3500"/>
                  <a:chOff x="3084" y="4697"/>
                  <a:chExt cx="2280" cy="3500"/>
                </a:xfrm>
              </p:grpSpPr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3084" y="4697"/>
                    <a:ext cx="2280" cy="3500"/>
                    <a:chOff x="2892" y="4313"/>
                    <a:chExt cx="2280" cy="3500"/>
                  </a:xfrm>
                </p:grpSpPr>
                <p:cxnSp>
                  <p:nvCxnSpPr>
                    <p:cNvPr id="118" name="直接连接符 117"/>
                    <p:cNvCxnSpPr/>
                    <p:nvPr>
                      <p:custDataLst>
                        <p:tags r:id="rId53"/>
                      </p:custDataLst>
                    </p:nvPr>
                  </p:nvCxnSpPr>
                  <p:spPr>
                    <a:xfrm flipV="1">
                      <a:off x="2892" y="7812"/>
                      <a:ext cx="2280" cy="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grpSp>
                  <p:nvGrpSpPr>
                    <p:cNvPr id="119" name="组合 118"/>
                    <p:cNvGrpSpPr/>
                    <p:nvPr/>
                  </p:nvGrpSpPr>
                  <p:grpSpPr>
                    <a:xfrm>
                      <a:off x="2900" y="4313"/>
                      <a:ext cx="2268" cy="3500"/>
                      <a:chOff x="2900" y="4313"/>
                      <a:chExt cx="2268" cy="3500"/>
                    </a:xfrm>
                  </p:grpSpPr>
                  <p:cxnSp>
                    <p:nvCxnSpPr>
                      <p:cNvPr id="120" name="直接连接符 119"/>
                      <p:cNvCxnSpPr/>
                      <p:nvPr>
                        <p:custDataLst>
                          <p:tags r:id="rId54"/>
                        </p:custDataLst>
                      </p:nvPr>
                    </p:nvCxnSpPr>
                    <p:spPr>
                      <a:xfrm flipH="1">
                        <a:off x="2900" y="4313"/>
                        <a:ext cx="16" cy="350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1" name="直接连接符 120"/>
                      <p:cNvCxnSpPr/>
                      <p:nvPr>
                        <p:custDataLst>
                          <p:tags r:id="rId55"/>
                        </p:custDataLst>
                      </p:nvPr>
                    </p:nvCxnSpPr>
                    <p:spPr>
                      <a:xfrm>
                        <a:off x="5168" y="4313"/>
                        <a:ext cx="0" cy="350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sp>
                <p:nvSpPr>
                  <p:cNvPr id="122" name="文本框 121"/>
                  <p:cNvSpPr txBox="1"/>
                  <p:nvPr>
                    <p:custDataLst>
                      <p:tags r:id="rId56"/>
                    </p:custDataLst>
                  </p:nvPr>
                </p:nvSpPr>
                <p:spPr>
                  <a:xfrm>
                    <a:off x="3546" y="7616"/>
                    <a:ext cx="1376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23" name="文本框 122"/>
                  <p:cNvSpPr txBox="1"/>
                  <p:nvPr>
                    <p:custDataLst>
                      <p:tags r:id="rId57"/>
                    </p:custDataLst>
                  </p:nvPr>
                </p:nvSpPr>
                <p:spPr>
                  <a:xfrm>
                    <a:off x="3084" y="6798"/>
                    <a:ext cx="2039" cy="8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a(15)</a:t>
                    </a:r>
                    <a:endParaRPr lang="en-US" altLang="zh-CN"/>
                  </a:p>
                </p:txBody>
              </p:sp>
            </p:grpSp>
            <p:sp>
              <p:nvSpPr>
                <p:cNvPr id="124" name="文本框 123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3239" y="8440"/>
                  <a:ext cx="2546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400" b="1" dirty="0">
                      <a:latin typeface="+mn-ea"/>
                      <a:sym typeface="+mn-ea"/>
                    </a:rPr>
                    <a:t>运算数栈</a:t>
                  </a:r>
                  <a:endParaRPr lang="zh-CN" altLang="en-US" sz="1400"/>
                </a:p>
              </p:txBody>
            </p:sp>
          </p:grpSp>
          <p:sp>
            <p:nvSpPr>
              <p:cNvPr id="125" name="文本框 124"/>
              <p:cNvSpPr txBox="1"/>
              <p:nvPr>
                <p:custDataLst>
                  <p:tags r:id="rId59"/>
                </p:custDataLst>
              </p:nvPr>
            </p:nvSpPr>
            <p:spPr>
              <a:xfrm>
                <a:off x="1725" y="7418"/>
                <a:ext cx="648" cy="8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latin typeface="Calibri" panose="020F0502020204030204" charset="0"/>
                  </a:rPr>
                  <a:t>①</a:t>
                </a:r>
                <a:endParaRPr lang="zh-CN" altLang="en-US">
                  <a:latin typeface="Calibri" panose="020F0502020204030204" charset="0"/>
                </a:endParaRPr>
              </a:p>
            </p:txBody>
          </p:sp>
          <p:sp>
            <p:nvSpPr>
              <p:cNvPr id="126" name="文本框 125"/>
              <p:cNvSpPr txBox="1"/>
              <p:nvPr>
                <p:custDataLst>
                  <p:tags r:id="rId60"/>
                </p:custDataLst>
              </p:nvPr>
            </p:nvSpPr>
            <p:spPr>
              <a:xfrm>
                <a:off x="1275" y="6216"/>
                <a:ext cx="1615" cy="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en-US" altLang="zh-CN"/>
              </a:p>
            </p:txBody>
          </p:sp>
        </p:grpSp>
      </p:grpSp>
      <p:cxnSp>
        <p:nvCxnSpPr>
          <p:cNvPr id="127" name="直接箭头连接符 126"/>
          <p:cNvCxnSpPr/>
          <p:nvPr/>
        </p:nvCxnSpPr>
        <p:spPr>
          <a:xfrm flipH="1">
            <a:off x="8983980" y="5282565"/>
            <a:ext cx="9055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128" name="组合 127"/>
          <p:cNvGrpSpPr/>
          <p:nvPr/>
        </p:nvGrpSpPr>
        <p:grpSpPr>
          <a:xfrm>
            <a:off x="6895465" y="4705985"/>
            <a:ext cx="1660525" cy="2003374"/>
            <a:chOff x="1256" y="4696"/>
            <a:chExt cx="4240" cy="4422"/>
          </a:xfrm>
        </p:grpSpPr>
        <p:grpSp>
          <p:nvGrpSpPr>
            <p:cNvPr id="129" name="组合 128"/>
            <p:cNvGrpSpPr/>
            <p:nvPr/>
          </p:nvGrpSpPr>
          <p:grpSpPr>
            <a:xfrm>
              <a:off x="3535" y="4696"/>
              <a:ext cx="1961" cy="4422"/>
              <a:chOff x="9220" y="4695"/>
              <a:chExt cx="2470" cy="4422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9220" y="4695"/>
                <a:ext cx="2280" cy="3500"/>
                <a:chOff x="3084" y="4697"/>
                <a:chExt cx="2280" cy="3500"/>
              </a:xfrm>
            </p:grpSpPr>
            <p:grpSp>
              <p:nvGrpSpPr>
                <p:cNvPr id="131" name="组合 130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132" name="直接连接符 131"/>
                  <p:cNvCxnSpPr/>
                  <p:nvPr>
                    <p:custDataLst>
                      <p:tags r:id="rId61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33" name="组合 132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134" name="直接连接符 133"/>
                    <p:cNvCxnSpPr/>
                    <p:nvPr>
                      <p:custDataLst>
                        <p:tags r:id="rId62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5" name="直接连接符 134"/>
                    <p:cNvCxnSpPr/>
                    <p:nvPr>
                      <p:custDataLst>
                        <p:tags r:id="rId63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137" name="文本框 136"/>
                <p:cNvSpPr txBox="1"/>
                <p:nvPr>
                  <p:custDataLst>
                    <p:tags r:id="rId64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138" name="文本框 137"/>
              <p:cNvSpPr txBox="1"/>
              <p:nvPr>
                <p:custDataLst>
                  <p:tags r:id="rId65"/>
                </p:custDataLst>
              </p:nvPr>
            </p:nvSpPr>
            <p:spPr>
              <a:xfrm>
                <a:off x="9243" y="8440"/>
                <a:ext cx="2447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 dirty="0">
                    <a:latin typeface="+mn-ea"/>
                    <a:sym typeface="+mn-ea"/>
                  </a:rPr>
                  <a:t>运算符栈</a:t>
                </a:r>
                <a:endParaRPr lang="zh-CN" altLang="en-US" sz="1400"/>
              </a:p>
            </p:txBody>
          </p:sp>
        </p:grpSp>
        <p:sp>
          <p:nvSpPr>
            <p:cNvPr id="140" name="文本框 139"/>
            <p:cNvSpPr txBox="1"/>
            <p:nvPr>
              <p:custDataLst>
                <p:tags r:id="rId66"/>
              </p:custDataLst>
            </p:nvPr>
          </p:nvSpPr>
          <p:spPr>
            <a:xfrm>
              <a:off x="3856" y="6465"/>
              <a:ext cx="1183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/>
            </a:p>
          </p:txBody>
        </p:sp>
        <p:grpSp>
          <p:nvGrpSpPr>
            <p:cNvPr id="141" name="组合 140"/>
            <p:cNvGrpSpPr/>
            <p:nvPr/>
          </p:nvGrpSpPr>
          <p:grpSpPr>
            <a:xfrm>
              <a:off x="1256" y="4697"/>
              <a:ext cx="2059" cy="4420"/>
              <a:chOff x="1256" y="4697"/>
              <a:chExt cx="2059" cy="4420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1256" y="4697"/>
                <a:ext cx="2059" cy="4420"/>
                <a:chOff x="3216" y="4697"/>
                <a:chExt cx="2569" cy="4420"/>
              </a:xfrm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3216" y="4697"/>
                  <a:ext cx="2280" cy="3500"/>
                  <a:chOff x="3084" y="4697"/>
                  <a:chExt cx="2280" cy="3500"/>
                </a:xfrm>
              </p:grpSpPr>
              <p:grpSp>
                <p:nvGrpSpPr>
                  <p:cNvPr id="144" name="组合 143"/>
                  <p:cNvGrpSpPr/>
                  <p:nvPr/>
                </p:nvGrpSpPr>
                <p:grpSpPr>
                  <a:xfrm>
                    <a:off x="3084" y="4697"/>
                    <a:ext cx="2280" cy="3500"/>
                    <a:chOff x="2892" y="4313"/>
                    <a:chExt cx="2280" cy="3500"/>
                  </a:xfrm>
                </p:grpSpPr>
                <p:cxnSp>
                  <p:nvCxnSpPr>
                    <p:cNvPr id="145" name="直接连接符 144"/>
                    <p:cNvCxnSpPr/>
                    <p:nvPr>
                      <p:custDataLst>
                        <p:tags r:id="rId67"/>
                      </p:custDataLst>
                    </p:nvPr>
                  </p:nvCxnSpPr>
                  <p:spPr>
                    <a:xfrm flipV="1">
                      <a:off x="2892" y="7812"/>
                      <a:ext cx="2280" cy="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grpSp>
                  <p:nvGrpSpPr>
                    <p:cNvPr id="146" name="组合 145"/>
                    <p:cNvGrpSpPr/>
                    <p:nvPr/>
                  </p:nvGrpSpPr>
                  <p:grpSpPr>
                    <a:xfrm>
                      <a:off x="2900" y="4313"/>
                      <a:ext cx="2268" cy="3500"/>
                      <a:chOff x="2900" y="4313"/>
                      <a:chExt cx="2268" cy="3500"/>
                    </a:xfrm>
                  </p:grpSpPr>
                  <p:cxnSp>
                    <p:nvCxnSpPr>
                      <p:cNvPr id="147" name="直接连接符 146"/>
                      <p:cNvCxnSpPr/>
                      <p:nvPr>
                        <p:custDataLst>
                          <p:tags r:id="rId68"/>
                        </p:custDataLst>
                      </p:nvPr>
                    </p:nvCxnSpPr>
                    <p:spPr>
                      <a:xfrm flipH="1">
                        <a:off x="2900" y="4313"/>
                        <a:ext cx="16" cy="350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8" name="直接连接符 147"/>
                      <p:cNvCxnSpPr/>
                      <p:nvPr>
                        <p:custDataLst>
                          <p:tags r:id="rId69"/>
                        </p:custDataLst>
                      </p:nvPr>
                    </p:nvCxnSpPr>
                    <p:spPr>
                      <a:xfrm>
                        <a:off x="5168" y="4313"/>
                        <a:ext cx="0" cy="3500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sp>
                <p:nvSpPr>
                  <p:cNvPr id="149" name="文本框 148"/>
                  <p:cNvSpPr txBox="1"/>
                  <p:nvPr>
                    <p:custDataLst>
                      <p:tags r:id="rId70"/>
                    </p:custDataLst>
                  </p:nvPr>
                </p:nvSpPr>
                <p:spPr>
                  <a:xfrm>
                    <a:off x="3546" y="7616"/>
                    <a:ext cx="1376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>
                    <p:custDataLst>
                      <p:tags r:id="rId71"/>
                    </p:custDataLst>
                  </p:nvPr>
                </p:nvSpPr>
                <p:spPr>
                  <a:xfrm>
                    <a:off x="3546" y="6798"/>
                    <a:ext cx="1376" cy="8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endParaRPr lang="en-US" altLang="zh-CN"/>
                  </a:p>
                </p:txBody>
              </p:sp>
            </p:grpSp>
            <p:sp>
              <p:nvSpPr>
                <p:cNvPr id="151" name="文本框 150"/>
                <p:cNvSpPr txBox="1"/>
                <p:nvPr>
                  <p:custDataLst>
                    <p:tags r:id="rId72"/>
                  </p:custDataLst>
                </p:nvPr>
              </p:nvSpPr>
              <p:spPr>
                <a:xfrm>
                  <a:off x="3239" y="8440"/>
                  <a:ext cx="2546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400" b="1" dirty="0">
                      <a:latin typeface="+mn-ea"/>
                      <a:sym typeface="+mn-ea"/>
                    </a:rPr>
                    <a:t>运算数栈</a:t>
                  </a:r>
                  <a:endParaRPr lang="zh-CN" altLang="en-US" sz="1400"/>
                </a:p>
              </p:txBody>
            </p:sp>
          </p:grpSp>
          <p:sp>
            <p:nvSpPr>
              <p:cNvPr id="153" name="文本框 152"/>
              <p:cNvSpPr txBox="1"/>
              <p:nvPr>
                <p:custDataLst>
                  <p:tags r:id="rId73"/>
                </p:custDataLst>
              </p:nvPr>
            </p:nvSpPr>
            <p:spPr>
              <a:xfrm>
                <a:off x="1275" y="6216"/>
                <a:ext cx="1615" cy="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en-US" altLang="zh-CN"/>
              </a:p>
            </p:txBody>
          </p:sp>
        </p:grpSp>
      </p:grpSp>
      <p:sp>
        <p:nvSpPr>
          <p:cNvPr id="154" name="文本框 153"/>
          <p:cNvSpPr txBox="1"/>
          <p:nvPr/>
        </p:nvSpPr>
        <p:spPr>
          <a:xfrm>
            <a:off x="6911975" y="5928360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a(15)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24485" y="811530"/>
            <a:ext cx="10247630" cy="56692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sz="1600" b="1" u="sng" dirty="0">
                <a:latin typeface="+mn-ea"/>
              </a:rPr>
              <a:t>10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10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步骤</a:t>
            </a:r>
            <a:r>
              <a:rPr lang="zh-CN" altLang="zh-CN" sz="1600" b="1" dirty="0">
                <a:latin typeface="+mn-ea"/>
                <a:sym typeface="+mn-ea"/>
              </a:rPr>
              <a:t>①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a</a:t>
            </a:r>
            <a:r>
              <a:rPr lang="zh-CN" altLang="en-US" sz="1600" b="1" dirty="0">
                <a:latin typeface="+mn-ea"/>
                <a:sym typeface="+mn-ea"/>
              </a:rPr>
              <a:t>前左括号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步</a:t>
            </a:r>
            <a:r>
              <a:rPr lang="en-US" altLang="zh-CN" sz="1600" b="1" dirty="0">
                <a:latin typeface="+mn-ea"/>
                <a:sym typeface="+mn-ea"/>
              </a:rPr>
              <a:t>骤②：b前左括号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步骤</a:t>
            </a:r>
            <a:r>
              <a:rPr lang="en-US" altLang="zh-CN" sz="1600" b="1" dirty="0">
                <a:latin typeface="+mn-ea"/>
                <a:sym typeface="+mn-ea"/>
              </a:rPr>
              <a:t>③：</a:t>
            </a:r>
            <a:r>
              <a:rPr lang="en-US" altLang="zh-CN" sz="1600" b="1" dirty="0">
                <a:latin typeface="+mn-ea"/>
                <a:sym typeface="+mn-ea"/>
              </a:rPr>
              <a:t>b+c            =&gt; 式①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步骤</a:t>
            </a:r>
            <a:r>
              <a:rPr lang="en-US" altLang="zh-CN" sz="1600" b="1" dirty="0">
                <a:latin typeface="+mn-ea"/>
                <a:sym typeface="+mn-ea"/>
              </a:rPr>
              <a:t>④</a:t>
            </a:r>
            <a:r>
              <a:rPr lang="en-US" altLang="zh-CN" sz="1600" b="1" dirty="0">
                <a:latin typeface="+mn-ea"/>
                <a:sym typeface="+mn-ea"/>
              </a:rPr>
              <a:t>：左右括号抵消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步骤</a:t>
            </a:r>
            <a:r>
              <a:rPr lang="en-US" altLang="zh-CN" sz="1600" b="1" dirty="0">
                <a:latin typeface="+mn-ea"/>
                <a:sym typeface="+mn-ea"/>
              </a:rPr>
              <a:t>⑤</a:t>
            </a:r>
            <a:r>
              <a:rPr lang="en-US" altLang="zh-CN" sz="1600" b="1" dirty="0">
                <a:latin typeface="+mn-ea"/>
                <a:sym typeface="+mn-ea"/>
              </a:rPr>
              <a:t>：3 * ①</a:t>
            </a:r>
            <a:r>
              <a:rPr lang="en-US" altLang="zh-CN" sz="1600" b="1" dirty="0">
                <a:latin typeface="+mn-ea"/>
                <a:sym typeface="+mn-ea"/>
              </a:rPr>
              <a:t>         =&gt; 式②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步骤</a:t>
            </a:r>
            <a:r>
              <a:rPr lang="en-US" altLang="zh-CN" sz="1600" b="1" dirty="0">
                <a:latin typeface="+mn-ea"/>
                <a:sym typeface="+mn-ea"/>
              </a:rPr>
              <a:t>⑥</a:t>
            </a:r>
            <a:r>
              <a:rPr lang="en-US" altLang="zh-CN" sz="1600" b="1" dirty="0">
                <a:latin typeface="+mn-ea"/>
                <a:sym typeface="+mn-ea"/>
              </a:rPr>
              <a:t>：a + ②         =&gt; 式③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步骤</a:t>
            </a:r>
            <a:r>
              <a:rPr lang="en-US" altLang="zh-CN" sz="1600" b="1" dirty="0">
                <a:latin typeface="+mn-ea"/>
                <a:sym typeface="+mn-ea"/>
              </a:rPr>
              <a:t>⑦</a:t>
            </a:r>
            <a:r>
              <a:rPr lang="en-US" altLang="zh-CN" sz="1600" b="1" dirty="0">
                <a:latin typeface="+mn-ea"/>
                <a:sym typeface="+mn-ea"/>
              </a:rPr>
              <a:t>：③ - 5         =&gt; 式④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步骤</a:t>
            </a:r>
            <a:r>
              <a:rPr lang="en-US" altLang="zh-CN" sz="1600" b="1" dirty="0">
                <a:latin typeface="+mn-ea"/>
                <a:sym typeface="+mn-ea"/>
              </a:rPr>
              <a:t>⑧</a:t>
            </a:r>
            <a:r>
              <a:rPr lang="en-US" altLang="zh-CN" sz="1600" b="1" dirty="0">
                <a:latin typeface="+mn-ea"/>
                <a:sym typeface="+mn-ea"/>
              </a:rPr>
              <a:t>：左右括号抵消           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步骤⑨:④ % 4          =&gt; 式⑤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步骤⑩:a + ⑤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后面自行添加，主要是对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的理解，本页中一对括号可以当做一个步骤理解，后续画栈时要分开</a:t>
            </a:r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2675601" y="1005910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11730" y="3656330"/>
            <a:ext cx="1447800" cy="2745105"/>
            <a:chOff x="3216" y="4697"/>
            <a:chExt cx="2280" cy="4323"/>
          </a:xfrm>
        </p:grpSpPr>
        <p:grpSp>
          <p:nvGrpSpPr>
            <p:cNvPr id="16" name="组合 15"/>
            <p:cNvGrpSpPr/>
            <p:nvPr/>
          </p:nvGrpSpPr>
          <p:grpSpPr>
            <a:xfrm>
              <a:off x="3216" y="4697"/>
              <a:ext cx="2280" cy="3500"/>
              <a:chOff x="3084" y="4697"/>
              <a:chExt cx="2280" cy="350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3084" y="4697"/>
                <a:ext cx="2280" cy="3500"/>
                <a:chOff x="2892" y="4313"/>
                <a:chExt cx="2280" cy="3500"/>
              </a:xfrm>
            </p:grpSpPr>
            <p:cxnSp>
              <p:nvCxnSpPr>
                <p:cNvPr id="2" name="直接连接符 1"/>
                <p:cNvCxnSpPr/>
                <p:nvPr>
                  <p:custDataLst>
                    <p:tags r:id="rId1"/>
                  </p:custDataLst>
                </p:nvPr>
              </p:nvCxnSpPr>
              <p:spPr>
                <a:xfrm flipV="1">
                  <a:off x="2892" y="7812"/>
                  <a:ext cx="2280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8" name="组合 7"/>
                <p:cNvGrpSpPr/>
                <p:nvPr/>
              </p:nvGrpSpPr>
              <p:grpSpPr>
                <a:xfrm>
                  <a:off x="2900" y="4313"/>
                  <a:ext cx="2268" cy="3500"/>
                  <a:chOff x="2900" y="4313"/>
                  <a:chExt cx="2268" cy="3500"/>
                </a:xfrm>
              </p:grpSpPr>
              <p:cxnSp>
                <p:nvCxnSpPr>
                  <p:cNvPr id="5" name="直接连接符 4"/>
                  <p:cNvCxnSpPr/>
                  <p:nvPr>
                    <p:custDataLst>
                      <p:tags r:id="rId2"/>
                    </p:custDataLst>
                  </p:nvPr>
                </p:nvCxnSpPr>
                <p:spPr>
                  <a:xfrm flipH="1">
                    <a:off x="2900" y="4313"/>
                    <a:ext cx="16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" name="直接连接符 5"/>
                  <p:cNvCxnSpPr/>
                  <p:nvPr>
                    <p:custDataLst>
                      <p:tags r:id="rId3"/>
                    </p:custDataLst>
                  </p:nvPr>
                </p:nvCxnSpPr>
                <p:spPr>
                  <a:xfrm>
                    <a:off x="5168" y="4313"/>
                    <a:ext cx="0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546" y="7616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546" y="6792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3396" y="8440"/>
              <a:ext cx="20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latin typeface="+mn-ea"/>
                  <a:sym typeface="+mn-ea"/>
                </a:rPr>
                <a:t>运算数栈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73470" y="3656330"/>
            <a:ext cx="1447800" cy="2746375"/>
            <a:chOff x="9220" y="4695"/>
            <a:chExt cx="2280" cy="4325"/>
          </a:xfrm>
        </p:grpSpPr>
        <p:grpSp>
          <p:nvGrpSpPr>
            <p:cNvPr id="17" name="组合 16"/>
            <p:cNvGrpSpPr/>
            <p:nvPr/>
          </p:nvGrpSpPr>
          <p:grpSpPr>
            <a:xfrm>
              <a:off x="9220" y="4695"/>
              <a:ext cx="2280" cy="3500"/>
              <a:chOff x="3084" y="4697"/>
              <a:chExt cx="2280" cy="3500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3084" y="4697"/>
                <a:ext cx="2280" cy="3500"/>
                <a:chOff x="2892" y="4313"/>
                <a:chExt cx="2280" cy="3500"/>
              </a:xfrm>
            </p:grpSpPr>
            <p:cxnSp>
              <p:nvCxnSpPr>
                <p:cNvPr id="19" name="直接连接符 18"/>
                <p:cNvCxnSpPr/>
                <p:nvPr>
                  <p:custDataLst>
                    <p:tags r:id="rId7"/>
                  </p:custDataLst>
                </p:nvPr>
              </p:nvCxnSpPr>
              <p:spPr>
                <a:xfrm flipV="1">
                  <a:off x="2892" y="7812"/>
                  <a:ext cx="2280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0" name="组合 19"/>
                <p:cNvGrpSpPr/>
                <p:nvPr/>
              </p:nvGrpSpPr>
              <p:grpSpPr>
                <a:xfrm>
                  <a:off x="2900" y="4313"/>
                  <a:ext cx="2268" cy="3500"/>
                  <a:chOff x="2900" y="4313"/>
                  <a:chExt cx="2268" cy="3500"/>
                </a:xfrm>
              </p:grpSpPr>
              <p:cxnSp>
                <p:nvCxnSpPr>
                  <p:cNvPr id="21" name="直接连接符 20"/>
                  <p:cNvCxnSpPr/>
                  <p:nvPr>
                    <p:custDataLst>
                      <p:tags r:id="rId8"/>
                    </p:custDataLst>
                  </p:nvPr>
                </p:nvCxnSpPr>
                <p:spPr>
                  <a:xfrm flipH="1">
                    <a:off x="2900" y="4313"/>
                    <a:ext cx="16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" name="直接连接符 21"/>
                  <p:cNvCxnSpPr/>
                  <p:nvPr>
                    <p:custDataLst>
                      <p:tags r:id="rId9"/>
                    </p:custDataLst>
                  </p:nvPr>
                </p:nvCxnSpPr>
                <p:spPr>
                  <a:xfrm>
                    <a:off x="5168" y="4313"/>
                    <a:ext cx="0" cy="35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23" name="文本框 22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546" y="7617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+</a:t>
                </a:r>
                <a:endParaRPr lang="en-US" altLang="zh-CN"/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546" y="6218"/>
                <a:ext cx="137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9568" y="8440"/>
              <a:ext cx="18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latin typeface="+mn-ea"/>
                  <a:sym typeface="+mn-ea"/>
                </a:rPr>
                <a:t>运算符栈</a:t>
              </a:r>
              <a:endParaRPr lang="zh-CN" altLang="en-US"/>
            </a:p>
          </p:txBody>
        </p:sp>
      </p:grpSp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6388100" y="5296535"/>
            <a:ext cx="1036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2766060" y="4618355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572250" y="4986655"/>
            <a:ext cx="66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463665" y="4765675"/>
            <a:ext cx="88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480810" y="4404360"/>
            <a:ext cx="80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（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49245" y="4036060"/>
            <a:ext cx="66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7" name="文本框 26"/>
          <p:cNvSpPr txBox="1"/>
          <p:nvPr>
            <p:custDataLst>
              <p:tags r:id="rId15"/>
            </p:custDataLst>
          </p:nvPr>
        </p:nvSpPr>
        <p:spPr>
          <a:xfrm>
            <a:off x="8065770" y="4683760"/>
            <a:ext cx="2541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 dirty="0">
                <a:latin typeface="+mn-ea"/>
                <a:sym typeface="+mn-ea"/>
              </a:rPr>
              <a:t>①</a:t>
            </a:r>
            <a:r>
              <a:rPr lang="en-US" altLang="zh-CN" b="1" dirty="0">
                <a:latin typeface="+mn-ea"/>
                <a:sym typeface="+mn-ea"/>
              </a:rPr>
              <a:t>=b+c</a:t>
            </a:r>
            <a:endParaRPr lang="en-US" altLang="zh-CN" b="1" dirty="0">
              <a:latin typeface="+mn-ea"/>
              <a:sym typeface="+mn-ea"/>
            </a:endParaRPr>
          </a:p>
          <a:p>
            <a:r>
              <a:rPr lang="zh-CN" altLang="en-US" b="1" dirty="0">
                <a:latin typeface="+mn-ea"/>
                <a:sym typeface="+mn-ea"/>
              </a:rPr>
              <a:t>②</a:t>
            </a:r>
            <a:r>
              <a:rPr lang="en-US" altLang="zh-CN" b="1" dirty="0">
                <a:latin typeface="+mn-ea"/>
                <a:sym typeface="+mn-ea"/>
              </a:rPr>
              <a:t>=</a:t>
            </a:r>
            <a:r>
              <a:rPr lang="pt-BR" altLang="zh-CN" b="1" dirty="0">
                <a:latin typeface="+mn-ea"/>
                <a:sym typeface="+mn-ea"/>
              </a:rPr>
              <a:t>3 * ①</a:t>
            </a:r>
            <a:r>
              <a:rPr lang="en-US" altLang="zh-CN" b="1" dirty="0">
                <a:latin typeface="Calibri" panose="020F0502020204030204" charset="0"/>
                <a:sym typeface="+mn-ea"/>
              </a:rPr>
              <a:t> </a:t>
            </a:r>
            <a:endParaRPr lang="en-US" altLang="zh-CN" b="1" dirty="0">
              <a:latin typeface="Calibri" panose="020F0502020204030204" charset="0"/>
              <a:sym typeface="+mn-ea"/>
            </a:endParaRPr>
          </a:p>
          <a:p>
            <a:r>
              <a:rPr lang="zh-CN" altLang="en-US" b="1" dirty="0">
                <a:latin typeface="+mn-ea"/>
                <a:sym typeface="+mn-ea"/>
              </a:rPr>
              <a:t>③</a:t>
            </a:r>
            <a:r>
              <a:rPr lang="en-US" altLang="zh-CN" b="1" dirty="0">
                <a:latin typeface="+mn-ea"/>
                <a:sym typeface="+mn-ea"/>
              </a:rPr>
              <a:t>=a + </a:t>
            </a:r>
            <a:r>
              <a:rPr lang="zh-CN" altLang="en-US" b="1" dirty="0">
                <a:latin typeface="Calibri" panose="020F0502020204030204" charset="0"/>
                <a:sym typeface="+mn-ea"/>
              </a:rPr>
              <a:t>②</a:t>
            </a:r>
            <a:endParaRPr lang="en-US" altLang="zh-CN" b="1" dirty="0">
              <a:latin typeface="+mn-ea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3488400" y="983332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5270" y="4541520"/>
            <a:ext cx="2541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 dirty="0">
                <a:latin typeface="+mn-ea"/>
                <a:sym typeface="+mn-ea"/>
              </a:rPr>
              <a:t>①</a:t>
            </a:r>
            <a:r>
              <a:rPr lang="en-US" altLang="zh-CN" b="1" dirty="0">
                <a:latin typeface="+mn-ea"/>
                <a:sym typeface="+mn-ea"/>
              </a:rPr>
              <a:t>=b+c</a:t>
            </a:r>
            <a:endParaRPr lang="en-US" altLang="zh-CN" b="1" dirty="0">
              <a:latin typeface="+mn-ea"/>
              <a:sym typeface="+mn-ea"/>
            </a:endParaRPr>
          </a:p>
          <a:p>
            <a:r>
              <a:rPr lang="zh-CN" altLang="en-US" b="1" dirty="0">
                <a:latin typeface="+mn-ea"/>
                <a:sym typeface="+mn-ea"/>
              </a:rPr>
              <a:t>②</a:t>
            </a:r>
            <a:r>
              <a:rPr lang="en-US" altLang="zh-CN" b="1" dirty="0">
                <a:latin typeface="+mn-ea"/>
                <a:sym typeface="+mn-ea"/>
              </a:rPr>
              <a:t>=</a:t>
            </a:r>
            <a:r>
              <a:rPr lang="pt-BR" altLang="zh-CN" b="1" dirty="0">
                <a:latin typeface="+mn-ea"/>
                <a:sym typeface="+mn-ea"/>
              </a:rPr>
              <a:t>3 * ①</a:t>
            </a:r>
            <a:r>
              <a:rPr lang="en-US" altLang="zh-CN" b="1" dirty="0">
                <a:latin typeface="Calibri" panose="020F0502020204030204" charset="0"/>
                <a:sym typeface="+mn-ea"/>
              </a:rPr>
              <a:t> </a:t>
            </a:r>
            <a:endParaRPr lang="en-US" altLang="zh-CN" b="1" dirty="0">
              <a:latin typeface="Calibri" panose="020F0502020204030204" charset="0"/>
              <a:sym typeface="+mn-ea"/>
            </a:endParaRPr>
          </a:p>
          <a:p>
            <a:r>
              <a:rPr lang="zh-CN" altLang="en-US" b="1" dirty="0">
                <a:latin typeface="+mn-ea"/>
                <a:sym typeface="+mn-ea"/>
              </a:rPr>
              <a:t>③</a:t>
            </a:r>
            <a:r>
              <a:rPr lang="en-US" altLang="zh-CN" b="1" dirty="0">
                <a:latin typeface="+mn-ea"/>
                <a:sym typeface="+mn-ea"/>
              </a:rPr>
              <a:t>=a + </a:t>
            </a:r>
            <a:r>
              <a:rPr lang="zh-CN" altLang="en-US" b="1" dirty="0">
                <a:latin typeface="Calibri" panose="020F0502020204030204" charset="0"/>
                <a:sym typeface="+mn-ea"/>
              </a:rPr>
              <a:t>②</a:t>
            </a:r>
            <a:endParaRPr lang="en-US" altLang="zh-CN" b="1" dirty="0">
              <a:latin typeface="+mn-ea"/>
              <a:sym typeface="+mn-ea"/>
            </a:endParaRPr>
          </a:p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85190" y="3575685"/>
            <a:ext cx="3152140" cy="2745740"/>
            <a:chOff x="1394" y="5631"/>
            <a:chExt cx="4964" cy="4324"/>
          </a:xfrm>
        </p:grpSpPr>
        <p:grpSp>
          <p:nvGrpSpPr>
            <p:cNvPr id="31" name="组合 30"/>
            <p:cNvGrpSpPr/>
            <p:nvPr/>
          </p:nvGrpSpPr>
          <p:grpSpPr>
            <a:xfrm>
              <a:off x="1394" y="5632"/>
              <a:ext cx="2280" cy="4323"/>
              <a:chOff x="3216" y="4697"/>
              <a:chExt cx="2280" cy="432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216" y="4697"/>
                <a:ext cx="2280" cy="3500"/>
                <a:chOff x="3084" y="4697"/>
                <a:chExt cx="2280" cy="3500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5" name="直接连接符 4"/>
                  <p:cNvCxnSpPr/>
                  <p:nvPr>
                    <p:custDataLst>
                      <p:tags r:id="rId1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8" name="组合 7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6" name="直接连接符 5"/>
                    <p:cNvCxnSpPr/>
                    <p:nvPr>
                      <p:custDataLst>
                        <p:tags r:id="rId2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7" name="直接连接符 6"/>
                    <p:cNvCxnSpPr/>
                    <p:nvPr>
                      <p:custDataLst>
                        <p:tags r:id="rId3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11" name="文本框 10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3546" y="761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a</a:t>
                  </a:r>
                  <a:endParaRPr lang="en-US" altLang="zh-CN"/>
                </a:p>
              </p:txBody>
            </p:sp>
            <p:sp>
              <p:nvSpPr>
                <p:cNvPr id="12" name="文本框 1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3546" y="6792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b="1" dirty="0">
                      <a:latin typeface="+mn-ea"/>
                      <a:sym typeface="+mn-ea"/>
                    </a:rPr>
                    <a:t>③</a:t>
                  </a:r>
                  <a:endParaRPr lang="en-US" altLang="zh-CN"/>
                </a:p>
              </p:txBody>
            </p:sp>
          </p:grpSp>
          <p:sp>
            <p:nvSpPr>
              <p:cNvPr id="29" name="文本框 2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396" y="8440"/>
                <a:ext cx="20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运算数栈</a:t>
                </a:r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078" y="5631"/>
              <a:ext cx="2280" cy="4325"/>
              <a:chOff x="9220" y="4695"/>
              <a:chExt cx="2280" cy="432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9220" y="4695"/>
                <a:ext cx="2280" cy="3500"/>
                <a:chOff x="3084" y="4697"/>
                <a:chExt cx="2280" cy="3500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19" name="直接连接符 18"/>
                  <p:cNvCxnSpPr/>
                  <p:nvPr>
                    <p:custDataLst>
                      <p:tags r:id="rId7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21" name="直接连接符 20"/>
                    <p:cNvCxnSpPr/>
                    <p:nvPr>
                      <p:custDataLst>
                        <p:tags r:id="rId8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" name="直接连接符 21"/>
                    <p:cNvCxnSpPr/>
                    <p:nvPr>
                      <p:custDataLst>
                        <p:tags r:id="rId9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23" name="文本框 22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3546" y="7617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+</a:t>
                  </a:r>
                  <a:endParaRPr lang="en-US" altLang="zh-CN"/>
                </a:p>
              </p:txBody>
            </p:sp>
            <p:sp>
              <p:nvSpPr>
                <p:cNvPr id="25" name="文本框 24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30" name="文本框 2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9568" y="8440"/>
                <a:ext cx="182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运算符栈</a:t>
                </a:r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>
              <p:custDataLst>
                <p:tags r:id="rId13"/>
              </p:custDataLst>
            </p:nvPr>
          </p:nvSpPr>
          <p:spPr>
            <a:xfrm>
              <a:off x="4285" y="8143"/>
              <a:ext cx="16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(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>
              <p:custDataLst>
                <p:tags r:id="rId14"/>
              </p:custDataLst>
            </p:nvPr>
          </p:nvSpPr>
          <p:spPr>
            <a:xfrm>
              <a:off x="1856" y="7154"/>
              <a:ext cx="11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>
              <p:custDataLst>
                <p:tags r:id="rId15"/>
              </p:custDataLst>
            </p:nvPr>
          </p:nvSpPr>
          <p:spPr>
            <a:xfrm>
              <a:off x="4702" y="7636"/>
              <a:ext cx="10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-</a:t>
              </a:r>
              <a:endParaRPr lang="en-US" altLang="zh-CN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44770" y="3576320"/>
            <a:ext cx="3152140" cy="2746375"/>
            <a:chOff x="1394" y="5631"/>
            <a:chExt cx="4964" cy="4325"/>
          </a:xfrm>
        </p:grpSpPr>
        <p:grpSp>
          <p:nvGrpSpPr>
            <p:cNvPr id="33" name="组合 32"/>
            <p:cNvGrpSpPr/>
            <p:nvPr/>
          </p:nvGrpSpPr>
          <p:grpSpPr>
            <a:xfrm>
              <a:off x="1394" y="5632"/>
              <a:ext cx="2280" cy="4323"/>
              <a:chOff x="3216" y="4697"/>
              <a:chExt cx="2280" cy="432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216" y="4697"/>
                <a:ext cx="2280" cy="3500"/>
                <a:chOff x="3084" y="4697"/>
                <a:chExt cx="2280" cy="3500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36" name="直接连接符 35"/>
                  <p:cNvCxnSpPr/>
                  <p:nvPr>
                    <p:custDataLst>
                      <p:tags r:id="rId16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38" name="直接连接符 37"/>
                    <p:cNvCxnSpPr/>
                    <p:nvPr>
                      <p:custDataLst>
                        <p:tags r:id="rId17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9" name="直接连接符 38"/>
                    <p:cNvCxnSpPr/>
                    <p:nvPr>
                      <p:custDataLst>
                        <p:tags r:id="rId18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40" name="文本框 39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3546" y="7616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a</a:t>
                  </a:r>
                  <a:endParaRPr lang="en-US" altLang="zh-CN"/>
                </a:p>
              </p:txBody>
            </p:sp>
            <p:sp>
              <p:nvSpPr>
                <p:cNvPr id="41" name="文本框 40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3546" y="6792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b="1" dirty="0">
                      <a:latin typeface="+mn-ea"/>
                      <a:sym typeface="+mn-ea"/>
                    </a:rPr>
                    <a:t>③</a:t>
                  </a:r>
                  <a:r>
                    <a:rPr lang="en-US" altLang="zh-CN" b="1" dirty="0">
                      <a:latin typeface="+mn-ea"/>
                      <a:sym typeface="+mn-ea"/>
                    </a:rPr>
                    <a:t>-5</a:t>
                  </a:r>
                  <a:endParaRPr lang="en-US" altLang="zh-CN" b="1" dirty="0">
                    <a:latin typeface="+mn-ea"/>
                    <a:sym typeface="+mn-ea"/>
                  </a:endParaRPr>
                </a:p>
              </p:txBody>
            </p:sp>
          </p:grpSp>
          <p:sp>
            <p:nvSpPr>
              <p:cNvPr id="42" name="文本框 41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3396" y="8440"/>
                <a:ext cx="20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运算数栈</a:t>
                </a: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4078" y="5631"/>
              <a:ext cx="2280" cy="4325"/>
              <a:chOff x="9220" y="4695"/>
              <a:chExt cx="2280" cy="4325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9220" y="4695"/>
                <a:ext cx="2280" cy="3500"/>
                <a:chOff x="3084" y="4697"/>
                <a:chExt cx="2280" cy="3500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46" name="直接连接符 45"/>
                  <p:cNvCxnSpPr/>
                  <p:nvPr>
                    <p:custDataLst>
                      <p:tags r:id="rId22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48" name="直接连接符 47"/>
                    <p:cNvCxnSpPr/>
                    <p:nvPr>
                      <p:custDataLst>
                        <p:tags r:id="rId23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9" name="直接连接符 48"/>
                    <p:cNvCxnSpPr/>
                    <p:nvPr>
                      <p:custDataLst>
                        <p:tags r:id="rId24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50" name="文本框 49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3546" y="7617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+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9568" y="8440"/>
                <a:ext cx="182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运算符栈</a:t>
                </a:r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>
              <p:custDataLst>
                <p:tags r:id="rId28"/>
              </p:custDataLst>
            </p:nvPr>
          </p:nvSpPr>
          <p:spPr>
            <a:xfrm>
              <a:off x="4285" y="8143"/>
              <a:ext cx="16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(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>
              <p:custDataLst>
                <p:tags r:id="rId29"/>
              </p:custDataLst>
            </p:nvPr>
          </p:nvSpPr>
          <p:spPr>
            <a:xfrm>
              <a:off x="1856" y="7154"/>
              <a:ext cx="11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/>
            </a:p>
          </p:txBody>
        </p:sp>
      </p:grpSp>
      <p:cxnSp>
        <p:nvCxnSpPr>
          <p:cNvPr id="56" name="直接箭头连接符 55"/>
          <p:cNvCxnSpPr/>
          <p:nvPr/>
        </p:nvCxnSpPr>
        <p:spPr>
          <a:xfrm>
            <a:off x="4177030" y="4662805"/>
            <a:ext cx="750570" cy="1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目前已分析到整个表达式的尾部，画出从当前栈的状态到整个表达式分析完成的整个过程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每两个栈一组，有多组，尽量放在一页上，不够可加页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4087910" y="1016715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7070" y="3506470"/>
            <a:ext cx="2495550" cy="2327257"/>
            <a:chOff x="1546" y="5417"/>
            <a:chExt cx="5242" cy="4449"/>
          </a:xfrm>
        </p:grpSpPr>
        <p:grpSp>
          <p:nvGrpSpPr>
            <p:cNvPr id="31" name="组合 30"/>
            <p:cNvGrpSpPr/>
            <p:nvPr/>
          </p:nvGrpSpPr>
          <p:grpSpPr>
            <a:xfrm>
              <a:off x="1546" y="5418"/>
              <a:ext cx="2280" cy="4447"/>
              <a:chOff x="3216" y="4697"/>
              <a:chExt cx="2280" cy="4447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216" y="4697"/>
                <a:ext cx="2280" cy="3623"/>
                <a:chOff x="3084" y="4697"/>
                <a:chExt cx="2280" cy="3623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2" name="直接连接符 1"/>
                  <p:cNvCxnSpPr/>
                  <p:nvPr>
                    <p:custDataLst>
                      <p:tags r:id="rId1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8" name="组合 7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5" name="直接连接符 4"/>
                    <p:cNvCxnSpPr/>
                    <p:nvPr>
                      <p:custDataLst>
                        <p:tags r:id="rId2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6" name="直接连接符 5"/>
                    <p:cNvCxnSpPr/>
                    <p:nvPr>
                      <p:custDataLst>
                        <p:tags r:id="rId3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11" name="文本框 10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3546" y="7616"/>
                  <a:ext cx="1376" cy="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a</a:t>
                  </a:r>
                  <a:endParaRPr lang="en-US" altLang="zh-CN"/>
                </a:p>
              </p:txBody>
            </p:sp>
            <p:sp>
              <p:nvSpPr>
                <p:cNvPr id="12" name="文本框 1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3546" y="6866"/>
                  <a:ext cx="1376" cy="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29" name="文本框 2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396" y="8440"/>
                <a:ext cx="2096" cy="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运算数栈</a:t>
                </a:r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508" y="5417"/>
              <a:ext cx="2280" cy="4449"/>
              <a:chOff x="9220" y="4695"/>
              <a:chExt cx="2280" cy="4449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9220" y="4695"/>
                <a:ext cx="2280" cy="3624"/>
                <a:chOff x="3084" y="4697"/>
                <a:chExt cx="2280" cy="3624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19" name="直接连接符 18"/>
                  <p:cNvCxnSpPr/>
                  <p:nvPr>
                    <p:custDataLst>
                      <p:tags r:id="rId7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21" name="直接连接符 20"/>
                    <p:cNvCxnSpPr/>
                    <p:nvPr>
                      <p:custDataLst>
                        <p:tags r:id="rId8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" name="直接连接符 21"/>
                    <p:cNvCxnSpPr/>
                    <p:nvPr>
                      <p:custDataLst>
                        <p:tags r:id="rId9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23" name="文本框 22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3546" y="7617"/>
                  <a:ext cx="1376" cy="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+</a:t>
                  </a:r>
                  <a:endParaRPr lang="en-US" altLang="zh-CN"/>
                </a:p>
              </p:txBody>
            </p:sp>
            <p:sp>
              <p:nvSpPr>
                <p:cNvPr id="25" name="文本框 24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30" name="文本框 2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9568" y="8440"/>
                <a:ext cx="1824" cy="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运算符栈</a:t>
                </a:r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>
              <p:custDataLst>
                <p:tags r:id="rId13"/>
              </p:custDataLst>
            </p:nvPr>
          </p:nvSpPr>
          <p:spPr>
            <a:xfrm>
              <a:off x="2104" y="6933"/>
              <a:ext cx="1184" cy="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/>
            </a:p>
          </p:txBody>
        </p:sp>
        <p:sp>
          <p:nvSpPr>
            <p:cNvPr id="15" name="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4992" y="6595"/>
              <a:ext cx="1263" cy="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15"/>
              </p:custDataLst>
            </p:nvPr>
          </p:nvSpPr>
          <p:spPr>
            <a:xfrm>
              <a:off x="2235" y="6016"/>
              <a:ext cx="1053" cy="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/>
            </a:p>
          </p:txBody>
        </p:sp>
      </p:grpSp>
      <p:sp>
        <p:nvSpPr>
          <p:cNvPr id="27" name="文本框 26"/>
          <p:cNvSpPr txBox="1"/>
          <p:nvPr>
            <p:custDataLst>
              <p:tags r:id="rId16"/>
            </p:custDataLst>
          </p:nvPr>
        </p:nvSpPr>
        <p:spPr>
          <a:xfrm>
            <a:off x="10839450" y="2335530"/>
            <a:ext cx="19818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 dirty="0">
                <a:latin typeface="+mn-ea"/>
                <a:sym typeface="+mn-ea"/>
              </a:rPr>
              <a:t>①</a:t>
            </a:r>
            <a:r>
              <a:rPr lang="en-US" altLang="zh-CN" b="1" dirty="0">
                <a:latin typeface="+mn-ea"/>
                <a:sym typeface="+mn-ea"/>
              </a:rPr>
              <a:t>=b+c</a:t>
            </a:r>
            <a:endParaRPr lang="en-US" altLang="zh-CN" b="1" dirty="0">
              <a:latin typeface="+mn-ea"/>
              <a:sym typeface="+mn-ea"/>
            </a:endParaRPr>
          </a:p>
          <a:p>
            <a:r>
              <a:rPr lang="zh-CN" altLang="en-US" b="1" dirty="0">
                <a:latin typeface="+mn-ea"/>
                <a:sym typeface="+mn-ea"/>
              </a:rPr>
              <a:t>②</a:t>
            </a:r>
            <a:r>
              <a:rPr lang="en-US" altLang="zh-CN" b="1" dirty="0">
                <a:latin typeface="+mn-ea"/>
                <a:sym typeface="+mn-ea"/>
              </a:rPr>
              <a:t>=</a:t>
            </a:r>
            <a:r>
              <a:rPr lang="pt-BR" altLang="zh-CN" b="1" dirty="0">
                <a:latin typeface="+mn-ea"/>
                <a:sym typeface="+mn-ea"/>
              </a:rPr>
              <a:t>3 * ①</a:t>
            </a:r>
            <a:r>
              <a:rPr lang="en-US" altLang="zh-CN" b="1" dirty="0">
                <a:latin typeface="Calibri" panose="020F0502020204030204" charset="0"/>
                <a:sym typeface="+mn-ea"/>
              </a:rPr>
              <a:t> </a:t>
            </a:r>
            <a:endParaRPr lang="en-US" altLang="zh-CN" b="1" dirty="0">
              <a:latin typeface="Calibri" panose="020F0502020204030204" charset="0"/>
              <a:sym typeface="+mn-ea"/>
            </a:endParaRPr>
          </a:p>
          <a:p>
            <a:r>
              <a:rPr lang="zh-CN" altLang="en-US" b="1" dirty="0">
                <a:latin typeface="+mn-ea"/>
                <a:sym typeface="+mn-ea"/>
              </a:rPr>
              <a:t>③</a:t>
            </a:r>
            <a:r>
              <a:rPr lang="en-US" altLang="zh-CN" b="1" dirty="0">
                <a:latin typeface="+mn-ea"/>
                <a:sym typeface="+mn-ea"/>
              </a:rPr>
              <a:t>=a + </a:t>
            </a:r>
            <a:r>
              <a:rPr lang="zh-CN" altLang="en-US" b="1" dirty="0">
                <a:latin typeface="Calibri" panose="020F0502020204030204" charset="0"/>
                <a:sym typeface="+mn-ea"/>
              </a:rPr>
              <a:t>②</a:t>
            </a:r>
            <a:endParaRPr lang="zh-CN" altLang="en-US" b="1" dirty="0">
              <a:latin typeface="Calibri" panose="020F0502020204030204" charset="0"/>
              <a:sym typeface="+mn-ea"/>
            </a:endParaRPr>
          </a:p>
          <a:p>
            <a:r>
              <a:rPr lang="zh-CN" altLang="en-US" b="1" dirty="0">
                <a:latin typeface="+mn-ea"/>
                <a:sym typeface="+mn-ea"/>
              </a:rPr>
              <a:t>④</a:t>
            </a:r>
            <a:r>
              <a:rPr lang="en-US" altLang="zh-CN" b="1" dirty="0">
                <a:latin typeface="+mn-ea"/>
                <a:sym typeface="+mn-ea"/>
              </a:rPr>
              <a:t>=</a:t>
            </a:r>
            <a:r>
              <a:rPr lang="zh-CN" altLang="en-US" b="1" dirty="0">
                <a:latin typeface="Calibri" panose="020F0502020204030204" charset="0"/>
                <a:sym typeface="+mn-ea"/>
              </a:rPr>
              <a:t>③</a:t>
            </a:r>
            <a:r>
              <a:rPr lang="en-US" altLang="zh-CN" b="1" dirty="0">
                <a:latin typeface="Calibri" panose="020F0502020204030204" charset="0"/>
                <a:sym typeface="+mn-ea"/>
              </a:rPr>
              <a:t> - 5</a:t>
            </a:r>
            <a:endParaRPr lang="en-US" altLang="zh-CN" b="1" dirty="0">
              <a:latin typeface="Calibri" panose="020F0502020204030204" charset="0"/>
              <a:sym typeface="+mn-ea"/>
            </a:endParaRPr>
          </a:p>
          <a:p>
            <a:r>
              <a:rPr lang="zh-CN" altLang="en-US" b="1" dirty="0">
                <a:latin typeface="+mn-ea"/>
                <a:sym typeface="+mn-ea"/>
              </a:rPr>
              <a:t>⑤</a:t>
            </a:r>
            <a:r>
              <a:rPr lang="en-US" altLang="zh-CN" b="1" dirty="0">
                <a:latin typeface="+mn-ea"/>
                <a:sym typeface="+mn-ea"/>
              </a:rPr>
              <a:t>=</a:t>
            </a:r>
            <a:r>
              <a:rPr lang="pt-BR" altLang="zh-CN" b="1" dirty="0">
                <a:latin typeface="+mn-ea"/>
                <a:sym typeface="+mn-ea"/>
              </a:rPr>
              <a:t>④ %</a:t>
            </a:r>
            <a:r>
              <a:rPr lang="en-US" altLang="pt-BR" b="1" dirty="0">
                <a:latin typeface="+mn-ea"/>
                <a:sym typeface="+mn-ea"/>
              </a:rPr>
              <a:t> </a:t>
            </a:r>
            <a:r>
              <a:rPr lang="pt-BR" altLang="zh-CN" b="1" dirty="0">
                <a:latin typeface="+mn-ea"/>
                <a:sym typeface="+mn-ea"/>
              </a:rPr>
              <a:t>4</a:t>
            </a:r>
            <a:endParaRPr lang="pt-BR" altLang="zh-CN" b="1" dirty="0">
              <a:latin typeface="+mn-ea"/>
              <a:sym typeface="+mn-ea"/>
            </a:endParaRPr>
          </a:p>
          <a:p>
            <a:r>
              <a:rPr lang="zh-CN" altLang="en-US" b="1" dirty="0">
                <a:latin typeface="+mn-ea"/>
                <a:sym typeface="+mn-ea"/>
              </a:rPr>
              <a:t>⑥</a:t>
            </a:r>
            <a:r>
              <a:rPr lang="en-US" altLang="zh-CN" b="1" dirty="0">
                <a:latin typeface="+mn-ea"/>
                <a:sym typeface="+mn-ea"/>
              </a:rPr>
              <a:t>=a +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⑤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pt-BR" b="1" dirty="0">
                <a:latin typeface="+mn-ea"/>
                <a:sym typeface="+mn-ea"/>
              </a:rPr>
              <a:t> </a:t>
            </a:r>
            <a:r>
              <a:rPr lang="en-US" altLang="zh-CN" b="1" dirty="0">
                <a:latin typeface="Calibri" panose="020F0502020204030204" charset="0"/>
                <a:sym typeface="+mn-ea"/>
              </a:rPr>
              <a:t> </a:t>
            </a:r>
            <a:endParaRPr lang="zh-CN" altLang="en-US" b="1" dirty="0">
              <a:latin typeface="Calibri" panose="020F0502020204030204" charset="0"/>
              <a:sym typeface="+mn-ea"/>
            </a:endParaRPr>
          </a:p>
          <a:p>
            <a:endParaRPr lang="en-US" altLang="zh-CN" b="1" dirty="0">
              <a:latin typeface="+mn-ea"/>
              <a:sym typeface="+mn-ea"/>
            </a:endParaRPr>
          </a:p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28700" y="464248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400425" y="4302760"/>
            <a:ext cx="4940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1" name="文本框 60"/>
          <p:cNvSpPr txBox="1"/>
          <p:nvPr/>
        </p:nvSpPr>
        <p:spPr>
          <a:xfrm>
            <a:off x="2334895" y="4672965"/>
            <a:ext cx="57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%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998220" y="4274185"/>
            <a:ext cx="47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grpSp>
        <p:nvGrpSpPr>
          <p:cNvPr id="64" name="组合 63"/>
          <p:cNvGrpSpPr/>
          <p:nvPr/>
        </p:nvGrpSpPr>
        <p:grpSpPr>
          <a:xfrm>
            <a:off x="4110355" y="3505200"/>
            <a:ext cx="2495550" cy="2327257"/>
            <a:chOff x="1546" y="5417"/>
            <a:chExt cx="5242" cy="4449"/>
          </a:xfrm>
        </p:grpSpPr>
        <p:grpSp>
          <p:nvGrpSpPr>
            <p:cNvPr id="65" name="组合 64"/>
            <p:cNvGrpSpPr/>
            <p:nvPr/>
          </p:nvGrpSpPr>
          <p:grpSpPr>
            <a:xfrm>
              <a:off x="1546" y="5418"/>
              <a:ext cx="2280" cy="4447"/>
              <a:chOff x="3216" y="4697"/>
              <a:chExt cx="2280" cy="4447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3216" y="4697"/>
                <a:ext cx="2280" cy="3500"/>
                <a:chOff x="3084" y="4697"/>
                <a:chExt cx="2280" cy="3500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68" name="直接连接符 67"/>
                  <p:cNvCxnSpPr/>
                  <p:nvPr>
                    <p:custDataLst>
                      <p:tags r:id="rId17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70" name="直接连接符 69"/>
                    <p:cNvCxnSpPr/>
                    <p:nvPr>
                      <p:custDataLst>
                        <p:tags r:id="rId18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71" name="直接连接符 70"/>
                    <p:cNvCxnSpPr/>
                    <p:nvPr>
                      <p:custDataLst>
                        <p:tags r:id="rId19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72" name="文本框 71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3546" y="7491"/>
                  <a:ext cx="1376" cy="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a</a:t>
                  </a:r>
                  <a:endParaRPr lang="en-US" altLang="zh-CN"/>
                </a:p>
              </p:txBody>
            </p:sp>
            <p:sp>
              <p:nvSpPr>
                <p:cNvPr id="73" name="文本框 72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3546" y="6866"/>
                  <a:ext cx="1376" cy="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74" name="文本框 73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3396" y="8440"/>
                <a:ext cx="2096" cy="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运算数栈</a:t>
                </a:r>
                <a:endParaRPr lang="zh-CN" alt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08" y="5417"/>
              <a:ext cx="2280" cy="4449"/>
              <a:chOff x="9220" y="4695"/>
              <a:chExt cx="2280" cy="4449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9220" y="4695"/>
                <a:ext cx="2280" cy="3504"/>
                <a:chOff x="3084" y="4697"/>
                <a:chExt cx="2280" cy="3504"/>
              </a:xfrm>
            </p:grpSpPr>
            <p:grpSp>
              <p:nvGrpSpPr>
                <p:cNvPr id="77" name="组合 76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78" name="直接连接符 77"/>
                  <p:cNvCxnSpPr/>
                  <p:nvPr>
                    <p:custDataLst>
                      <p:tags r:id="rId23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79" name="组合 78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80" name="直接连接符 79"/>
                    <p:cNvCxnSpPr/>
                    <p:nvPr>
                      <p:custDataLst>
                        <p:tags r:id="rId24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1" name="直接连接符 80"/>
                    <p:cNvCxnSpPr/>
                    <p:nvPr>
                      <p:custDataLst>
                        <p:tags r:id="rId25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82" name="文本框 81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3546" y="7497"/>
                  <a:ext cx="1376" cy="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+</a:t>
                  </a:r>
                  <a:endParaRPr lang="en-US" altLang="zh-CN"/>
                </a:p>
              </p:txBody>
            </p:sp>
            <p:sp>
              <p:nvSpPr>
                <p:cNvPr id="83" name="文本框 82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84" name="文本框 83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9568" y="8440"/>
                <a:ext cx="1824" cy="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运算符栈</a:t>
                </a:r>
                <a:endParaRPr lang="zh-CN" altLang="en-US"/>
              </a:p>
            </p:txBody>
          </p:sp>
        </p:grpSp>
        <p:sp>
          <p:nvSpPr>
            <p:cNvPr id="85" name="文本框 84"/>
            <p:cNvSpPr txBox="1"/>
            <p:nvPr>
              <p:custDataLst>
                <p:tags r:id="rId29"/>
              </p:custDataLst>
            </p:nvPr>
          </p:nvSpPr>
          <p:spPr>
            <a:xfrm>
              <a:off x="2104" y="6933"/>
              <a:ext cx="1184" cy="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/>
            </a:p>
          </p:txBody>
        </p:sp>
        <p:sp>
          <p:nvSpPr>
            <p:cNvPr id="86" name="文本框 85"/>
            <p:cNvSpPr txBox="1"/>
            <p:nvPr>
              <p:custDataLst>
                <p:tags r:id="rId30"/>
              </p:custDataLst>
            </p:nvPr>
          </p:nvSpPr>
          <p:spPr>
            <a:xfrm>
              <a:off x="4992" y="6595"/>
              <a:ext cx="1263" cy="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>
              <p:custDataLst>
                <p:tags r:id="rId31"/>
              </p:custDataLst>
            </p:nvPr>
          </p:nvSpPr>
          <p:spPr>
            <a:xfrm>
              <a:off x="2235" y="6016"/>
              <a:ext cx="1053" cy="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4485640" y="4632325"/>
            <a:ext cx="46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6909435" y="4302760"/>
            <a:ext cx="4940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114" name="组合 113"/>
          <p:cNvGrpSpPr/>
          <p:nvPr/>
        </p:nvGrpSpPr>
        <p:grpSpPr>
          <a:xfrm>
            <a:off x="7533640" y="3391535"/>
            <a:ext cx="2495550" cy="2327257"/>
            <a:chOff x="1546" y="5417"/>
            <a:chExt cx="5242" cy="4449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546" y="5418"/>
              <a:ext cx="2280" cy="4447"/>
              <a:chOff x="3216" y="4697"/>
              <a:chExt cx="2280" cy="4447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3216" y="4697"/>
                <a:ext cx="2280" cy="3500"/>
                <a:chOff x="3084" y="4697"/>
                <a:chExt cx="2280" cy="3500"/>
              </a:xfrm>
            </p:grpSpPr>
            <p:grpSp>
              <p:nvGrpSpPr>
                <p:cNvPr id="117" name="组合 116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118" name="直接连接符 117"/>
                  <p:cNvCxnSpPr/>
                  <p:nvPr>
                    <p:custDataLst>
                      <p:tags r:id="rId32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120" name="直接连接符 119"/>
                    <p:cNvCxnSpPr/>
                    <p:nvPr>
                      <p:custDataLst>
                        <p:tags r:id="rId33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1" name="直接连接符 120"/>
                    <p:cNvCxnSpPr/>
                    <p:nvPr>
                      <p:custDataLst>
                        <p:tags r:id="rId34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122" name="文本框 121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3546" y="7491"/>
                  <a:ext cx="1376" cy="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  <p:sp>
              <p:nvSpPr>
                <p:cNvPr id="123" name="文本框 122"/>
                <p:cNvSpPr txBox="1"/>
                <p:nvPr>
                  <p:custDataLst>
                    <p:tags r:id="rId36"/>
                  </p:custDataLst>
                </p:nvPr>
              </p:nvSpPr>
              <p:spPr>
                <a:xfrm>
                  <a:off x="3546" y="6866"/>
                  <a:ext cx="1376" cy="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124" name="文本框 123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3396" y="8440"/>
                <a:ext cx="2096" cy="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运算数栈</a:t>
                </a:r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508" y="5417"/>
              <a:ext cx="2280" cy="4449"/>
              <a:chOff x="9220" y="4695"/>
              <a:chExt cx="2280" cy="4449"/>
            </a:xfrm>
          </p:grpSpPr>
          <p:grpSp>
            <p:nvGrpSpPr>
              <p:cNvPr id="126" name="组合 125"/>
              <p:cNvGrpSpPr/>
              <p:nvPr/>
            </p:nvGrpSpPr>
            <p:grpSpPr>
              <a:xfrm>
                <a:off x="9220" y="4695"/>
                <a:ext cx="2280" cy="3504"/>
                <a:chOff x="3084" y="4697"/>
                <a:chExt cx="2280" cy="3504"/>
              </a:xfrm>
            </p:grpSpPr>
            <p:grpSp>
              <p:nvGrpSpPr>
                <p:cNvPr id="127" name="组合 126"/>
                <p:cNvGrpSpPr/>
                <p:nvPr/>
              </p:nvGrpSpPr>
              <p:grpSpPr>
                <a:xfrm>
                  <a:off x="3084" y="4697"/>
                  <a:ext cx="2280" cy="3500"/>
                  <a:chOff x="2892" y="4313"/>
                  <a:chExt cx="2280" cy="3500"/>
                </a:xfrm>
              </p:grpSpPr>
              <p:cxnSp>
                <p:nvCxnSpPr>
                  <p:cNvPr id="128" name="直接连接符 127"/>
                  <p:cNvCxnSpPr/>
                  <p:nvPr>
                    <p:custDataLst>
                      <p:tags r:id="rId38"/>
                    </p:custDataLst>
                  </p:nvPr>
                </p:nvCxnSpPr>
                <p:spPr>
                  <a:xfrm flipV="1">
                    <a:off x="2892" y="7812"/>
                    <a:ext cx="2280" cy="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29" name="组合 128"/>
                  <p:cNvGrpSpPr/>
                  <p:nvPr/>
                </p:nvGrpSpPr>
                <p:grpSpPr>
                  <a:xfrm>
                    <a:off x="2900" y="4313"/>
                    <a:ext cx="2268" cy="3500"/>
                    <a:chOff x="2900" y="4313"/>
                    <a:chExt cx="2268" cy="3500"/>
                  </a:xfrm>
                </p:grpSpPr>
                <p:cxnSp>
                  <p:nvCxnSpPr>
                    <p:cNvPr id="130" name="直接连接符 129"/>
                    <p:cNvCxnSpPr/>
                    <p:nvPr>
                      <p:custDataLst>
                        <p:tags r:id="rId39"/>
                      </p:custDataLst>
                    </p:nvPr>
                  </p:nvCxnSpPr>
                  <p:spPr>
                    <a:xfrm flipH="1">
                      <a:off x="2900" y="4313"/>
                      <a:ext cx="16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1" name="直接连接符 130"/>
                    <p:cNvCxnSpPr/>
                    <p:nvPr>
                      <p:custDataLst>
                        <p:tags r:id="rId40"/>
                      </p:custDataLst>
                    </p:nvPr>
                  </p:nvCxnSpPr>
                  <p:spPr>
                    <a:xfrm>
                      <a:off x="5168" y="4313"/>
                      <a:ext cx="0" cy="35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132" name="文本框 131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3546" y="7497"/>
                  <a:ext cx="1376" cy="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  <p:sp>
              <p:nvSpPr>
                <p:cNvPr id="133" name="文本框 132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3546" y="6218"/>
                  <a:ext cx="137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134" name="文本框 133"/>
              <p:cNvSpPr txBox="1"/>
              <p:nvPr>
                <p:custDataLst>
                  <p:tags r:id="rId43"/>
                </p:custDataLst>
              </p:nvPr>
            </p:nvSpPr>
            <p:spPr>
              <a:xfrm>
                <a:off x="9568" y="8440"/>
                <a:ext cx="1824" cy="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 dirty="0">
                    <a:latin typeface="+mn-ea"/>
                    <a:sym typeface="+mn-ea"/>
                  </a:rPr>
                  <a:t>运算符栈</a:t>
                </a:r>
                <a:endParaRPr lang="zh-CN" altLang="en-US"/>
              </a:p>
            </p:txBody>
          </p:sp>
        </p:grpSp>
        <p:sp>
          <p:nvSpPr>
            <p:cNvPr id="135" name="文本框 134"/>
            <p:cNvSpPr txBox="1"/>
            <p:nvPr>
              <p:custDataLst>
                <p:tags r:id="rId44"/>
              </p:custDataLst>
            </p:nvPr>
          </p:nvSpPr>
          <p:spPr>
            <a:xfrm>
              <a:off x="2104" y="6933"/>
              <a:ext cx="1184" cy="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/>
            </a:p>
          </p:txBody>
        </p:sp>
        <p:sp>
          <p:nvSpPr>
            <p:cNvPr id="136" name="文本框 135"/>
            <p:cNvSpPr txBox="1"/>
            <p:nvPr>
              <p:custDataLst>
                <p:tags r:id="rId45"/>
              </p:custDataLst>
            </p:nvPr>
          </p:nvSpPr>
          <p:spPr>
            <a:xfrm>
              <a:off x="4992" y="6595"/>
              <a:ext cx="1263" cy="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/>
            </a:p>
          </p:txBody>
        </p:sp>
        <p:sp>
          <p:nvSpPr>
            <p:cNvPr id="137" name="文本框 136"/>
            <p:cNvSpPr txBox="1"/>
            <p:nvPr>
              <p:custDataLst>
                <p:tags r:id="rId46"/>
              </p:custDataLst>
            </p:nvPr>
          </p:nvSpPr>
          <p:spPr>
            <a:xfrm>
              <a:off x="2235" y="6016"/>
              <a:ext cx="1053" cy="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/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7861935" y="48533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、求表达式的值（要求给出计算过程、每步计算结果及数据类型、对应的验证程序及结果截图，示例见下）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2LL - 32L * int(11.7)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+ 2.3f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int(11.7)                       =&gt;   11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32L * int(11.7)                 =&gt;   352    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2LL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-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32L * int(11.7)           =&gt;  -350   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2LL - 32L * int(11.7)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+ 2.3f    =&gt;  -347.7   float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127" y="2946360"/>
            <a:ext cx="9081062" cy="2987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 a = 2 * 4 , a = b = 3 * 5          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写验证程序时，假设所有变量均为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en-US" altLang="zh-CN" sz="1600" b="1" dirty="0">
                <a:latin typeface="+mn-ea"/>
                <a:sym typeface="+mn-ea"/>
              </a:rPr>
              <a:t>2 * 4                           =&gt;   8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(2) a=8                             =&gt;   8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(3)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sz="1600" b="1" dirty="0">
                <a:latin typeface="+mn-ea"/>
                <a:sym typeface="+mn-ea"/>
              </a:rPr>
              <a:t>3*5</a:t>
            </a:r>
            <a:r>
              <a:rPr lang="en-US" altLang="zh-CN" sz="1600" b="1" dirty="0">
                <a:latin typeface="+mn-ea"/>
                <a:sym typeface="+mn-ea"/>
              </a:rPr>
              <a:t>                             =&gt;   15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(4) </a:t>
            </a:r>
            <a:r>
              <a:rPr lang="en-US" sz="1600" b="1" dirty="0">
                <a:latin typeface="+mn-ea"/>
                <a:sym typeface="+mn-ea"/>
              </a:rPr>
              <a:t>b=15</a:t>
            </a:r>
            <a:r>
              <a:rPr lang="en-US" altLang="zh-CN" sz="1600" b="1" dirty="0">
                <a:latin typeface="+mn-ea"/>
                <a:sym typeface="+mn-ea"/>
              </a:rPr>
              <a:t>                            =&gt;   15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(5) </a:t>
            </a:r>
            <a:r>
              <a:rPr lang="en-US" altLang="zh-CN" sz="1600" b="1" dirty="0">
                <a:latin typeface="+mn-ea"/>
              </a:rPr>
              <a:t>a=15                            </a:t>
            </a:r>
            <a:r>
              <a:rPr lang="en-US" altLang="zh-CN" sz="1600" b="1" dirty="0">
                <a:latin typeface="+mn-ea"/>
                <a:sym typeface="+mn-ea"/>
              </a:rPr>
              <a:t>=&gt;   15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0" y="3509010"/>
            <a:ext cx="6120765" cy="32181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pt-BR" altLang="zh-CN" sz="1600" b="1" dirty="0">
                <a:latin typeface="+mn-ea"/>
              </a:rPr>
              <a:t>B. 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-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-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pt-BR" altLang="zh-CN" sz="1600" b="1" dirty="0">
                <a:latin typeface="+mn-ea"/>
              </a:rPr>
              <a:t> 3) / 5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写验证程序时，假设所有变量均为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</a:t>
            </a:r>
            <a:r>
              <a:rPr lang="en-US" altLang="zh-CN" sz="1600" b="1" dirty="0" err="1">
                <a:latin typeface="+mn-ea"/>
              </a:rPr>
              <a:t>abc</a:t>
            </a:r>
            <a:r>
              <a:rPr lang="zh-CN" altLang="en-US" sz="1600" b="1" dirty="0">
                <a:latin typeface="+mn-ea"/>
              </a:rPr>
              <a:t>的值自定义即可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a=8,b=15,c=7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(1) </a:t>
            </a:r>
            <a:r>
              <a:rPr lang="en-US" altLang="zh-CN" sz="1600" b="1" dirty="0">
                <a:latin typeface="+mn-ea"/>
                <a:sym typeface="+mn-ea"/>
              </a:rPr>
              <a:t>b-c</a:t>
            </a:r>
            <a:r>
              <a:rPr lang="en-US" altLang="zh-CN" sz="1600" b="1" dirty="0">
                <a:latin typeface="+mn-ea"/>
                <a:sym typeface="+mn-ea"/>
              </a:rPr>
              <a:t>                             =&gt;   8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(2) </a:t>
            </a:r>
            <a:r>
              <a:rPr lang="pt-BR" altLang="zh-CN" sz="1600" b="1" dirty="0">
                <a:latin typeface="+mn-ea"/>
                <a:sym typeface="+mn-ea"/>
              </a:rPr>
              <a:t>3 * (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pt-BR" altLang="zh-CN" sz="1600" b="1" dirty="0">
                <a:latin typeface="+mn-ea"/>
                <a:sym typeface="+mn-ea"/>
              </a:rPr>
              <a:t> - </a:t>
            </a:r>
            <a:r>
              <a:rPr lang="en-US" altLang="zh-CN" sz="1600" b="1" dirty="0">
                <a:latin typeface="+mn-ea"/>
                <a:sym typeface="+mn-ea"/>
              </a:rPr>
              <a:t>c</a:t>
            </a:r>
            <a:r>
              <a:rPr lang="pt-BR" altLang="zh-CN" sz="1600" b="1" dirty="0">
                <a:latin typeface="+mn-ea"/>
                <a:sym typeface="+mn-ea"/>
              </a:rPr>
              <a:t>)</a:t>
            </a:r>
            <a:r>
              <a:rPr lang="en-US" altLang="zh-CN" sz="1600" b="1" dirty="0">
                <a:latin typeface="+mn-ea"/>
                <a:sym typeface="+mn-ea"/>
              </a:rPr>
              <a:t>                     =&gt;   24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(3)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pt-BR" altLang="zh-CN" sz="1600" b="1" dirty="0">
                <a:latin typeface="+mn-ea"/>
                <a:sym typeface="+mn-ea"/>
              </a:rPr>
              <a:t>3 * (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pt-BR" altLang="zh-CN" sz="1600" b="1" dirty="0">
                <a:latin typeface="+mn-ea"/>
                <a:sym typeface="+mn-ea"/>
              </a:rPr>
              <a:t> - </a:t>
            </a:r>
            <a:r>
              <a:rPr lang="en-US" altLang="zh-CN" sz="1600" b="1" dirty="0">
                <a:latin typeface="+mn-ea"/>
                <a:sym typeface="+mn-ea"/>
              </a:rPr>
              <a:t>c</a:t>
            </a:r>
            <a:r>
              <a:rPr lang="pt-BR" altLang="zh-CN" sz="1600" b="1" dirty="0">
                <a:latin typeface="+mn-ea"/>
                <a:sym typeface="+mn-ea"/>
              </a:rPr>
              <a:t>) </a:t>
            </a:r>
            <a:r>
              <a:rPr lang="en-US" altLang="zh-CN" sz="1600" b="1" dirty="0">
                <a:latin typeface="+mn-ea"/>
                <a:sym typeface="+mn-ea"/>
              </a:rPr>
              <a:t>%</a:t>
            </a:r>
            <a:r>
              <a:rPr lang="pt-BR" altLang="zh-CN" sz="1600" b="1" dirty="0">
                <a:latin typeface="+mn-ea"/>
                <a:sym typeface="+mn-ea"/>
              </a:rPr>
              <a:t> 3</a:t>
            </a:r>
            <a:r>
              <a:rPr lang="en-US" altLang="zh-CN" sz="1600" b="1" dirty="0">
                <a:latin typeface="+mn-ea"/>
                <a:sym typeface="+mn-ea"/>
              </a:rPr>
              <a:t>                 =&gt;   0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(4) 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pt-BR" altLang="zh-CN" sz="1600" b="1" dirty="0">
                <a:latin typeface="+mn-ea"/>
                <a:sym typeface="+mn-ea"/>
              </a:rPr>
              <a:t> + 3 * (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pt-BR" altLang="zh-CN" sz="1600" b="1" dirty="0">
                <a:latin typeface="+mn-ea"/>
                <a:sym typeface="+mn-ea"/>
              </a:rPr>
              <a:t> - </a:t>
            </a:r>
            <a:r>
              <a:rPr lang="en-US" altLang="zh-CN" sz="1600" b="1" dirty="0">
                <a:latin typeface="+mn-ea"/>
                <a:sym typeface="+mn-ea"/>
              </a:rPr>
              <a:t>c</a:t>
            </a:r>
            <a:r>
              <a:rPr lang="pt-BR" altLang="zh-CN" sz="1600" b="1" dirty="0">
                <a:latin typeface="+mn-ea"/>
                <a:sym typeface="+mn-ea"/>
              </a:rPr>
              <a:t>) </a:t>
            </a:r>
            <a:r>
              <a:rPr lang="en-US" altLang="zh-CN" sz="1600" b="1" dirty="0">
                <a:latin typeface="+mn-ea"/>
                <a:sym typeface="+mn-ea"/>
              </a:rPr>
              <a:t>%</a:t>
            </a:r>
            <a:r>
              <a:rPr lang="pt-BR" altLang="zh-CN" sz="1600" b="1" dirty="0">
                <a:latin typeface="+mn-ea"/>
                <a:sym typeface="+mn-ea"/>
              </a:rPr>
              <a:t> 3</a:t>
            </a:r>
            <a:r>
              <a:rPr lang="en-US" altLang="zh-CN" sz="1600" b="1" dirty="0">
                <a:latin typeface="+mn-ea"/>
                <a:sym typeface="+mn-ea"/>
              </a:rPr>
              <a:t>             =&gt;   15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(5) </a:t>
            </a:r>
            <a:r>
              <a:rPr lang="pt-BR" altLang="zh-CN" sz="1600" b="1" dirty="0">
                <a:latin typeface="+mn-ea"/>
                <a:sym typeface="+mn-ea"/>
              </a:rPr>
              <a:t>(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pt-BR" altLang="zh-CN" sz="1600" b="1" dirty="0">
                <a:latin typeface="+mn-ea"/>
                <a:sym typeface="+mn-ea"/>
              </a:rPr>
              <a:t> + 3 * (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pt-BR" altLang="zh-CN" sz="1600" b="1" dirty="0">
                <a:latin typeface="+mn-ea"/>
                <a:sym typeface="+mn-ea"/>
              </a:rPr>
              <a:t> - </a:t>
            </a:r>
            <a:r>
              <a:rPr lang="en-US" altLang="zh-CN" sz="1600" b="1" dirty="0">
                <a:latin typeface="+mn-ea"/>
                <a:sym typeface="+mn-ea"/>
              </a:rPr>
              <a:t>c</a:t>
            </a:r>
            <a:r>
              <a:rPr lang="pt-BR" altLang="zh-CN" sz="1600" b="1" dirty="0">
                <a:latin typeface="+mn-ea"/>
                <a:sym typeface="+mn-ea"/>
              </a:rPr>
              <a:t>) </a:t>
            </a:r>
            <a:r>
              <a:rPr lang="en-US" altLang="zh-CN" sz="1600" b="1" dirty="0">
                <a:latin typeface="+mn-ea"/>
                <a:sym typeface="+mn-ea"/>
              </a:rPr>
              <a:t>%</a:t>
            </a:r>
            <a:r>
              <a:rPr lang="pt-BR" altLang="zh-CN" sz="1600" b="1" dirty="0">
                <a:latin typeface="+mn-ea"/>
                <a:sym typeface="+mn-ea"/>
              </a:rPr>
              <a:t> 3) / 5</a:t>
            </a:r>
            <a:r>
              <a:rPr lang="en-US" altLang="zh-CN" sz="1600" b="1" dirty="0">
                <a:latin typeface="+mn-ea"/>
                <a:sym typeface="+mn-ea"/>
              </a:rPr>
              <a:t>       </a:t>
            </a:r>
            <a:r>
              <a:rPr lang="en-US" altLang="zh-CN" sz="1600" b="1" dirty="0">
                <a:latin typeface="+mn-ea"/>
                <a:sym typeface="+mn-ea"/>
              </a:rPr>
              <a:t>=&gt;   3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(6) </a:t>
            </a:r>
            <a:r>
              <a:rPr lang="en-US" altLang="zh-CN" sz="1600" b="1" dirty="0">
                <a:latin typeface="+mn-ea"/>
                <a:sym typeface="+mn-ea"/>
              </a:rPr>
              <a:t>a</a:t>
            </a:r>
            <a:r>
              <a:rPr lang="pt-BR" altLang="zh-CN" sz="1600" b="1" dirty="0">
                <a:latin typeface="+mn-ea"/>
                <a:sym typeface="+mn-ea"/>
              </a:rPr>
              <a:t> - (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pt-BR" altLang="zh-CN" sz="1600" b="1" dirty="0">
                <a:latin typeface="+mn-ea"/>
                <a:sym typeface="+mn-ea"/>
              </a:rPr>
              <a:t> + 3 * (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pt-BR" altLang="zh-CN" sz="1600" b="1" dirty="0">
                <a:latin typeface="+mn-ea"/>
                <a:sym typeface="+mn-ea"/>
              </a:rPr>
              <a:t> - </a:t>
            </a:r>
            <a:r>
              <a:rPr lang="en-US" altLang="zh-CN" sz="1600" b="1" dirty="0">
                <a:latin typeface="+mn-ea"/>
                <a:sym typeface="+mn-ea"/>
              </a:rPr>
              <a:t>c</a:t>
            </a:r>
            <a:r>
              <a:rPr lang="pt-BR" altLang="zh-CN" sz="1600" b="1" dirty="0">
                <a:latin typeface="+mn-ea"/>
                <a:sym typeface="+mn-ea"/>
              </a:rPr>
              <a:t>) </a:t>
            </a:r>
            <a:r>
              <a:rPr lang="en-US" altLang="zh-CN" sz="1600" b="1" dirty="0">
                <a:latin typeface="+mn-ea"/>
                <a:sym typeface="+mn-ea"/>
              </a:rPr>
              <a:t>%</a:t>
            </a:r>
            <a:r>
              <a:rPr lang="pt-BR" altLang="zh-CN" sz="1600" b="1" dirty="0">
                <a:latin typeface="+mn-ea"/>
                <a:sym typeface="+mn-ea"/>
              </a:rPr>
              <a:t> 3) / 5</a:t>
            </a:r>
            <a:r>
              <a:rPr lang="en-US" altLang="pt-BR" sz="1600" b="1" dirty="0">
                <a:latin typeface="+mn-ea"/>
                <a:sym typeface="+mn-ea"/>
              </a:rPr>
              <a:t>   </a:t>
            </a:r>
            <a:r>
              <a:rPr lang="en-US" altLang="zh-CN" sz="1600" b="1" dirty="0">
                <a:latin typeface="+mn-ea"/>
                <a:sym typeface="+mn-ea"/>
              </a:rPr>
              <a:t>=&gt;   5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840" y="3969385"/>
            <a:ext cx="5217795" cy="28886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2.5 * 3UL + 4U * 7ULL - 'X'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(1) </a:t>
            </a:r>
            <a:r>
              <a:rPr lang="en-US" altLang="zh-CN" sz="1600" b="1" dirty="0">
                <a:latin typeface="+mn-ea"/>
                <a:sym typeface="+mn-ea"/>
              </a:rPr>
              <a:t>2.5 * 3UL</a:t>
            </a:r>
            <a:r>
              <a:rPr lang="en-US" altLang="zh-CN" sz="1600" b="1" dirty="0">
                <a:latin typeface="+mn-ea"/>
                <a:sym typeface="+mn-ea"/>
              </a:rPr>
              <a:t>                       =&gt;   7.5     double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(2) </a:t>
            </a:r>
            <a:r>
              <a:rPr lang="en-US" altLang="zh-CN" sz="1600" b="1" dirty="0">
                <a:latin typeface="+mn-ea"/>
                <a:sym typeface="+mn-ea"/>
              </a:rPr>
              <a:t>4U * 7ULL</a:t>
            </a:r>
            <a:r>
              <a:rPr lang="en-US" altLang="zh-CN" sz="1600" b="1" dirty="0">
                <a:latin typeface="+mn-ea"/>
                <a:sym typeface="+mn-ea"/>
              </a:rPr>
              <a:t>                       =&gt;   28      unsigned long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(3)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2.5 * 3UL + 4U * 7ULL</a:t>
            </a:r>
            <a:r>
              <a:rPr lang="en-US" altLang="zh-CN" sz="1600" b="1" dirty="0">
                <a:latin typeface="+mn-ea"/>
                <a:sym typeface="+mn-ea"/>
              </a:rPr>
              <a:t>           =&gt;   35.5    double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(4) </a:t>
            </a:r>
            <a:r>
              <a:rPr lang="en-US" altLang="zh-CN" sz="1600" b="1" dirty="0">
                <a:latin typeface="+mn-ea"/>
                <a:sym typeface="+mn-ea"/>
              </a:rPr>
              <a:t>2.5 * 3UL + 4U * 7ULL - 'X'     </a:t>
            </a:r>
            <a:r>
              <a:rPr lang="en-US" altLang="zh-CN" sz="1600" b="1" dirty="0">
                <a:latin typeface="+mn-ea"/>
                <a:sym typeface="+mn-ea"/>
              </a:rPr>
              <a:t>=&gt;   -52.5   double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3131185"/>
            <a:ext cx="5986145" cy="32588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2LU % 7 + 23LL % 3 + 2.5F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(1) </a:t>
            </a:r>
            <a:r>
              <a:rPr lang="en-US" altLang="zh-CN" sz="1600" b="1" dirty="0">
                <a:latin typeface="+mn-ea"/>
                <a:sym typeface="+mn-ea"/>
              </a:rPr>
              <a:t>2LU % 7</a:t>
            </a:r>
            <a:r>
              <a:rPr lang="en-US" altLang="zh-CN" sz="1600" b="1" dirty="0">
                <a:latin typeface="+mn-ea"/>
                <a:sym typeface="+mn-ea"/>
              </a:rPr>
              <a:t>                         =&gt;   2       unsigned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(2) </a:t>
            </a:r>
            <a:r>
              <a:rPr lang="en-US" altLang="zh-CN" sz="1600" b="1" dirty="0">
                <a:latin typeface="+mn-ea"/>
                <a:sym typeface="+mn-ea"/>
              </a:rPr>
              <a:t>23LL % 3</a:t>
            </a:r>
            <a:r>
              <a:rPr lang="en-US" altLang="zh-CN" sz="1600" b="1" dirty="0">
                <a:latin typeface="+mn-ea"/>
                <a:sym typeface="+mn-ea"/>
              </a:rPr>
              <a:t>                        =&gt;   2       long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(3)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2LU % 7 + 23LL % 3</a:t>
            </a:r>
            <a:r>
              <a:rPr lang="en-US" altLang="zh-CN" sz="1600" b="1" dirty="0">
                <a:latin typeface="+mn-ea"/>
                <a:sym typeface="+mn-ea"/>
              </a:rPr>
              <a:t>              =&gt;   4       long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(4) </a:t>
            </a:r>
            <a:r>
              <a:rPr lang="en-US" altLang="zh-CN" sz="1600" b="1" dirty="0">
                <a:latin typeface="+mn-ea"/>
                <a:sym typeface="+mn-ea"/>
              </a:rPr>
              <a:t>2LU % 7 + 23LL % 3 + 2.5F  </a:t>
            </a:r>
            <a:r>
              <a:rPr lang="en-US" altLang="zh-CN" sz="1600" b="1" dirty="0">
                <a:latin typeface="+mn-ea"/>
                <a:sym typeface="+mn-ea"/>
              </a:rPr>
              <a:t>     =&gt;   6.5     float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5080" y="3069590"/>
            <a:ext cx="6183630" cy="34645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 2.3 + 14 % 5 * </a:t>
            </a:r>
            <a:r>
              <a:rPr lang="en-US" altLang="zh-CN" sz="1600" b="1" dirty="0" err="1">
                <a:latin typeface="+mn-ea"/>
              </a:rPr>
              <a:t>static_cast</a:t>
            </a:r>
            <a:r>
              <a:rPr lang="en-US" altLang="zh-CN" sz="1600" b="1" dirty="0">
                <a:latin typeface="+mn-ea"/>
              </a:rPr>
              <a:t>&lt;unsigned long&gt;(2.8F + 7LL) % 2 * 2.3F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(1)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+ 7LL)                           =&gt;   9       unsigned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(2) 14 % 5                                                           =&gt;   4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(3)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14 % 5 *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+ 7LL)                  =&gt;   36      unsigned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(4) 14 % 5 *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+ 7LL) % 2              =&gt;   0       unsigned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(5) </a:t>
            </a:r>
            <a:r>
              <a:rPr lang="en-US" altLang="zh-CN" sz="1600" b="1" dirty="0">
                <a:latin typeface="+mn-ea"/>
                <a:sym typeface="+mn-ea"/>
              </a:rPr>
              <a:t>14 % 5 *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+ 7LL) % 2 * 2.3F</a:t>
            </a:r>
            <a:r>
              <a:rPr lang="en-US" altLang="zh-CN" sz="1600" b="1" dirty="0">
                <a:latin typeface="+mn-ea"/>
                <a:sym typeface="+mn-ea"/>
              </a:rPr>
              <a:t>       =&gt;   0       float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(6) </a:t>
            </a:r>
            <a:r>
              <a:rPr lang="en-US" altLang="zh-CN" sz="1600" b="1" dirty="0">
                <a:latin typeface="+mn-ea"/>
                <a:sym typeface="+mn-ea"/>
              </a:rPr>
              <a:t>2.3 + 14 % 5 *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+ 7LL) % 2 * 2.3F</a:t>
            </a:r>
            <a:r>
              <a:rPr lang="en-US" altLang="zh-CN" sz="1600" b="1" dirty="0">
                <a:latin typeface="+mn-ea"/>
                <a:sym typeface="+mn-ea"/>
              </a:rPr>
              <a:t> =&gt;   2.3     double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endParaRPr lang="zh-CN" altLang="en-US" sz="1600" b="1" dirty="0">
              <a:latin typeface="+mn-ea"/>
              <a:sym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0" y="3429000"/>
            <a:ext cx="916876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 long(2.8 + 3.3) / 2 + (int)1.9 % 7LU - 'g' * 2L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(1) </a:t>
            </a:r>
            <a:r>
              <a:rPr lang="en-US" altLang="zh-CN" sz="1600" b="1" dirty="0">
                <a:latin typeface="+mn-ea"/>
                <a:sym typeface="+mn-ea"/>
              </a:rPr>
              <a:t>2.8 + 3.3</a:t>
            </a:r>
            <a:r>
              <a:rPr lang="en-US" altLang="zh-CN" sz="1600" b="1" dirty="0">
                <a:latin typeface="+mn-ea"/>
                <a:sym typeface="+mn-ea"/>
              </a:rPr>
              <a:t>                                        =&gt;   6.3              double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(2) </a:t>
            </a:r>
            <a:r>
              <a:rPr lang="en-US" altLang="zh-CN" sz="1600" b="1" dirty="0">
                <a:latin typeface="+mn-ea"/>
                <a:sym typeface="+mn-ea"/>
              </a:rPr>
              <a:t>long(2.8 + 3.3)</a:t>
            </a:r>
            <a:r>
              <a:rPr lang="en-US" altLang="zh-CN" sz="1600" b="1" dirty="0">
                <a:latin typeface="+mn-ea"/>
                <a:sym typeface="+mn-ea"/>
              </a:rPr>
              <a:t>                                  =&gt;   6               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(3)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(int)1.9             </a:t>
            </a:r>
            <a:r>
              <a:rPr lang="en-US" altLang="zh-CN" sz="1600" b="1" dirty="0">
                <a:latin typeface="+mn-ea"/>
                <a:sym typeface="+mn-ea"/>
              </a:rPr>
              <a:t>                            =&gt;   1         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(4) </a:t>
            </a:r>
            <a:r>
              <a:rPr lang="en-US" altLang="zh-CN" sz="1600" b="1" dirty="0">
                <a:latin typeface="+mn-ea"/>
                <a:sym typeface="+mn-ea"/>
              </a:rPr>
              <a:t>long(2.8 + 3.3) / 2        </a:t>
            </a:r>
            <a:r>
              <a:rPr lang="en-US" altLang="zh-CN" sz="1600" b="1" dirty="0">
                <a:latin typeface="+mn-ea"/>
                <a:sym typeface="+mn-ea"/>
              </a:rPr>
              <a:t>                      =&gt;   3               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(5) </a:t>
            </a:r>
            <a:r>
              <a:rPr lang="en-US" altLang="zh-CN" sz="1600" b="1" dirty="0">
                <a:latin typeface="+mn-ea"/>
                <a:sym typeface="+mn-ea"/>
              </a:rPr>
              <a:t>(int)1.9 % 7LU</a:t>
            </a:r>
            <a:r>
              <a:rPr lang="en-US" altLang="zh-CN" sz="1600" b="1" dirty="0">
                <a:latin typeface="+mn-ea"/>
                <a:sym typeface="+mn-ea"/>
              </a:rPr>
              <a:t>                                   =&gt;   1                unsigned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(6) </a:t>
            </a:r>
            <a:r>
              <a:rPr lang="en-US" altLang="zh-CN" sz="1600" b="1" dirty="0">
                <a:latin typeface="+mn-ea"/>
                <a:sym typeface="+mn-ea"/>
              </a:rPr>
              <a:t>'g' * 2L                                         </a:t>
            </a:r>
            <a:r>
              <a:rPr lang="en-US" altLang="zh-CN" sz="1600" b="1" dirty="0">
                <a:latin typeface="+mn-ea"/>
                <a:sym typeface="+mn-ea"/>
              </a:rPr>
              <a:t>=&gt;   206             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(7) </a:t>
            </a:r>
            <a:r>
              <a:rPr lang="en-US" altLang="zh-CN" sz="1600" b="1" dirty="0">
                <a:latin typeface="+mn-ea"/>
                <a:sym typeface="+mn-ea"/>
              </a:rPr>
              <a:t>long(2.8 + 3.3) / 2 + (int)1.9 % 7LU</a:t>
            </a:r>
            <a:r>
              <a:rPr lang="en-US" altLang="zh-CN" sz="1600" b="1" dirty="0">
                <a:latin typeface="+mn-ea"/>
                <a:sym typeface="+mn-ea"/>
              </a:rPr>
              <a:t>             =&gt;   4                unsigned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(8) </a:t>
            </a:r>
            <a:r>
              <a:rPr lang="en-US" altLang="zh-CN" sz="1600" b="1" dirty="0">
                <a:latin typeface="+mn-ea"/>
                <a:sym typeface="+mn-ea"/>
              </a:rPr>
              <a:t>long(2.8 + 3.3) / 2 + (int)1.9 % 7LU - 'g' * 2L  </a:t>
            </a:r>
            <a:r>
              <a:rPr lang="en-US" altLang="zh-CN" sz="1600" b="1" dirty="0">
                <a:latin typeface="+mn-ea"/>
                <a:sym typeface="+mn-ea"/>
              </a:rPr>
              <a:t>=&gt;   4294967094       unsigned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090" y="3870325"/>
            <a:ext cx="6996430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、求复合赋值表达式的值（要求给出计算过程、每步计算结果中变量的值、对应的验证程序及结果截图，示例见下）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5, n = 12;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a += n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=&gt; a = a + n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a + n      a=5  n=12  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存放在中间变量中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a = </a:t>
            </a:r>
            <a:r>
              <a:rPr lang="zh-CN" altLang="en-US" sz="1600" b="1" dirty="0">
                <a:latin typeface="+mn-ea"/>
              </a:rPr>
              <a:t>和     </a:t>
            </a:r>
            <a:r>
              <a:rPr lang="en-US" altLang="zh-CN" sz="1600" b="1" dirty="0">
                <a:latin typeface="+mn-ea"/>
              </a:rPr>
              <a:t>a=17 n=12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23" y="2717750"/>
            <a:ext cx="7742857" cy="27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. a +</a:t>
            </a:r>
            <a:r>
              <a:rPr lang="en-US" altLang="zh-CN" sz="1600" b="1" dirty="0">
                <a:latin typeface="+mn-ea"/>
              </a:rPr>
              <a:t>=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a - n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=&gt; a = </a:t>
            </a:r>
            <a:r>
              <a:rPr lang="en-US" altLang="zh-CN" sz="1600" b="1" dirty="0">
                <a:latin typeface="+mn-ea"/>
                <a:sym typeface="+mn-ea"/>
              </a:rPr>
              <a:t>a+(a - n)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(1)a - n       a=7 , n=11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en-US" altLang="zh-CN" sz="1600" b="1" dirty="0">
                <a:latin typeface="+mn-ea"/>
                <a:sym typeface="+mn-ea"/>
              </a:rPr>
              <a:t>a+(a - n)   a=7 , n=11 </a:t>
            </a:r>
            <a:r>
              <a:rPr lang="zh-CN" altLang="en-US" sz="1600" b="1" dirty="0">
                <a:latin typeface="+mn-ea"/>
                <a:sym typeface="+mn-ea"/>
              </a:rPr>
              <a:t>和存在中间变量</a:t>
            </a:r>
            <a:r>
              <a:rPr lang="zh-CN" altLang="en-US" sz="1600" b="1" dirty="0">
                <a:latin typeface="+mn-ea"/>
                <a:sym typeface="+mn-ea"/>
              </a:rPr>
              <a:t>里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(3)a=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        a=3 , n=11</a:t>
            </a:r>
            <a:endParaRPr lang="en-US" altLang="zh-CN" sz="1600" b="1" dirty="0"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0" y="3646170"/>
            <a:ext cx="5709920" cy="27368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n += a += 5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=&gt;n = n +( a = a + 5)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(1)a + 5     a=7 , 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存在中间变量里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(2)a=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1     </a:t>
            </a:r>
            <a:r>
              <a:rPr lang="en-US" altLang="zh-CN" sz="1600" b="1" dirty="0">
                <a:latin typeface="+mn-ea"/>
              </a:rPr>
              <a:t>a=12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(3)n + a     a=12 , n=11 ,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存在中间变量里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</a:rPr>
              <a:t>(4)n=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2     </a:t>
            </a:r>
            <a:r>
              <a:rPr lang="en-US" altLang="zh-CN" sz="1600" b="1" dirty="0">
                <a:latin typeface="+mn-ea"/>
                <a:sym typeface="+mn-ea"/>
              </a:rPr>
              <a:t>a=12 , n=23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010" y="3429000"/>
            <a:ext cx="6179185" cy="33045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 += a += a *= a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=&gt;a=a+(a=a+(</a:t>
            </a:r>
            <a:r>
              <a:rPr lang="en-US" altLang="zh-CN" sz="1600" b="1" dirty="0">
                <a:latin typeface="+mn-ea"/>
                <a:sym typeface="+mn-ea"/>
              </a:rPr>
              <a:t>a=a*a))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(1)a * a          a=7 , </a:t>
            </a:r>
            <a:r>
              <a:rPr lang="zh-CN" altLang="en-US" sz="1600" b="1" dirty="0">
                <a:latin typeface="+mn-ea"/>
                <a:sym typeface="+mn-ea"/>
              </a:rPr>
              <a:t>积</a:t>
            </a:r>
            <a:r>
              <a:rPr lang="zh-CN" altLang="en-US" sz="1600" b="1" dirty="0">
                <a:latin typeface="+mn-ea"/>
                <a:sym typeface="+mn-ea"/>
              </a:rPr>
              <a:t>存在中间变量里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(2)a = </a:t>
            </a:r>
            <a:r>
              <a:rPr lang="zh-CN" altLang="en-US" sz="1600" b="1" dirty="0">
                <a:latin typeface="+mn-ea"/>
                <a:sym typeface="+mn-ea"/>
              </a:rPr>
              <a:t>积</a:t>
            </a:r>
            <a:r>
              <a:rPr lang="en-US" altLang="zh-CN" sz="1600" b="1" dirty="0">
                <a:latin typeface="+mn-ea"/>
                <a:sym typeface="+mn-ea"/>
              </a:rPr>
              <a:t>         </a:t>
            </a:r>
            <a:r>
              <a:rPr lang="en-US" altLang="zh-CN" sz="1600" b="1" dirty="0">
                <a:latin typeface="+mn-ea"/>
                <a:sym typeface="+mn-ea"/>
              </a:rPr>
              <a:t>a=49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(3)a+a            a=49,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存在中间变量里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(4)a =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1        a=98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(5)a+a            a=98,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存在中间变量里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(6)a =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2        a=196</a:t>
            </a:r>
            <a:endParaRPr lang="en-US" altLang="zh-CN" sz="1600" b="1" dirty="0"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4280" y="2326640"/>
            <a:ext cx="6605270" cy="35629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340" y="0"/>
            <a:ext cx="11880850" cy="669544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>
                <a:latin typeface="+mn-ea"/>
              </a:rPr>
              <a:t>4</a:t>
            </a:r>
            <a:r>
              <a:rPr lang="zh-CN" altLang="en-US" sz="1600" b="1">
                <a:latin typeface="+mn-ea"/>
              </a:rPr>
              <a:t>、</a:t>
            </a:r>
            <a:r>
              <a:rPr lang="zh-CN" altLang="en-US" sz="1600" b="1" dirty="0">
                <a:latin typeface="+mn-ea"/>
              </a:rPr>
              <a:t>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14960" y="855345"/>
            <a:ext cx="10524490" cy="58394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6, n = 11;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n %= a %= 3  </a:t>
            </a:r>
            <a:r>
              <a:rPr lang="zh-CN" altLang="en-US" sz="1600" b="1" dirty="0">
                <a:latin typeface="+mn-ea"/>
              </a:rPr>
              <a:t>本题需要解释，为什么编译不报错，但运行无输出、返回代码为负值、且运行时间比</a:t>
            </a:r>
            <a:r>
              <a:rPr lang="en-US" altLang="zh-CN" sz="1600" b="1" dirty="0">
                <a:latin typeface="+mn-ea"/>
              </a:rPr>
              <a:t>7.ABC</a:t>
            </a:r>
            <a:r>
              <a:rPr lang="zh-CN" altLang="en-US" sz="1600" b="1" dirty="0">
                <a:latin typeface="+mn-ea"/>
              </a:rPr>
              <a:t>长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（无法理解或说清楚原因的，给出合理猜测也可）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2095500"/>
            <a:ext cx="68453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746760" y="4898390"/>
            <a:ext cx="9660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kern="0" dirty="0">
                <a:latin typeface="+mn-ea"/>
              </a:rPr>
              <a:t>编译不报错，但运行无输出：等式右结合，从右往左运算，</a:t>
            </a:r>
            <a:r>
              <a:rPr kumimoji="1" lang="en-US" altLang="zh-CN" sz="1600" b="1" kern="0" dirty="0">
                <a:latin typeface="+mn-ea"/>
              </a:rPr>
              <a:t>a=6</a:t>
            </a:r>
            <a:r>
              <a:rPr kumimoji="1" lang="zh-CN" altLang="en-US" sz="1600" b="1" kern="0" dirty="0">
                <a:latin typeface="+mn-ea"/>
              </a:rPr>
              <a:t>与</a:t>
            </a:r>
            <a:r>
              <a:rPr kumimoji="1" lang="en-US" altLang="zh-CN" sz="1600" b="1" kern="0" dirty="0">
                <a:latin typeface="+mn-ea"/>
              </a:rPr>
              <a:t>3</a:t>
            </a:r>
            <a:r>
              <a:rPr kumimoji="1" lang="zh-CN" altLang="en-US" sz="1600" b="1" kern="0" dirty="0">
                <a:latin typeface="+mn-ea"/>
              </a:rPr>
              <a:t>取余后结果为</a:t>
            </a:r>
            <a:r>
              <a:rPr kumimoji="1" lang="en-US" altLang="zh-CN" sz="1600" b="1" kern="0" dirty="0">
                <a:latin typeface="+mn-ea"/>
              </a:rPr>
              <a:t>0</a:t>
            </a:r>
            <a:r>
              <a:rPr kumimoji="1" lang="zh-CN" altLang="en-US" sz="1600" b="1" kern="0" dirty="0">
                <a:latin typeface="+mn-ea"/>
              </a:rPr>
              <a:t>，此时</a:t>
            </a:r>
            <a:r>
              <a:rPr kumimoji="1" lang="en-US" altLang="zh-CN" sz="1600" b="1" kern="0" dirty="0">
                <a:latin typeface="+mn-ea"/>
              </a:rPr>
              <a:t>a</a:t>
            </a:r>
            <a:r>
              <a:rPr kumimoji="1" lang="zh-CN" altLang="en-US" sz="1600" b="1" kern="0" dirty="0">
                <a:latin typeface="+mn-ea"/>
              </a:rPr>
              <a:t>的值变为</a:t>
            </a:r>
            <a:r>
              <a:rPr kumimoji="1" lang="en-US" altLang="zh-CN" sz="1600" b="1" kern="0" dirty="0">
                <a:latin typeface="+mn-ea"/>
              </a:rPr>
              <a:t>0</a:t>
            </a:r>
            <a:r>
              <a:rPr kumimoji="1" lang="zh-CN" altLang="en-US" sz="1600" b="1" kern="0" dirty="0">
                <a:latin typeface="+mn-ea"/>
              </a:rPr>
              <a:t>，</a:t>
            </a:r>
            <a:r>
              <a:rPr kumimoji="1" lang="en-US" altLang="zh-CN" sz="1600" b="1" kern="0" dirty="0">
                <a:latin typeface="+mn-ea"/>
              </a:rPr>
              <a:t>n</a:t>
            </a:r>
            <a:r>
              <a:rPr kumimoji="1" lang="zh-CN" altLang="en-US" sz="1600" b="1" kern="0" dirty="0">
                <a:latin typeface="+mn-ea"/>
              </a:rPr>
              <a:t>无法与</a:t>
            </a:r>
            <a:r>
              <a:rPr kumimoji="1" lang="en-US" altLang="zh-CN" sz="1600" b="1" kern="0" dirty="0">
                <a:latin typeface="+mn-ea"/>
              </a:rPr>
              <a:t>0</a:t>
            </a:r>
            <a:r>
              <a:rPr kumimoji="1" lang="zh-CN" altLang="en-US" sz="1600" b="1" kern="0" dirty="0">
                <a:latin typeface="+mn-ea"/>
              </a:rPr>
              <a:t>取余，编译为出错但无法输出</a:t>
            </a:r>
            <a:r>
              <a:rPr kumimoji="1" lang="zh-CN" altLang="en-US" sz="1600" b="1" kern="0" dirty="0">
                <a:latin typeface="+mn-ea"/>
              </a:rPr>
              <a:t>结果</a:t>
            </a:r>
            <a:endParaRPr kumimoji="1" lang="zh-CN" altLang="en-US" sz="1600" b="1" kern="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760" y="5481955"/>
            <a:ext cx="920877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kern="0" dirty="0">
                <a:latin typeface="+mn-ea"/>
              </a:rPr>
              <a:t>返回代码为负值</a:t>
            </a:r>
            <a:r>
              <a:rPr lang="zh-CN" altLang="en-US"/>
              <a:t>：</a:t>
            </a:r>
            <a:r>
              <a:rPr kumimoji="1" lang="zh-CN" altLang="en-US" sz="1600" b="1" kern="0" dirty="0">
                <a:latin typeface="+mn-ea"/>
              </a:rPr>
              <a:t>（猜想）发生数学错误无法输出结果时，程序陷入循环，无法运行到return 0 ，返回负值</a:t>
            </a:r>
            <a:endParaRPr kumimoji="1" lang="zh-CN" altLang="en-US" sz="1600" b="1" kern="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3120" y="6155055"/>
            <a:ext cx="8940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b="1" kern="0" dirty="0">
                <a:latin typeface="+mn-ea"/>
              </a:rPr>
              <a:t>运行时间长：（猜想）计算机内部一直在进行与0取余运算，直到运算次数超过</a:t>
            </a:r>
            <a:r>
              <a:rPr kumimoji="1" lang="zh-CN" altLang="en-US" sz="1600" b="1" kern="0" dirty="0">
                <a:latin typeface="+mn-ea"/>
              </a:rPr>
              <a:t>预设值</a:t>
            </a:r>
            <a:endParaRPr kumimoji="1" lang="zh-CN" altLang="en-US" sz="1600" b="1" kern="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short a=1;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short b=a-2;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b=a-2</a:t>
            </a:r>
            <a:r>
              <a:rPr lang="zh-CN" altLang="en-US" sz="1600" b="1" dirty="0">
                <a:latin typeface="+mn-ea"/>
              </a:rPr>
              <a:t>，得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00000000 00000000</a:t>
            </a:r>
            <a:r>
              <a:rPr lang="en-US" altLang="zh-CN" sz="1600" b="1" dirty="0">
                <a:latin typeface="+mn-ea"/>
              </a:rPr>
              <a:t> 00000000 00000001  -&gt; a </a:t>
            </a:r>
            <a:r>
              <a:rPr lang="zh-CN" altLang="en-US" sz="1600" b="1" dirty="0">
                <a:latin typeface="+mn-ea"/>
              </a:rPr>
              <a:t>（红色表示整型提升的填充位）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-)  2 = 00000000 00000000 00000000 00000010  -&gt; 2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11111111 11111111 11111111 11111111  -&gt; a-2(int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</a:rPr>
              <a:t>11111111 11111111</a:t>
            </a:r>
            <a:r>
              <a:rPr lang="en-US" altLang="zh-CN" sz="1600" b="1" dirty="0">
                <a:latin typeface="+mn-ea"/>
              </a:rPr>
              <a:t> 11111111 11111111  -&gt; b=a-2(</a:t>
            </a:r>
            <a:r>
              <a:rPr lang="zh-CN" altLang="en-US" sz="1600" b="1" dirty="0">
                <a:latin typeface="+mn-ea"/>
              </a:rPr>
              <a:t>二进制补码形式，删除线表示丢弃的位数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）减一    </a:t>
            </a:r>
            <a:r>
              <a:rPr lang="en-US" altLang="zh-CN" sz="1600" b="1" dirty="0">
                <a:latin typeface="+mn-ea"/>
              </a:rPr>
              <a:t>11111111 11111111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-)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11111111 11111110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）取反    </a:t>
            </a:r>
            <a:r>
              <a:rPr lang="en-US" altLang="zh-CN" sz="1600" b="1" dirty="0">
                <a:latin typeface="+mn-ea"/>
              </a:rPr>
              <a:t>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）绝对值  </a:t>
            </a:r>
            <a:r>
              <a:rPr lang="en-US" altLang="zh-CN" sz="1600" b="1" dirty="0">
                <a:latin typeface="+mn-ea"/>
              </a:rPr>
              <a:t>1 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）加负号  </a:t>
            </a:r>
            <a:r>
              <a:rPr lang="en-US" altLang="zh-CN" sz="1600" b="1" dirty="0">
                <a:latin typeface="+mn-ea"/>
              </a:rPr>
              <a:t>-1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A.short</a:t>
            </a:r>
            <a:r>
              <a:rPr lang="en-US" altLang="zh-CN" sz="1600" b="1" dirty="0">
                <a:latin typeface="+mn-ea"/>
              </a:rPr>
              <a:t> a=32740;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b=a+34;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b=a+34</a:t>
            </a:r>
            <a:r>
              <a:rPr lang="zh-CN" altLang="en-US" sz="1600" b="1" dirty="0">
                <a:latin typeface="+mn-ea"/>
                <a:sym typeface="+mn-ea"/>
              </a:rPr>
              <a:t>，得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00000000 00000000</a:t>
            </a:r>
            <a:r>
              <a:rPr lang="en-US" altLang="zh-CN" sz="1600" b="1" dirty="0">
                <a:latin typeface="+mn-ea"/>
                <a:sym typeface="+mn-ea"/>
              </a:rPr>
              <a:t> 01111111 11100100  -&gt; a </a:t>
            </a:r>
            <a:r>
              <a:rPr lang="zh-CN" altLang="en-US" sz="1600" b="1" dirty="0">
                <a:latin typeface="+mn-ea"/>
                <a:sym typeface="+mn-ea"/>
              </a:rPr>
              <a:t>（红色表示整型提升的填充位）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+) 34 = 00000000 00000000 00000000 00100010  -&gt; 34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---------------------------------------------------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</a:t>
            </a:r>
            <a:r>
              <a:rPr lang="en-US" altLang="zh-CN" sz="1600" b="1" dirty="0">
                <a:latin typeface="+mn-ea"/>
                <a:sym typeface="+mn-ea"/>
              </a:rPr>
              <a:t>00000000 00000000 10000000 00000110 </a:t>
            </a:r>
            <a:r>
              <a:rPr lang="en-US" altLang="zh-CN" sz="1600" b="1" dirty="0">
                <a:latin typeface="+mn-ea"/>
                <a:sym typeface="+mn-ea"/>
              </a:rPr>
              <a:t>-&gt; a+34(int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  <a:sym typeface="+mn-ea"/>
              </a:rPr>
              <a:t>00000000 00000000</a:t>
            </a:r>
            <a:r>
              <a:rPr lang="en-US" altLang="zh-CN" sz="1600" b="1" dirty="0">
                <a:latin typeface="+mn-ea"/>
                <a:sym typeface="+mn-ea"/>
              </a:rPr>
              <a:t> 10000000 00000110</a:t>
            </a:r>
            <a:r>
              <a:rPr lang="en-US" altLang="zh-CN" sz="1600" b="1" dirty="0">
                <a:latin typeface="+mn-ea"/>
                <a:sym typeface="+mn-ea"/>
              </a:rPr>
              <a:t>  -&gt; b=a+34(</a:t>
            </a:r>
            <a:r>
              <a:rPr lang="zh-CN" altLang="en-US" sz="1600" b="1" dirty="0">
                <a:latin typeface="+mn-ea"/>
                <a:sym typeface="+mn-ea"/>
              </a:rPr>
              <a:t>二进制补码形式，删除线表示丢弃的位数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）减一    </a:t>
            </a:r>
            <a:r>
              <a:rPr lang="en-US" altLang="zh-CN" sz="1600" b="1" dirty="0">
                <a:latin typeface="+mn-ea"/>
                <a:sym typeface="+mn-ea"/>
              </a:rPr>
              <a:t>10000000 00000110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-)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   </a:t>
            </a:r>
            <a:r>
              <a:rPr lang="en-US" altLang="zh-CN" sz="1600" b="1" dirty="0">
                <a:latin typeface="+mn-ea"/>
                <a:sym typeface="+mn-ea"/>
              </a:rPr>
              <a:t>10000000 00000101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）取反    </a:t>
            </a:r>
            <a:r>
              <a:rPr lang="en-US" altLang="zh-CN" sz="1600" b="1" dirty="0">
                <a:latin typeface="+mn-ea"/>
                <a:sym typeface="+mn-ea"/>
              </a:rPr>
              <a:t>01111111 11111010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）绝对值  </a:t>
            </a:r>
            <a:r>
              <a:rPr lang="en-US" altLang="zh-CN" sz="1600" b="1" dirty="0">
                <a:latin typeface="+mn-ea"/>
                <a:sym typeface="+mn-ea"/>
              </a:rPr>
              <a:t>32762</a:t>
            </a:r>
            <a:r>
              <a:rPr lang="en-US" altLang="zh-CN" sz="1600" b="1" dirty="0">
                <a:latin typeface="+mn-ea"/>
                <a:sym typeface="+mn-ea"/>
              </a:rPr>
              <a:t> 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）加负号  </a:t>
            </a:r>
            <a:r>
              <a:rPr lang="en-US" altLang="zh-CN" sz="1600" b="1" dirty="0">
                <a:latin typeface="+mn-ea"/>
                <a:sym typeface="+mn-ea"/>
              </a:rPr>
              <a:t>-32762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B.unsigned</a:t>
            </a:r>
            <a:r>
              <a:rPr lang="en-US" altLang="zh-CN" sz="1600" b="1" dirty="0">
                <a:latin typeface="+mn-ea"/>
              </a:rPr>
              <a:t> short a=65420;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r>
              <a:rPr lang="zh-CN" altLang="en-US" sz="1600" b="1" dirty="0">
                <a:latin typeface="+mn-ea"/>
                <a:sym typeface="+mn-ea"/>
              </a:rPr>
              <a:t>，得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11111111 10001100  -&gt; a 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11111111 10001100  -&gt; b=a(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r>
              <a:rPr lang="en-US" altLang="zh-CN" sz="1600" b="1" dirty="0">
                <a:latin typeface="+mn-ea"/>
                <a:sym typeface="+mn-ea"/>
              </a:rPr>
              <a:t>) 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）减一    </a:t>
            </a:r>
            <a:r>
              <a:rPr lang="en-US" altLang="zh-CN" sz="1600" b="1" dirty="0">
                <a:latin typeface="+mn-ea"/>
                <a:sym typeface="+mn-ea"/>
              </a:rPr>
              <a:t>11111111 10001100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-)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 </a:t>
            </a:r>
            <a:r>
              <a:rPr lang="en-US" altLang="zh-CN" sz="1600" b="1" dirty="0">
                <a:latin typeface="+mn-ea"/>
                <a:sym typeface="+mn-ea"/>
              </a:rPr>
              <a:t>11111111 10001011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）取反  </a:t>
            </a:r>
            <a:r>
              <a:rPr lang="en-US" altLang="zh-CN" sz="1600" b="1" dirty="0">
                <a:latin typeface="+mn-ea"/>
                <a:sym typeface="+mn-ea"/>
              </a:rPr>
              <a:t>00000000 01110100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）绝对值  </a:t>
            </a:r>
            <a:r>
              <a:rPr lang="en-US" altLang="zh-CN" sz="1600" b="1" dirty="0">
                <a:latin typeface="+mn-ea"/>
                <a:sym typeface="+mn-ea"/>
              </a:rPr>
              <a:t>116 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）加负号  </a:t>
            </a:r>
            <a:r>
              <a:rPr lang="en-US" altLang="zh-CN" sz="1600" b="1" dirty="0">
                <a:latin typeface="+mn-ea"/>
                <a:sym typeface="+mn-ea"/>
              </a:rPr>
              <a:t>-116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C.short</a:t>
            </a:r>
            <a:r>
              <a:rPr lang="en-US" altLang="zh-CN" sz="1600" b="1" dirty="0">
                <a:latin typeface="+mn-ea"/>
              </a:rPr>
              <a:t> a=-2047;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r>
              <a:rPr lang="zh-CN" altLang="en-US" sz="1600" b="1" dirty="0">
                <a:latin typeface="+mn-ea"/>
                <a:sym typeface="+mn-ea"/>
              </a:rPr>
              <a:t>，得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11111111 11111111</a:t>
            </a:r>
            <a:r>
              <a:rPr lang="en-US" altLang="zh-CN" sz="1600" b="1" dirty="0">
                <a:latin typeface="+mn-ea"/>
                <a:sym typeface="+mn-ea"/>
              </a:rPr>
              <a:t> 11111000 00000001  -&gt; a </a:t>
            </a:r>
            <a:r>
              <a:rPr lang="zh-CN" altLang="en-US" sz="1600" b="1" dirty="0">
                <a:latin typeface="+mn-ea"/>
                <a:sym typeface="+mn-ea"/>
              </a:rPr>
              <a:t>（红色表示整型提升的填充位）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11111111 11111111</a:t>
            </a:r>
            <a:r>
              <a:rPr lang="en-US" altLang="zh-CN" sz="1600" b="1" dirty="0">
                <a:latin typeface="+mn-ea"/>
                <a:sym typeface="+mn-ea"/>
              </a:rPr>
              <a:t> 11111000 00000001  -&gt; b=a (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）减一    </a:t>
            </a:r>
            <a:r>
              <a:rPr lang="en-US" altLang="zh-CN" sz="1600" b="1" dirty="0">
                <a:latin typeface="+mn-ea"/>
                <a:sym typeface="+mn-ea"/>
              </a:rPr>
              <a:t>11111111 11111111 11111000 00000001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-) 00000000 00000000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-----------------------————————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 11111111 11111111 11111000 00000000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）取反  </a:t>
            </a:r>
            <a:r>
              <a:rPr lang="en-US" sz="1600" b="1" dirty="0">
                <a:latin typeface="+mn-ea"/>
                <a:sym typeface="+mn-ea"/>
              </a:rPr>
              <a:t>00000000 00000000 00000111 11111111</a:t>
            </a:r>
            <a:endParaRPr 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）绝对值  </a:t>
            </a:r>
            <a:r>
              <a:rPr lang="en-US" altLang="zh-CN" sz="1600" b="1" dirty="0">
                <a:latin typeface="+mn-ea"/>
                <a:sym typeface="+mn-ea"/>
              </a:rPr>
              <a:t>2047</a:t>
            </a:r>
            <a:r>
              <a:rPr lang="en-US" altLang="zh-CN" sz="1600" b="1" dirty="0">
                <a:latin typeface="+mn-ea"/>
                <a:sym typeface="+mn-ea"/>
              </a:rPr>
              <a:t> 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）加负号  </a:t>
            </a:r>
            <a:r>
              <a:rPr lang="en-US" altLang="zh-CN" sz="1600" b="1" dirty="0">
                <a:latin typeface="+mn-ea"/>
                <a:sym typeface="+mn-ea"/>
              </a:rPr>
              <a:t>-2047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D.unsigned</a:t>
            </a:r>
            <a:r>
              <a:rPr lang="en-US" altLang="zh-CN" sz="1600" b="1" dirty="0">
                <a:latin typeface="+mn-ea"/>
              </a:rPr>
              <a:t> short a=65420;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en-US" altLang="zh-CN" sz="1600" b="1" dirty="0">
                <a:latin typeface="+mn-ea"/>
              </a:rPr>
              <a:t> int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r>
              <a:rPr lang="zh-CN" altLang="en-US" sz="1600" b="1" dirty="0">
                <a:latin typeface="+mn-ea"/>
                <a:sym typeface="+mn-ea"/>
              </a:rPr>
              <a:t>，得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00000000 00000000 00000000 00000000 00000000 00000000</a:t>
            </a:r>
            <a:r>
              <a:rPr lang="en-US" altLang="zh-CN" sz="1600" b="1" dirty="0">
                <a:latin typeface="+mn-ea"/>
                <a:sym typeface="+mn-ea"/>
              </a:rPr>
              <a:t> 11111111 10001100  -&gt; a</a:t>
            </a:r>
            <a:r>
              <a:rPr lang="zh-CN" altLang="en-US" sz="1600" b="1" dirty="0">
                <a:latin typeface="+mn-ea"/>
                <a:sym typeface="+mn-ea"/>
              </a:rPr>
              <a:t>（红色表示整型提升的填充位）</a:t>
            </a:r>
            <a:r>
              <a:rPr lang="en-US" altLang="zh-CN" sz="1600" b="1" dirty="0">
                <a:latin typeface="+mn-ea"/>
                <a:sym typeface="+mn-ea"/>
              </a:rPr>
              <a:t> 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00000000 00000000 00000000 00000000 00000000 00000000 11111111 10001100  -&gt; b=a (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zh-CN" altLang="zh-CN" sz="1600" b="1" dirty="0">
                <a:latin typeface="+mn-ea"/>
              </a:rPr>
              <a:t>符号位为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为正数，原码与补码</a:t>
            </a:r>
            <a:r>
              <a:rPr lang="zh-CN" altLang="en-US" sz="1600" b="1" dirty="0">
                <a:latin typeface="+mn-ea"/>
              </a:rPr>
              <a:t>相同</a:t>
            </a:r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实际值：</a:t>
            </a:r>
            <a:r>
              <a:rPr lang="en-US" altLang="zh-CN" sz="1600" b="1" dirty="0">
                <a:latin typeface="+mn-ea"/>
              </a:rPr>
              <a:t>b=65420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E.long</a:t>
            </a:r>
            <a:r>
              <a:rPr lang="en-US" altLang="zh-CN" sz="1600" b="1" dirty="0">
                <a:latin typeface="+mn-ea"/>
              </a:rPr>
              <a:t> long int a=4201234567;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r>
              <a:rPr lang="zh-CN" altLang="en-US" sz="1600" b="1" dirty="0">
                <a:latin typeface="+mn-ea"/>
                <a:sym typeface="+mn-ea"/>
              </a:rPr>
              <a:t>，得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00000000 00000000 00000000 00000000 11111010 01101001 11000000 10000111  -&gt; a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  <a:sym typeface="+mn-ea"/>
              </a:rPr>
              <a:t>00000000 00000000 00000000 00000000</a:t>
            </a:r>
            <a:r>
              <a:rPr lang="en-US" altLang="zh-CN" sz="1600" b="1" dirty="0">
                <a:latin typeface="+mn-ea"/>
                <a:sym typeface="+mn-ea"/>
              </a:rPr>
              <a:t> 11111010 01101001 11000000 10000111  -&gt; b=a (</a:t>
            </a:r>
            <a:r>
              <a:rPr lang="zh-CN" altLang="en-US" sz="1600" b="1" dirty="0">
                <a:latin typeface="+mn-ea"/>
                <a:sym typeface="+mn-ea"/>
              </a:rPr>
              <a:t>二进制补码形式，删除线表示丢弃的位数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）减一    </a:t>
            </a:r>
            <a:r>
              <a:rPr lang="en-US" altLang="zh-CN" sz="1600" b="1" dirty="0">
                <a:latin typeface="+mn-ea"/>
                <a:sym typeface="+mn-ea"/>
              </a:rPr>
              <a:t>11111010 01101001 11000000 10000111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-) 00000000 00000000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--------——————————---------------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 11111010 01101001 11000000 10000110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）取反  </a:t>
            </a:r>
            <a:r>
              <a:rPr lang="en-US" altLang="zh-CN" sz="1600" b="1" dirty="0">
                <a:latin typeface="+mn-ea"/>
                <a:sym typeface="+mn-ea"/>
              </a:rPr>
              <a:t>00000101 10010110 00111111 01111001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）绝对值  </a:t>
            </a:r>
            <a:r>
              <a:rPr lang="en-US" altLang="zh-CN" sz="1600" b="1" dirty="0">
                <a:latin typeface="+mn-ea"/>
                <a:sym typeface="+mn-ea"/>
              </a:rPr>
              <a:t>93732729</a:t>
            </a:r>
            <a:r>
              <a:rPr lang="en-US" altLang="zh-CN" sz="1600" b="1" dirty="0">
                <a:latin typeface="+mn-ea"/>
                <a:sym typeface="+mn-ea"/>
              </a:rPr>
              <a:t> 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）加负号  </a:t>
            </a:r>
            <a:r>
              <a:rPr lang="en-US" altLang="zh-CN" sz="1600" b="1" dirty="0">
                <a:latin typeface="+mn-ea"/>
                <a:sym typeface="+mn-ea"/>
              </a:rPr>
              <a:t>-93732729 (</a:t>
            </a:r>
            <a:r>
              <a:rPr lang="zh-CN" altLang="en-US" sz="1600" b="1" dirty="0">
                <a:latin typeface="+mn-ea"/>
                <a:sym typeface="+mn-ea"/>
              </a:rPr>
              <a:t>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216.3,&quot;left&quot;:50,&quot;top&quot;:234.7,&quot;width&quot;:559.85}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DIAGRAM_VIRTUALLY_FRAME" val="{&quot;height&quot;:216.3,&quot;left&quot;:50,&quot;top&quot;:234.7,&quot;width&quot;:559.85}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DIAGRAM_VIRTUALLY_FRAME" val="{&quot;height&quot;:216.3,&quot;left&quot;:50,&quot;top&quot;:234.7,&quot;width&quot;:559.85}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DIAGRAM_VIRTUALLY_FRAME" val="{&quot;height&quot;:216.3,&quot;left&quot;:50,&quot;top&quot;:234.7,&quot;width&quot;:559.85}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DIAGRAM_VIRTUALLY_FRAME" val="{&quot;height&quot;:216.3,&quot;left&quot;:50,&quot;top&quot;:234.7,&quot;width&quot;:559.85}"/>
</p:tagLst>
</file>

<file path=ppt/tags/tag260.xml><?xml version="1.0" encoding="utf-8"?>
<p:tagLst xmlns:p="http://schemas.openxmlformats.org/presentationml/2006/main">
  <p:tag name="commondata" val="eyJoZGlkIjoiZjhlOWE0OGVjZTc4YmM3OTdlZDFiMTQwNmZkNWIwMjEifQ=="/>
</p:tagLst>
</file>

<file path=ppt/tags/tag27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28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29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31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32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33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34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  <p:tag name="KSO_WM_DIAGRAM_VIRTUALLY_FRAME" val="{&quot;height&quot;:216.3,&quot;left&quot;:50,&quot;top&quot;:234.7,&quot;width&quot;:559.85}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11649</Words>
  <Application>WPS 演示</Application>
  <PresentationFormat>宽屏</PresentationFormat>
  <Paragraphs>748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+中文正文</vt:lpstr>
      <vt:lpstr>Segoe Print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叶子の辰</cp:lastModifiedBy>
  <cp:revision>183</cp:revision>
  <dcterms:created xsi:type="dcterms:W3CDTF">2020-08-13T13:39:00Z</dcterms:created>
  <dcterms:modified xsi:type="dcterms:W3CDTF">2024-03-12T13:00:48Z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019C00E642334BD4BC96FA2BAD637C85_12</vt:lpwstr>
  </property>
  <property fmtid="{D5CDD505-2E9C-101B-9397-08002B2CF9AE}" pid="3" name="KSOProductBuildVer">
    <vt:lpwstr>2052-12.1.0.16250</vt:lpwstr>
  </property>
</Properties>
</file>