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36" r:id="rId3"/>
    <p:sldId id="1268" r:id="rId5"/>
    <p:sldId id="1237" r:id="rId6"/>
    <p:sldId id="1230" r:id="rId7"/>
    <p:sldId id="449" r:id="rId8"/>
    <p:sldId id="492" r:id="rId9"/>
    <p:sldId id="1186" r:id="rId10"/>
    <p:sldId id="1188" r:id="rId11"/>
    <p:sldId id="1189" r:id="rId12"/>
    <p:sldId id="1190" r:id="rId13"/>
    <p:sldId id="1194" r:id="rId14"/>
    <p:sldId id="1193" r:id="rId15"/>
    <p:sldId id="1202" r:id="rId16"/>
    <p:sldId id="1213" r:id="rId17"/>
    <p:sldId id="1203" r:id="rId18"/>
    <p:sldId id="1214" r:id="rId19"/>
    <p:sldId id="1204" r:id="rId20"/>
    <p:sldId id="1269" r:id="rId21"/>
    <p:sldId id="1205" r:id="rId22"/>
    <p:sldId id="1216" r:id="rId23"/>
    <p:sldId id="1206" r:id="rId24"/>
    <p:sldId id="1210" r:id="rId25"/>
    <p:sldId id="1270" r:id="rId26"/>
    <p:sldId id="1209" r:id="rId27"/>
    <p:sldId id="1191" r:id="rId28"/>
    <p:sldId id="1192" r:id="rId29"/>
    <p:sldId id="1207" r:id="rId30"/>
    <p:sldId id="1208" r:id="rId31"/>
    <p:sldId id="1212" r:id="rId32"/>
    <p:sldId id="1217" r:id="rId33"/>
    <p:sldId id="1218" r:id="rId34"/>
    <p:sldId id="1221" r:id="rId35"/>
    <p:sldId id="1219" r:id="rId36"/>
    <p:sldId id="1220" r:id="rId37"/>
    <p:sldId id="1222" r:id="rId38"/>
    <p:sldId id="1224" r:id="rId39"/>
    <p:sldId id="1200" r:id="rId40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142" d="100"/>
          <a:sy n="142" d="100"/>
        </p:scale>
        <p:origin x="51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1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36.png"/><Relationship Id="rId11" Type="http://schemas.openxmlformats.org/officeDocument/2006/relationships/image" Target="../media/image35.png"/><Relationship Id="rId10" Type="http://schemas.openxmlformats.org/officeDocument/2006/relationships/image" Target="../media/image34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47.png"/><Relationship Id="rId1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59.png"/><Relationship Id="rId11" Type="http://schemas.openxmlformats.org/officeDocument/2006/relationships/image" Target="../media/image58.png"/><Relationship Id="rId10" Type="http://schemas.openxmlformats.org/officeDocument/2006/relationships/image" Target="../media/image57.png"/><Relationship Id="rId1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5.png"/><Relationship Id="rId8" Type="http://schemas.openxmlformats.org/officeDocument/2006/relationships/image" Target="../media/image74.png"/><Relationship Id="rId7" Type="http://schemas.openxmlformats.org/officeDocument/2006/relationships/image" Target="../media/image73.png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4.png"/><Relationship Id="rId8" Type="http://schemas.openxmlformats.org/officeDocument/2006/relationships/image" Target="../media/image83.png"/><Relationship Id="rId7" Type="http://schemas.openxmlformats.org/officeDocument/2006/relationships/image" Target="../media/image82.png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85.png"/><Relationship Id="rId1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2.png"/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image" Target="../media/image89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00.png"/><Relationship Id="rId7" Type="http://schemas.openxmlformats.org/officeDocument/2006/relationships/image" Target="../media/image99.png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08.png"/><Relationship Id="rId7" Type="http://schemas.openxmlformats.org/officeDocument/2006/relationships/image" Target="../media/image107.png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image" Target="../media/image10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1" Type="http://schemas.openxmlformats.org/officeDocument/2006/relationships/image" Target="../media/image1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1" Type="http://schemas.openxmlformats.org/officeDocument/2006/relationships/image" Target="../media/image1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1" Type="http://schemas.openxmlformats.org/officeDocument/2006/relationships/image" Target="../media/image1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1" Type="http://schemas.openxmlformats.org/officeDocument/2006/relationships/image" Target="../media/image1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特别说明：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、本次作业是预习作业，在下周上课前完成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、对于作业过程中不清楚的问题或不会的内容，先不要问（不清楚的位置可以先做个标记，结合听课再去理解）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，将修改后符合要求的程序及运行结果贴上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515704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65;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92113" y="5665075"/>
            <a:ext cx="5157045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在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char</a:t>
            </a:r>
            <a:r>
              <a:rPr kumimoji="1" lang="zh-CN" altLang="en-US" sz="1600" b="1" dirty="0">
                <a:latin typeface="+mn-ea"/>
              </a:rPr>
              <a:t>类型不变的情况下，要求输出为</a:t>
            </a:r>
            <a:r>
              <a:rPr kumimoji="1" lang="en-US" altLang="zh-CN" sz="1600" b="1" dirty="0">
                <a:latin typeface="+mn-ea"/>
              </a:rPr>
              <a:t>65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（不允许添加其它变量，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</a:t>
            </a:r>
            <a:r>
              <a:rPr kumimoji="1" lang="zh-CN" altLang="en-US" sz="1600" b="1" dirty="0">
                <a:latin typeface="+mn-ea"/>
              </a:rPr>
              <a:t>不允许使用任何方式的强制类型转换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）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8070" y="2125980"/>
            <a:ext cx="6324600" cy="28117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</a:t>
            </a:r>
            <a:r>
              <a:rPr lang="en-US" altLang="zh-CN" sz="1600" b="1" dirty="0">
                <a:latin typeface="+mn-ea"/>
              </a:rPr>
              <a:t> 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short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 k=" &lt;&lt; 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(↙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代表回车键，下同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123 456↙(</a:t>
            </a:r>
            <a:r>
              <a:rPr kumimoji="1" lang="zh-CN" altLang="en-US" sz="1200" b="1" dirty="0">
                <a:latin typeface="+mn-ea"/>
              </a:rPr>
              <a:t>一个空格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123    456↙(</a:t>
            </a:r>
            <a:r>
              <a:rPr kumimoji="1" lang="zh-CN" altLang="en-US" sz="1200" b="1" dirty="0">
                <a:latin typeface="+mn-ea"/>
              </a:rPr>
              <a:t>多个空格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123m↙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m↙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     </a:t>
            </a:r>
            <a:r>
              <a:rPr kumimoji="1" lang="en-US" altLang="zh-CN" sz="1200" b="1" dirty="0">
                <a:latin typeface="+mn-ea"/>
              </a:rPr>
              <a:t>123↙ (</a:t>
            </a:r>
            <a:r>
              <a:rPr kumimoji="1" lang="zh-CN" altLang="en-US" sz="1200" b="1" dirty="0">
                <a:latin typeface="+mn-ea"/>
              </a:rPr>
              <a:t>持续多个空格后，再输入</a:t>
            </a:r>
            <a:r>
              <a:rPr kumimoji="1" lang="en-US" altLang="zh-CN" sz="1200" b="1" dirty="0">
                <a:latin typeface="+mn-ea"/>
              </a:rPr>
              <a:t>123</a:t>
            </a:r>
            <a:r>
              <a:rPr kumimoji="1" lang="zh-CN" altLang="en-US" sz="1200" b="1" dirty="0">
                <a:latin typeface="+mn-ea"/>
              </a:rPr>
              <a:t>，按回车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7</a:t>
            </a:r>
            <a:r>
              <a:rPr kumimoji="1" lang="zh-CN" altLang="en-US" sz="1200" b="1" dirty="0">
                <a:latin typeface="+mn-ea"/>
              </a:rPr>
              <a:t>、输入：     </a:t>
            </a:r>
            <a:r>
              <a:rPr kumimoji="1" lang="en-US" altLang="zh-CN" sz="1200" b="1" dirty="0">
                <a:latin typeface="+mn-ea"/>
              </a:rPr>
              <a:t>↙ (</a:t>
            </a:r>
            <a:r>
              <a:rPr kumimoji="1" lang="zh-CN" altLang="en-US" sz="1200" b="1" dirty="0">
                <a:latin typeface="+mn-ea"/>
              </a:rPr>
              <a:t>持续多个空格后，按回车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123↙   (</a:t>
            </a:r>
            <a:r>
              <a:rPr kumimoji="1" lang="zh-CN" altLang="en-US" sz="1200" b="1" dirty="0">
                <a:latin typeface="+mn-ea"/>
              </a:rPr>
              <a:t>再输入</a:t>
            </a:r>
            <a:r>
              <a:rPr kumimoji="1" lang="en-US" altLang="zh-CN" sz="1200" b="1" dirty="0">
                <a:latin typeface="+mn-ea"/>
              </a:rPr>
              <a:t>123</a:t>
            </a:r>
            <a:r>
              <a:rPr kumimoji="1" lang="zh-CN" altLang="en-US" sz="1200" b="1" dirty="0">
                <a:latin typeface="+mn-ea"/>
              </a:rPr>
              <a:t>，按回车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8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...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↙  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123↙ (</a:t>
            </a:r>
            <a:r>
              <a:rPr kumimoji="1" lang="zh-CN" altLang="en-US" sz="1200" b="1" dirty="0">
                <a:latin typeface="+mn-ea"/>
              </a:rPr>
              <a:t>持续多个空回车后，输入</a:t>
            </a:r>
            <a:r>
              <a:rPr kumimoji="1" lang="en-US" altLang="zh-CN" sz="1200" b="1" dirty="0">
                <a:latin typeface="+mn-ea"/>
              </a:rPr>
              <a:t>123)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分析结果：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、在前面有正确输入的情况下，回车、空格、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对</a:t>
            </a:r>
            <a:r>
              <a:rPr kumimoji="1" lang="en-US" altLang="zh-CN" sz="1200" b="1" dirty="0">
                <a:latin typeface="+mn-ea"/>
              </a:rPr>
              <a:t>int</a:t>
            </a:r>
            <a:r>
              <a:rPr kumimoji="1" lang="zh-CN" altLang="en-US" sz="1200" b="1" dirty="0">
                <a:latin typeface="+mn-ea"/>
              </a:rPr>
              <a:t>型而言是非法的字符</a:t>
            </a:r>
            <a:r>
              <a:rPr kumimoji="1" lang="en-US" altLang="zh-CN" sz="1200" b="1" dirty="0">
                <a:latin typeface="+mn-ea"/>
              </a:rPr>
              <a:t>)m</a:t>
            </a:r>
            <a:r>
              <a:rPr kumimoji="1" lang="zh-CN" altLang="en-US" sz="1200" b="1" dirty="0">
                <a:latin typeface="+mn-ea"/>
              </a:rPr>
              <a:t>的作用是？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回车，空格和</a:t>
            </a:r>
            <a:r>
              <a:rPr kumimoji="1" lang="en-US" altLang="zh-CN" sz="1200" b="1" dirty="0">
                <a:latin typeface="+mn-ea"/>
                <a:sym typeface="+mn-ea"/>
              </a:rPr>
              <a:t>(</a:t>
            </a:r>
            <a:r>
              <a:rPr kumimoji="1" lang="zh-CN" altLang="en-US" sz="1200" b="1" dirty="0">
                <a:latin typeface="+mn-ea"/>
                <a:sym typeface="+mn-ea"/>
              </a:rPr>
              <a:t>对</a:t>
            </a:r>
            <a:r>
              <a:rPr kumimoji="1" lang="en-US" altLang="zh-CN" sz="1200" b="1" dirty="0">
                <a:latin typeface="+mn-ea"/>
                <a:sym typeface="+mn-ea"/>
              </a:rPr>
              <a:t>int</a:t>
            </a:r>
            <a:r>
              <a:rPr kumimoji="1" lang="zh-CN" altLang="en-US" sz="1200" b="1" dirty="0">
                <a:latin typeface="+mn-ea"/>
                <a:sym typeface="+mn-ea"/>
              </a:rPr>
              <a:t>型而言是非法的字符</a:t>
            </a:r>
            <a:r>
              <a:rPr kumimoji="1" lang="en-US" altLang="zh-CN" sz="1200" b="1" dirty="0">
                <a:latin typeface="+mn-ea"/>
                <a:sym typeface="+mn-ea"/>
              </a:rPr>
              <a:t>)</a:t>
            </a:r>
            <a:r>
              <a:rPr kumimoji="1" lang="en-US" altLang="zh-CN" sz="1200" b="1" dirty="0">
                <a:latin typeface="+mn-ea"/>
              </a:rPr>
              <a:t>m</a:t>
            </a:r>
            <a:r>
              <a:rPr kumimoji="1" lang="zh-CN" altLang="en-US" sz="1200" b="1" dirty="0">
                <a:latin typeface="+mn-ea"/>
              </a:rPr>
              <a:t>使输入中止。回车同时会开启读取缓冲区内数据。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、直接输入若干空格和回车后，再输入正确，变量是否能得到正确的值？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能得到正确的值。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、直接输入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对</a:t>
            </a:r>
            <a:r>
              <a:rPr kumimoji="1" lang="en-US" altLang="zh-CN" sz="1200" b="1" dirty="0">
                <a:latin typeface="+mn-ea"/>
              </a:rPr>
              <a:t>int</a:t>
            </a:r>
            <a:r>
              <a:rPr kumimoji="1" lang="zh-CN" altLang="en-US" sz="1200" b="1" dirty="0">
                <a:latin typeface="+mn-ea"/>
              </a:rPr>
              <a:t>型而言是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非法的数据</a:t>
            </a:r>
            <a:r>
              <a:rPr kumimoji="1" lang="en-US" altLang="zh-CN" sz="1200" b="1" dirty="0">
                <a:latin typeface="+mn-ea"/>
              </a:rPr>
              <a:t>m</a:t>
            </a:r>
            <a:r>
              <a:rPr kumimoji="1" lang="zh-CN" altLang="en-US" sz="1200" b="1" dirty="0">
                <a:latin typeface="+mn-ea"/>
              </a:rPr>
              <a:t>，输出是？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sz="1200" b="1" dirty="0">
                <a:latin typeface="+mn-ea"/>
              </a:rPr>
              <a:t>输出</a:t>
            </a:r>
            <a:r>
              <a:rPr kumimoji="1" lang="en-US" altLang="zh-CN" sz="1200" b="1" dirty="0">
                <a:latin typeface="+mn-ea"/>
              </a:rPr>
              <a:t>0</a:t>
            </a:r>
            <a:r>
              <a:rPr kumimoji="1" lang="zh-CN" altLang="en-US" sz="1200" b="1" dirty="0">
                <a:latin typeface="+mn-ea"/>
              </a:rPr>
              <a:t>（</a:t>
            </a:r>
            <a:r>
              <a:rPr kumimoji="1" lang="zh-CN" altLang="en-US" sz="1200" b="1" dirty="0">
                <a:latin typeface="+mn-ea"/>
              </a:rPr>
              <a:t>不可信），并从</a:t>
            </a:r>
            <a:r>
              <a:rPr kumimoji="1" lang="en-US" altLang="zh-CN" sz="1200" b="1" dirty="0">
                <a:latin typeface="+mn-ea"/>
              </a:rPr>
              <a:t>cin.good()</a:t>
            </a:r>
            <a:r>
              <a:rPr kumimoji="1" lang="zh-CN" altLang="en-US" sz="1200" b="1" dirty="0">
                <a:latin typeface="+mn-ea"/>
              </a:rPr>
              <a:t>的输出为</a:t>
            </a:r>
            <a:r>
              <a:rPr kumimoji="1" lang="en-US" altLang="zh-CN" sz="1200" b="1" dirty="0">
                <a:latin typeface="+mn-ea"/>
              </a:rPr>
              <a:t>0</a:t>
            </a:r>
            <a:r>
              <a:rPr kumimoji="1" lang="zh-CN" altLang="en-US" sz="1200" b="1" dirty="0">
                <a:latin typeface="+mn-ea"/>
              </a:rPr>
              <a:t>可看出本次输入不正确。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4391025"/>
            <a:ext cx="3356644" cy="2143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基础知识：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short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的最小值是：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-32768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short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的最大值是：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32767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5948516"/>
            <a:ext cx="3356644" cy="58563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7055" y="1109980"/>
            <a:ext cx="762000" cy="6172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580" y="1426845"/>
            <a:ext cx="739140" cy="6553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115" y="1875790"/>
            <a:ext cx="929640" cy="6400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055" y="2226310"/>
            <a:ext cx="868680" cy="571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560" y="2515870"/>
            <a:ext cx="723900" cy="647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7735" y="2941955"/>
            <a:ext cx="1196340" cy="6400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4375" y="3429000"/>
            <a:ext cx="1272540" cy="8001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5575" y="3582035"/>
            <a:ext cx="883920" cy="14020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520457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short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&gt;&gt;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96685" y="1323974"/>
            <a:ext cx="503872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123↙     (</a:t>
            </a:r>
            <a:r>
              <a:rPr kumimoji="1" lang="zh-CN" altLang="en-US" sz="1600" b="1" dirty="0">
                <a:latin typeface="+mn-ea"/>
              </a:rPr>
              <a:t>正确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123︺456↙(</a:t>
            </a:r>
            <a:r>
              <a:rPr kumimoji="1" lang="zh-CN" altLang="en-US" sz="1600" b="1" dirty="0">
                <a:latin typeface="+mn-ea"/>
              </a:rPr>
              <a:t>正确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空格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-123m↙   (</a:t>
            </a:r>
            <a:r>
              <a:rPr kumimoji="1" lang="zh-CN" altLang="en-US" sz="1600" b="1" dirty="0">
                <a:latin typeface="+mn-ea"/>
              </a:rPr>
              <a:t>正确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非法字符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m↙       (</a:t>
            </a:r>
            <a:r>
              <a:rPr kumimoji="1" lang="zh-CN" altLang="en-US" sz="1600" b="1" dirty="0">
                <a:latin typeface="+mn-ea"/>
              </a:rPr>
              <a:t>直接非法字符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54321↙   (</a:t>
            </a:r>
            <a:r>
              <a:rPr kumimoji="1" lang="zh-CN" altLang="en-US" sz="1600" b="1" dirty="0">
                <a:latin typeface="+mn-ea"/>
              </a:rPr>
              <a:t>超上限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-40000↙  (</a:t>
            </a:r>
            <a:r>
              <a:rPr kumimoji="1" lang="zh-CN" altLang="en-US" sz="1600" b="1" dirty="0">
                <a:latin typeface="+mn-ea"/>
              </a:rPr>
              <a:t>超下限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3" y="4857749"/>
            <a:ext cx="5204572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多个输入中，编号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6184490"/>
            <a:ext cx="5204570" cy="34966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9390" y="1222375"/>
            <a:ext cx="1196340" cy="952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0" y="1191895"/>
            <a:ext cx="1143000" cy="9829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910" y="2268220"/>
            <a:ext cx="1226820" cy="9601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1160" y="2206625"/>
            <a:ext cx="1196340" cy="990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5300" y="3279140"/>
            <a:ext cx="1082040" cy="9448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5640" y="3228340"/>
            <a:ext cx="1066800" cy="9601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5300" y="4274820"/>
            <a:ext cx="1219200" cy="9296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5640" y="4297680"/>
            <a:ext cx="1104900" cy="9067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91980" y="5204460"/>
            <a:ext cx="1059180" cy="9220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58170" y="5313680"/>
            <a:ext cx="1303020" cy="90678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23610" y="5816600"/>
            <a:ext cx="1120140" cy="94488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42810" y="5816600"/>
            <a:ext cx="1120140" cy="9296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B-Compare.</a:t>
            </a:r>
            <a:r>
              <a:rPr lang="zh-CN" altLang="en-US" sz="1600" b="1" dirty="0">
                <a:latin typeface="+mn-ea"/>
              </a:rPr>
              <a:t>运行下面的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输入与赋值），观察运行结果并与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short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k1, k2, k3, k4, k5;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k1 = 12345;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k2 = 54321;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k3 = 70000;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k4 = -12345;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k5 = -54321;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k3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k4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k5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B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的输入：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12345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k1=12345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54321↙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k2=-11215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70000↙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k3=4464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-12345↙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k4=-12345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-54321↙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k5=11215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103477" y="1323974"/>
            <a:ext cx="2731934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u_short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short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9865" y="4752340"/>
            <a:ext cx="1276985" cy="14452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，自行构造不同测试数据，观察不同输入下的运行结果（贴图在清晰可辨的情况下尽可能小）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520457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int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&gt;&gt;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96685" y="1323974"/>
            <a:ext cx="56999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768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21474836478↙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4294967296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-768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</a:t>
            </a:r>
            <a:r>
              <a:rPr kumimoji="1" lang="en-US" altLang="zh-CN" sz="1600" b="1" dirty="0">
                <a:latin typeface="+mn-ea"/>
                <a:sym typeface="+mn-ea"/>
              </a:rPr>
              <a:t>21474836479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201149" y="6043294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92113" y="4857749"/>
            <a:ext cx="5204571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多个输入中，编号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201149" y="1323974"/>
            <a:ext cx="2295525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u_int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92114" y="6174658"/>
            <a:ext cx="5204570" cy="35949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1560" y="1581150"/>
            <a:ext cx="1066800" cy="952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360" y="1581150"/>
            <a:ext cx="1104900" cy="9829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60" y="2862580"/>
            <a:ext cx="1234440" cy="9296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140" y="2824480"/>
            <a:ext cx="1112520" cy="9677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660" y="4041140"/>
            <a:ext cx="1173480" cy="9296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6320" y="4041140"/>
            <a:ext cx="1158240" cy="9982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2700" y="4217035"/>
            <a:ext cx="1112520" cy="914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51440" y="4140835"/>
            <a:ext cx="1234440" cy="9906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6630" y="5566410"/>
            <a:ext cx="1257300" cy="96774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3160" y="5566410"/>
            <a:ext cx="1333500" cy="9677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C-Compare.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B-Compare</a:t>
            </a:r>
            <a:r>
              <a:rPr lang="zh-CN" altLang="en-US" sz="1600" b="1" dirty="0">
                <a:latin typeface="+mn-ea"/>
              </a:rPr>
              <a:t>，构造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输入与赋值，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型），观察运行结果并与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注：具体对比程序及输出结果等不要再贴图，自行完成即可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需要回答下列问题（回答问题不是完成作业，而是自己真的弄懂了概念后的总结） 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89541" y="2199872"/>
            <a:ext cx="10604640" cy="43645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上限但未超同类型的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不一致。输入</a:t>
            </a:r>
            <a:r>
              <a:rPr kumimoji="1" lang="zh-CN" altLang="en-US" sz="1600" b="1" dirty="0">
                <a:latin typeface="+mn-ea"/>
                <a:sym typeface="+mn-ea"/>
              </a:rPr>
              <a:t>超</a:t>
            </a:r>
            <a:r>
              <a:rPr kumimoji="1" lang="en-US" altLang="zh-CN" sz="1600" b="1" dirty="0">
                <a:latin typeface="+mn-ea"/>
                <a:sym typeface="+mn-ea"/>
              </a:rPr>
              <a:t>int</a:t>
            </a:r>
            <a:r>
              <a:rPr kumimoji="1" lang="zh-CN" altLang="en-US" sz="1600" b="1" dirty="0">
                <a:latin typeface="+mn-ea"/>
                <a:sym typeface="+mn-ea"/>
              </a:rPr>
              <a:t>上限但未超同类型的</a:t>
            </a:r>
            <a:r>
              <a:rPr kumimoji="1" lang="en-US" altLang="zh-CN" sz="1600" b="1" dirty="0" err="1">
                <a:latin typeface="+mn-ea"/>
                <a:sym typeface="+mn-ea"/>
              </a:rPr>
              <a:t>u_int</a:t>
            </a:r>
            <a:r>
              <a:rPr kumimoji="1" lang="zh-CN" altLang="en-US" sz="1600" b="1" dirty="0">
                <a:latin typeface="+mn-ea"/>
                <a:sym typeface="+mn-ea"/>
              </a:rPr>
              <a:t>上限时，会输出不可信的</a:t>
            </a:r>
            <a:r>
              <a:rPr kumimoji="1" lang="zh-CN" altLang="en-US" sz="1600" b="1" dirty="0">
                <a:latin typeface="+mn-ea"/>
                <a:sym typeface="+mn-ea"/>
              </a:rPr>
              <a:t>结果（此处为</a:t>
            </a:r>
            <a:r>
              <a:rPr kumimoji="1" lang="en-US" altLang="zh-CN" sz="1600" b="1" dirty="0">
                <a:latin typeface="+mn-ea"/>
                <a:sym typeface="+mn-ea"/>
              </a:rPr>
              <a:t>int</a:t>
            </a:r>
            <a:r>
              <a:rPr kumimoji="1" lang="zh-CN" altLang="en-US" sz="1600" b="1" dirty="0">
                <a:latin typeface="+mn-ea"/>
                <a:sym typeface="+mn-ea"/>
              </a:rPr>
              <a:t>型的上限2147483647），而赋值时则会默认将数据读取为</a:t>
            </a:r>
            <a:r>
              <a:rPr kumimoji="1" lang="en-US" altLang="zh-CN" sz="1600" b="1" dirty="0">
                <a:latin typeface="+mn-ea"/>
                <a:sym typeface="+mn-ea"/>
              </a:rPr>
              <a:t>unsigned int</a:t>
            </a:r>
            <a:r>
              <a:rPr kumimoji="1" lang="zh-CN" altLang="en-US" sz="1600" b="1" dirty="0">
                <a:latin typeface="+mn-ea"/>
                <a:sym typeface="+mn-ea"/>
              </a:rPr>
              <a:t>型，在将其赋给变量时按照变量定义的类型进行转换。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上限且超同类型的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  <a:sym typeface="+mn-ea"/>
              </a:rPr>
              <a:t>不一致。输入超</a:t>
            </a:r>
            <a:r>
              <a:rPr kumimoji="1" lang="en-US" altLang="zh-CN" sz="1600" b="1" dirty="0">
                <a:latin typeface="+mn-ea"/>
                <a:sym typeface="+mn-ea"/>
              </a:rPr>
              <a:t>int</a:t>
            </a:r>
            <a:r>
              <a:rPr kumimoji="1" lang="zh-CN" altLang="en-US" sz="1600" b="1" dirty="0">
                <a:latin typeface="+mn-ea"/>
                <a:sym typeface="+mn-ea"/>
              </a:rPr>
              <a:t>上限且超同类型的</a:t>
            </a:r>
            <a:r>
              <a:rPr kumimoji="1" lang="en-US" altLang="zh-CN" sz="1600" b="1" dirty="0" err="1">
                <a:latin typeface="+mn-ea"/>
                <a:sym typeface="+mn-ea"/>
              </a:rPr>
              <a:t>u_int</a:t>
            </a:r>
            <a:r>
              <a:rPr kumimoji="1" lang="zh-CN" altLang="en-US" sz="1600" b="1" dirty="0">
                <a:latin typeface="+mn-ea"/>
                <a:sym typeface="+mn-ea"/>
              </a:rPr>
              <a:t>上限时，</a:t>
            </a:r>
            <a:r>
              <a:rPr kumimoji="1" lang="zh-CN" altLang="en-US" sz="1600" b="1" dirty="0">
                <a:latin typeface="+mn-ea"/>
                <a:sym typeface="+mn-ea"/>
              </a:rPr>
              <a:t>会输出不可信的结果</a:t>
            </a:r>
            <a:r>
              <a:rPr kumimoji="1" lang="zh-CN" altLang="en-US" sz="1600" b="1" dirty="0">
                <a:latin typeface="+mn-ea"/>
                <a:sym typeface="+mn-ea"/>
              </a:rPr>
              <a:t>（此处为</a:t>
            </a:r>
            <a:r>
              <a:rPr kumimoji="1" lang="en-US" altLang="zh-CN" sz="1600" b="1" dirty="0">
                <a:latin typeface="+mn-ea"/>
                <a:sym typeface="+mn-ea"/>
              </a:rPr>
              <a:t>int</a:t>
            </a:r>
            <a:r>
              <a:rPr kumimoji="1" lang="zh-CN" altLang="en-US" sz="1600" b="1" dirty="0">
                <a:latin typeface="+mn-ea"/>
                <a:sym typeface="+mn-ea"/>
              </a:rPr>
              <a:t>型的上限2147483647），</a:t>
            </a:r>
            <a:endParaRPr kumimoji="1" lang="zh-CN" altLang="en-US" sz="16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  <a:sym typeface="+mn-ea"/>
              </a:rPr>
              <a:t>而赋值时则会将默认将数据读取为更高精度的</a:t>
            </a:r>
            <a:r>
              <a:rPr kumimoji="1" lang="en-US" altLang="zh-CN" sz="1600" b="1" dirty="0">
                <a:latin typeface="+mn-ea"/>
                <a:sym typeface="+mn-ea"/>
              </a:rPr>
              <a:t>long long</a:t>
            </a:r>
            <a:r>
              <a:rPr kumimoji="1" lang="zh-CN" altLang="en-US" sz="1600" b="1" dirty="0">
                <a:latin typeface="+mn-ea"/>
                <a:sym typeface="+mn-ea"/>
              </a:rPr>
              <a:t>型，在赋值时进行类型转换（高位溢出）。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下限，两者是否一致？如果有区别，区别是？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  <a:sym typeface="+mn-ea"/>
              </a:rPr>
              <a:t>不一致。输入超</a:t>
            </a:r>
            <a:r>
              <a:rPr kumimoji="1" lang="en-US" altLang="zh-CN" sz="1600" b="1" dirty="0">
                <a:latin typeface="+mn-ea"/>
                <a:sym typeface="+mn-ea"/>
              </a:rPr>
              <a:t>int</a:t>
            </a:r>
            <a:r>
              <a:rPr kumimoji="1" lang="zh-CN" sz="1600" b="1" dirty="0">
                <a:latin typeface="+mn-ea"/>
                <a:sym typeface="+mn-ea"/>
              </a:rPr>
              <a:t>下限</a:t>
            </a:r>
            <a:r>
              <a:rPr kumimoji="1" lang="zh-CN" altLang="en-US" sz="1600" b="1" dirty="0">
                <a:latin typeface="+mn-ea"/>
                <a:sym typeface="+mn-ea"/>
              </a:rPr>
              <a:t>时，</a:t>
            </a:r>
            <a:r>
              <a:rPr kumimoji="1" lang="zh-CN" altLang="en-US" sz="1600" b="1" dirty="0">
                <a:latin typeface="+mn-ea"/>
                <a:sym typeface="+mn-ea"/>
              </a:rPr>
              <a:t>会输出不可信的结果</a:t>
            </a:r>
            <a:r>
              <a:rPr kumimoji="1" lang="zh-CN" altLang="en-US" sz="1600" b="1" dirty="0">
                <a:latin typeface="+mn-ea"/>
                <a:sym typeface="+mn-ea"/>
              </a:rPr>
              <a:t>（此处为</a:t>
            </a:r>
            <a:r>
              <a:rPr kumimoji="1" lang="en-US" altLang="zh-CN" sz="1600" b="1" dirty="0">
                <a:latin typeface="+mn-ea"/>
                <a:sym typeface="+mn-ea"/>
              </a:rPr>
              <a:t>int</a:t>
            </a:r>
            <a:r>
              <a:rPr kumimoji="1" lang="zh-CN" altLang="en-US" sz="1600" b="1" dirty="0">
                <a:latin typeface="+mn-ea"/>
                <a:sym typeface="+mn-ea"/>
              </a:rPr>
              <a:t>型的</a:t>
            </a:r>
            <a:r>
              <a:rPr kumimoji="1" lang="zh-CN" altLang="en-US" sz="1600" b="1" dirty="0">
                <a:latin typeface="+mn-ea"/>
                <a:sym typeface="+mn-ea"/>
              </a:rPr>
              <a:t>下限</a:t>
            </a:r>
            <a:r>
              <a:rPr kumimoji="1" lang="en-US" altLang="zh-CN" sz="1600" b="1" dirty="0">
                <a:latin typeface="+mn-ea"/>
                <a:sym typeface="+mn-ea"/>
              </a:rPr>
              <a:t>-</a:t>
            </a:r>
            <a:r>
              <a:rPr kumimoji="1" lang="zh-CN" altLang="en-US" sz="1600" b="1" dirty="0">
                <a:latin typeface="+mn-ea"/>
                <a:sym typeface="+mn-ea"/>
              </a:rPr>
              <a:t>214748364</a:t>
            </a:r>
            <a:r>
              <a:rPr kumimoji="1" lang="en-US" altLang="zh-CN" sz="1600" b="1" dirty="0">
                <a:latin typeface="+mn-ea"/>
                <a:sym typeface="+mn-ea"/>
              </a:rPr>
              <a:t>8</a:t>
            </a:r>
            <a:r>
              <a:rPr kumimoji="1" lang="zh-CN" altLang="en-US" sz="1600" b="1" dirty="0">
                <a:latin typeface="+mn-ea"/>
                <a:sym typeface="+mn-ea"/>
              </a:rPr>
              <a:t>），</a:t>
            </a:r>
            <a:endParaRPr kumimoji="1" lang="zh-CN" altLang="en-US" sz="16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  <a:sym typeface="+mn-ea"/>
              </a:rPr>
              <a:t>而赋值时则会将默认将数据读取为更高精度的</a:t>
            </a:r>
            <a:r>
              <a:rPr kumimoji="1" lang="en-US" altLang="zh-CN" sz="1600" b="1" dirty="0">
                <a:latin typeface="+mn-ea"/>
                <a:sym typeface="+mn-ea"/>
              </a:rPr>
              <a:t>long long</a:t>
            </a:r>
            <a:r>
              <a:rPr kumimoji="1" lang="zh-CN" altLang="en-US" sz="1600" b="1" dirty="0">
                <a:latin typeface="+mn-ea"/>
                <a:sym typeface="+mn-ea"/>
              </a:rPr>
              <a:t>型，在赋值时进行类型转换（高位溢出）。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340" y="0"/>
            <a:ext cx="11880850" cy="6795135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59740" y="1181735"/>
            <a:ext cx="5204460" cy="48545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unsigned short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&gt;&gt;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"k=" &lt;&lt;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 good="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 fail="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664835" y="1181735"/>
            <a:ext cx="6099810" cy="56127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12345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70000↙</a:t>
            </a:r>
            <a:r>
              <a:rPr kumimoji="1" lang="zh-CN" altLang="en-US" sz="1600" b="1" dirty="0">
                <a:latin typeface="+mn-ea"/>
              </a:rPr>
              <a:t> （超上限）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-12345↙</a:t>
            </a:r>
            <a:r>
              <a:rPr kumimoji="1" lang="zh-CN" altLang="en-US" sz="1600" b="1" dirty="0">
                <a:latin typeface="+mn-ea"/>
              </a:rPr>
              <a:t>（负数但未超过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-1↙    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-65535↙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-65536↙</a:t>
            </a:r>
            <a:r>
              <a:rPr kumimoji="1" lang="zh-CN" altLang="en-US" sz="1600" b="1" dirty="0">
                <a:latin typeface="+mn-ea"/>
              </a:rPr>
              <a:t>（负数且超过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896474" y="1962149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59740" y="4804410"/>
            <a:ext cx="5204460" cy="12325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多个输入中，编号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6__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270124" y="1323973"/>
            <a:ext cx="2636125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short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short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60667" y="5657153"/>
            <a:ext cx="5204569" cy="3791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5955" y="1968500"/>
            <a:ext cx="1912620" cy="693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090" y="1968500"/>
            <a:ext cx="1821180" cy="6172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510" y="2965450"/>
            <a:ext cx="2019300" cy="6629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530" y="2965450"/>
            <a:ext cx="1790700" cy="685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8510" y="3931920"/>
            <a:ext cx="1866900" cy="6629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7530" y="3901440"/>
            <a:ext cx="1836420" cy="6934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8510" y="4898390"/>
            <a:ext cx="1722120" cy="6858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7530" y="4902200"/>
            <a:ext cx="1897380" cy="66294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5955" y="5864860"/>
            <a:ext cx="1630680" cy="71628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7530" y="5872480"/>
            <a:ext cx="1943100" cy="7239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9740" y="6075045"/>
            <a:ext cx="2087880" cy="73152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52090" y="6075045"/>
            <a:ext cx="1973580" cy="6934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D-Compare.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B-Compare</a:t>
            </a:r>
            <a:r>
              <a:rPr lang="zh-CN" altLang="en-US" sz="1600" b="1" dirty="0">
                <a:latin typeface="+mn-ea"/>
              </a:rPr>
              <a:t>构造的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输入与赋值，</a:t>
            </a:r>
            <a:r>
              <a:rPr lang="en-US" altLang="zh-CN" sz="1600" b="1" dirty="0" err="1">
                <a:latin typeface="+mn-ea"/>
              </a:rPr>
              <a:t>u_short</a:t>
            </a:r>
            <a:r>
              <a:rPr lang="zh-CN" altLang="en-US" sz="1600" b="1" dirty="0">
                <a:latin typeface="+mn-ea"/>
              </a:rPr>
              <a:t>型），观察运行结果并与</a:t>
            </a:r>
            <a:r>
              <a:rPr lang="en-US" altLang="zh-CN" sz="1600" b="1" dirty="0">
                <a:latin typeface="+mn-ea"/>
              </a:rPr>
              <a:t>D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1820" y="1323975"/>
            <a:ext cx="5204460" cy="5209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unsigned short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k1, k2, k3, k4, k5, k6;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k1 = 12345;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k2 = 70000;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k3 = -12345;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k4 = -1;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k5 = -65535;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k6 = -65536;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k3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k4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k5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k6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96683" y="1323974"/>
            <a:ext cx="610004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贴图即可（有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还有贴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），不需要写分析结果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12345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k1=12345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70000↙</a:t>
            </a:r>
            <a:r>
              <a:rPr kumimoji="1" lang="zh-CN" altLang="en-US" sz="1600" b="1" dirty="0">
                <a:latin typeface="+mn-ea"/>
              </a:rPr>
              <a:t> （超上限）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k2=4464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-12345↙</a:t>
            </a:r>
            <a:r>
              <a:rPr kumimoji="1" lang="zh-CN" altLang="en-US" sz="1600" b="1" dirty="0">
                <a:latin typeface="+mn-ea"/>
              </a:rPr>
              <a:t>（负数但未超过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k3=53191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-1↙    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k4=65535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-65535↙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k5=1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-65536↙</a:t>
            </a:r>
            <a:r>
              <a:rPr kumimoji="1" lang="zh-CN" altLang="en-US" sz="1600" b="1" dirty="0">
                <a:latin typeface="+mn-ea"/>
              </a:rPr>
              <a:t>（负数且超过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k6=0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601199" y="6043294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160557" y="1323973"/>
            <a:ext cx="2636125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short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short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8980" y="3296920"/>
            <a:ext cx="1257300" cy="12649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535" y="5271770"/>
            <a:ext cx="1135380" cy="1371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545" y="6043295"/>
            <a:ext cx="6012180" cy="774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D</a:t>
            </a:r>
            <a:r>
              <a:rPr lang="zh-CN" altLang="en-US" sz="1600" b="1" dirty="0">
                <a:latin typeface="+mn-ea"/>
              </a:rPr>
              <a:t>，自行构造不同测试数据，观察不同输入下的运行结果（贴图在清晰可辨的情况下尽可能小）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520457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unsigned int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&gt;&gt;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 good()="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 fail()="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96684" y="1323974"/>
            <a:ext cx="610956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768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4294967296↙</a:t>
            </a:r>
            <a:r>
              <a:rPr kumimoji="1" lang="zh-CN" altLang="en-US" sz="1600" b="1" dirty="0">
                <a:latin typeface="+mn-ea"/>
              </a:rPr>
              <a:t> （超上限）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-768↙</a:t>
            </a:r>
            <a:r>
              <a:rPr kumimoji="1" lang="zh-CN" altLang="en-US" sz="1600" b="1" dirty="0">
                <a:latin typeface="+mn-ea"/>
              </a:rPr>
              <a:t>（负数但未超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</a:t>
            </a:r>
            <a:r>
              <a:rPr kumimoji="1" lang="en-US" altLang="zh-CN" sz="1600" b="1" dirty="0">
                <a:latin typeface="+mn-ea"/>
                <a:sym typeface="+mn-ea"/>
              </a:rPr>
              <a:t>4294967290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</a:t>
            </a:r>
            <a:r>
              <a:rPr kumimoji="1" lang="en-US" altLang="zh-CN" sz="1600" b="1" dirty="0">
                <a:latin typeface="+mn-ea"/>
                <a:sym typeface="+mn-ea"/>
              </a:rPr>
              <a:t>4294967296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（负数且超过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610725" y="5919018"/>
            <a:ext cx="2295525" cy="61513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3" y="4857749"/>
            <a:ext cx="5204571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多个输入中，编号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610724" y="1323973"/>
            <a:ext cx="2295525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u_int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1" y="5919019"/>
            <a:ext cx="5204569" cy="61512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unsigned int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基本同 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unsigned short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，弄懂即可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本页可以不做，空着不扣分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0" y="2141220"/>
            <a:ext cx="2407920" cy="655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850" y="2095500"/>
            <a:ext cx="2125980" cy="7010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00" y="3101340"/>
            <a:ext cx="2560320" cy="6553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5050" y="3078480"/>
            <a:ext cx="2583180" cy="701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E-Compare.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B-Compare</a:t>
            </a:r>
            <a:r>
              <a:rPr lang="zh-CN" altLang="en-US" sz="1600" b="1" dirty="0">
                <a:latin typeface="+mn-ea"/>
              </a:rPr>
              <a:t>，构造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输入与赋值，</a:t>
            </a:r>
            <a:r>
              <a:rPr lang="en-US" altLang="zh-CN" sz="1600" b="1" dirty="0" err="1">
                <a:latin typeface="+mn-ea"/>
              </a:rPr>
              <a:t>u_int</a:t>
            </a:r>
            <a:r>
              <a:rPr lang="zh-CN" altLang="en-US" sz="1600" b="1" dirty="0">
                <a:latin typeface="+mn-ea"/>
              </a:rPr>
              <a:t>型），观察运行结果并与</a:t>
            </a:r>
            <a:r>
              <a:rPr lang="en-US" altLang="zh-CN" sz="1600" b="1" dirty="0">
                <a:latin typeface="+mn-ea"/>
              </a:rPr>
              <a:t>E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注：具体对比程序及输出结果等不要再贴图，自行完成即可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需要回答下列问题（回答问题不是完成作业，而是自己真的弄懂了概念后的总结） 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89541" y="2199872"/>
            <a:ext cx="10604640" cy="43645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赋值超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不一致。</a:t>
            </a:r>
            <a:r>
              <a:rPr kumimoji="1" lang="zh-CN" altLang="en-US" sz="1600" b="1" dirty="0">
                <a:latin typeface="+mn-ea"/>
                <a:sym typeface="+mn-ea"/>
              </a:rPr>
              <a:t>输入超</a:t>
            </a:r>
            <a:r>
              <a:rPr kumimoji="1" lang="en-US" altLang="zh-CN" sz="1600" b="1" dirty="0" err="1">
                <a:latin typeface="+mn-ea"/>
                <a:sym typeface="+mn-ea"/>
              </a:rPr>
              <a:t>u_int</a:t>
            </a:r>
            <a:r>
              <a:rPr kumimoji="1" lang="zh-CN" altLang="en-US" sz="1600" b="1" dirty="0">
                <a:latin typeface="+mn-ea"/>
                <a:sym typeface="+mn-ea"/>
              </a:rPr>
              <a:t>上限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zh-CN" altLang="en-US" sz="1600" b="1" dirty="0">
                <a:latin typeface="+mn-ea"/>
                <a:sym typeface="+mn-ea"/>
              </a:rPr>
              <a:t>会输出不可信的结果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赋值</a:t>
            </a:r>
            <a:r>
              <a:rPr kumimoji="1" lang="zh-CN" altLang="en-US" sz="1600" b="1" dirty="0">
                <a:latin typeface="+mn-ea"/>
                <a:sym typeface="+mn-ea"/>
              </a:rPr>
              <a:t>超</a:t>
            </a:r>
            <a:r>
              <a:rPr kumimoji="1" lang="en-US" altLang="zh-CN" sz="1600" b="1" dirty="0" err="1">
                <a:latin typeface="+mn-ea"/>
                <a:sym typeface="+mn-ea"/>
              </a:rPr>
              <a:t>u_int</a:t>
            </a:r>
            <a:r>
              <a:rPr kumimoji="1" lang="zh-CN" altLang="en-US" sz="1600" b="1" dirty="0">
                <a:latin typeface="+mn-ea"/>
                <a:sym typeface="+mn-ea"/>
              </a:rPr>
              <a:t>上限，按照变量转换（高位溢出</a:t>
            </a:r>
            <a:r>
              <a:rPr kumimoji="1" lang="zh-CN" altLang="en-US" sz="1600" b="1" dirty="0">
                <a:latin typeface="+mn-ea"/>
                <a:sym typeface="+mn-ea"/>
              </a:rPr>
              <a:t>）输出结果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赋值为负数但未超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下限，两者是否一致？如果有区别，区别是？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一致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赋值为负数且未超过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上限加负号后的下限，两者是否一致？如果有区别，区别是？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一致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赋值为负数负数且超过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上限加负号后的下限？如果有区别，区别是？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不一致。</a:t>
            </a:r>
            <a:r>
              <a:rPr kumimoji="1" lang="zh-CN" altLang="en-US" sz="1600" b="1" dirty="0">
                <a:latin typeface="+mn-ea"/>
                <a:sym typeface="+mn-ea"/>
              </a:rPr>
              <a:t>输入为负数负数且超过</a:t>
            </a:r>
            <a:r>
              <a:rPr kumimoji="1" lang="en-US" altLang="zh-CN" sz="1600" b="1" dirty="0" err="1">
                <a:latin typeface="+mn-ea"/>
                <a:sym typeface="+mn-ea"/>
              </a:rPr>
              <a:t>u_int</a:t>
            </a:r>
            <a:r>
              <a:rPr kumimoji="1" lang="zh-CN" altLang="en-US" sz="1600" b="1" dirty="0">
                <a:latin typeface="+mn-ea"/>
                <a:sym typeface="+mn-ea"/>
              </a:rPr>
              <a:t>上限加负号后的下限，</a:t>
            </a:r>
            <a:r>
              <a:rPr kumimoji="1" lang="zh-CN" altLang="en-US" sz="1600" b="1" dirty="0">
                <a:latin typeface="+mn-ea"/>
                <a:sym typeface="+mn-ea"/>
              </a:rPr>
              <a:t>会输出不可信的结果</a:t>
            </a:r>
            <a:r>
              <a:rPr kumimoji="1" lang="zh-CN" altLang="en-US" sz="1600" b="1" dirty="0">
                <a:latin typeface="+mn-ea"/>
                <a:sym typeface="+mn-ea"/>
              </a:rPr>
              <a:t>，</a:t>
            </a:r>
            <a:endParaRPr kumimoji="1" lang="zh-CN" altLang="en-US" sz="16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  <a:sym typeface="+mn-ea"/>
              </a:rPr>
              <a:t>赋值为负数负数且超过</a:t>
            </a:r>
            <a:r>
              <a:rPr kumimoji="1" lang="en-US" altLang="zh-CN" sz="1600" b="1" dirty="0" err="1">
                <a:latin typeface="+mn-ea"/>
                <a:sym typeface="+mn-ea"/>
              </a:rPr>
              <a:t>u_int</a:t>
            </a:r>
            <a:r>
              <a:rPr kumimoji="1" lang="zh-CN" altLang="en-US" sz="1600" b="1" dirty="0">
                <a:latin typeface="+mn-ea"/>
                <a:sym typeface="+mn-ea"/>
              </a:rPr>
              <a:t>上限加负号后的下限</a:t>
            </a:r>
            <a:r>
              <a:rPr kumimoji="1" lang="en-US" altLang="zh-CN" sz="1600" b="1" dirty="0">
                <a:latin typeface="+mn-ea"/>
                <a:sym typeface="+mn-ea"/>
              </a:rPr>
              <a:t>,</a:t>
            </a:r>
            <a:r>
              <a:rPr kumimoji="1" lang="zh-CN" altLang="en-US" sz="1600" b="1" dirty="0">
                <a:latin typeface="+mn-ea"/>
                <a:sym typeface="+mn-ea"/>
              </a:rPr>
              <a:t>在赋值时会进行类型转换（高位溢出），输出转换后的值。</a:t>
            </a:r>
            <a:endParaRPr kumimoji="1" lang="zh-CN" altLang="en-US" sz="1600" b="1" dirty="0">
              <a:latin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1" y="5948515"/>
            <a:ext cx="5204569" cy="61512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unsigned int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基本同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unsigned short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，弄懂即可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本页可以不做，空着不扣分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B-E.</a:t>
            </a:r>
            <a:r>
              <a:rPr lang="zh-CN" altLang="en-US" sz="1600" b="1" dirty="0">
                <a:latin typeface="+mn-ea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名词解释：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输入正确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-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指数学上合法的数，但不代表一定在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C/C++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的某类型数据的数据范围内（下同）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综合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2.B~2.E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，给出下列问题的分析及结论：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数据在输入正确且范围合理的情况下</a:t>
            </a:r>
            <a:r>
              <a:rPr kumimoji="1" lang="zh-CN" altLang="en-US" sz="1200" b="1" dirty="0">
                <a:solidFill>
                  <a:schemeClr val="accent2"/>
                </a:solidFill>
                <a:latin typeface="+mn-ea"/>
              </a:rPr>
              <a:t>输出输入的值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数据在输入正确但超上限（未超同类型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上限）的情况下</a:t>
            </a:r>
            <a:r>
              <a:rPr kumimoji="1" lang="zh-CN" altLang="en-US" sz="1200" b="1" dirty="0">
                <a:solidFill>
                  <a:schemeClr val="accent2"/>
                </a:solidFill>
                <a:latin typeface="+mn-ea"/>
                <a:sym typeface="+mn-ea"/>
              </a:rPr>
              <a:t>会输出不可信的结果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数据在输入正确且超上限（超过同类型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上限）的情况下</a:t>
            </a:r>
            <a:r>
              <a:rPr kumimoji="1" lang="zh-CN" altLang="en-US" sz="1200" b="1" dirty="0">
                <a:solidFill>
                  <a:schemeClr val="accent2"/>
                </a:solidFill>
                <a:latin typeface="+mn-ea"/>
                <a:sym typeface="+mn-ea"/>
              </a:rPr>
              <a:t>会输出不可信的结果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数据在输入正确但超下限范围的情况下</a:t>
            </a:r>
            <a:r>
              <a:rPr kumimoji="1" lang="zh-CN" altLang="en-US" sz="1200" b="1" dirty="0">
                <a:solidFill>
                  <a:schemeClr val="accent2"/>
                </a:solidFill>
                <a:latin typeface="+mn-ea"/>
                <a:sym typeface="+mn-ea"/>
              </a:rPr>
              <a:t>会输出不可信的结果</a:t>
            </a:r>
            <a:endParaRPr kumimoji="1" lang="en-US" altLang="zh-CN" sz="12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5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数据在输入正确且范围合理的情况下</a:t>
            </a:r>
            <a:r>
              <a:rPr kumimoji="1" lang="zh-CN" altLang="en-US" sz="1200" b="1" dirty="0">
                <a:solidFill>
                  <a:schemeClr val="accent2"/>
                </a:solidFill>
                <a:latin typeface="+mn-ea"/>
                <a:sym typeface="+mn-ea"/>
              </a:rPr>
              <a:t>输出输入的值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6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数据在输入正确且超上限的情况下</a:t>
            </a:r>
            <a:r>
              <a:rPr kumimoji="1" lang="zh-CN" altLang="en-US" sz="1200" b="1" dirty="0">
                <a:solidFill>
                  <a:schemeClr val="accent2"/>
                </a:solidFill>
                <a:latin typeface="+mn-ea"/>
                <a:sym typeface="+mn-ea"/>
              </a:rPr>
              <a:t>会输出不可信的结果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7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数据在输入正确但为负数（未超同类型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下限）的情况下</a:t>
            </a:r>
            <a:r>
              <a:rPr kumimoji="1" lang="zh-CN" altLang="en-US" sz="1200" b="1" dirty="0">
                <a:solidFill>
                  <a:schemeClr val="accent2"/>
                </a:solidFill>
                <a:latin typeface="+mn-ea"/>
              </a:rPr>
              <a:t>输出由输入对应的</a:t>
            </a:r>
            <a:r>
              <a:rPr kumimoji="1" lang="en-US" altLang="zh-CN" sz="1200" b="1" dirty="0">
                <a:solidFill>
                  <a:schemeClr val="accent2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chemeClr val="accent2"/>
                </a:solidFill>
                <a:latin typeface="+mn-ea"/>
              </a:rPr>
              <a:t>数据转换为</a:t>
            </a:r>
            <a:r>
              <a:rPr kumimoji="1" lang="en-US" altLang="zh-CN" sz="1200" b="1" dirty="0">
                <a:solidFill>
                  <a:schemeClr val="accent2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chemeClr val="accent2"/>
                </a:solidFill>
                <a:latin typeface="+mn-ea"/>
              </a:rPr>
              <a:t>后的数据</a:t>
            </a:r>
            <a:endParaRPr kumimoji="1" lang="en-US" altLang="zh-CN" sz="12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8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数据在输入正确且为负数（超过同类型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下限）的情况下</a:t>
            </a:r>
            <a:r>
              <a:rPr kumimoji="1" lang="zh-CN" altLang="en-US" sz="1200" b="1" dirty="0">
                <a:solidFill>
                  <a:schemeClr val="accent2"/>
                </a:solidFill>
                <a:latin typeface="+mn-ea"/>
                <a:sym typeface="+mn-ea"/>
              </a:rPr>
              <a:t>输出由输入对应的更高精度</a:t>
            </a:r>
            <a:r>
              <a:rPr kumimoji="1" lang="en-US" altLang="zh-CN" sz="1200" b="1" dirty="0">
                <a:solidFill>
                  <a:schemeClr val="accent2"/>
                </a:solidFill>
                <a:latin typeface="+mn-ea"/>
                <a:sym typeface="+mn-ea"/>
              </a:rPr>
              <a:t>signed</a:t>
            </a:r>
            <a:r>
              <a:rPr kumimoji="1" lang="zh-CN" altLang="en-US" sz="1200" b="1" dirty="0">
                <a:solidFill>
                  <a:schemeClr val="accent2"/>
                </a:solidFill>
                <a:latin typeface="+mn-ea"/>
                <a:sym typeface="+mn-ea"/>
              </a:rPr>
              <a:t>数据转换为</a:t>
            </a:r>
            <a:r>
              <a:rPr kumimoji="1" lang="en-US" altLang="zh-CN" sz="1200" b="1" dirty="0">
                <a:solidFill>
                  <a:schemeClr val="accent2"/>
                </a:solidFill>
                <a:latin typeface="+mn-ea"/>
                <a:sym typeface="+mn-ea"/>
              </a:rPr>
              <a:t>unsigned</a:t>
            </a:r>
            <a:r>
              <a:rPr kumimoji="1" lang="zh-CN" altLang="en-US" sz="1200" b="1" dirty="0">
                <a:solidFill>
                  <a:schemeClr val="accent2"/>
                </a:solidFill>
                <a:latin typeface="+mn-ea"/>
                <a:sym typeface="+mn-ea"/>
              </a:rPr>
              <a:t>后的数据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9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数据在输入正确且为负数（超过同类型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上限加负号后的下限）的情况下</a:t>
            </a:r>
            <a:r>
              <a:rPr kumimoji="1" lang="zh-CN" altLang="en-US" sz="1200" b="1" dirty="0">
                <a:solidFill>
                  <a:schemeClr val="accent2"/>
                </a:solidFill>
                <a:latin typeface="+mn-ea"/>
                <a:sym typeface="+mn-ea"/>
              </a:rPr>
              <a:t>输出由输入对应的更高精度</a:t>
            </a:r>
            <a:r>
              <a:rPr kumimoji="1" lang="en-US" altLang="zh-CN" sz="1200" b="1" dirty="0">
                <a:solidFill>
                  <a:schemeClr val="accent2"/>
                </a:solidFill>
                <a:latin typeface="+mn-ea"/>
                <a:sym typeface="+mn-ea"/>
              </a:rPr>
              <a:t>signed</a:t>
            </a:r>
            <a:r>
              <a:rPr kumimoji="1" lang="zh-CN" altLang="en-US" sz="1200" b="1" dirty="0">
                <a:solidFill>
                  <a:schemeClr val="accent2"/>
                </a:solidFill>
                <a:latin typeface="+mn-ea"/>
                <a:sym typeface="+mn-ea"/>
              </a:rPr>
              <a:t>数据转换为</a:t>
            </a:r>
            <a:r>
              <a:rPr kumimoji="1" lang="en-US" altLang="zh-CN" sz="1200" b="1" dirty="0">
                <a:solidFill>
                  <a:schemeClr val="accent2"/>
                </a:solidFill>
                <a:latin typeface="+mn-ea"/>
                <a:sym typeface="+mn-ea"/>
              </a:rPr>
              <a:t>unsigned</a:t>
            </a:r>
            <a:r>
              <a:rPr kumimoji="1" lang="zh-CN" altLang="en-US" sz="1200" b="1" dirty="0">
                <a:solidFill>
                  <a:schemeClr val="accent2"/>
                </a:solidFill>
                <a:latin typeface="+mn-ea"/>
                <a:sym typeface="+mn-ea"/>
              </a:rPr>
              <a:t>后的数据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对比：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输入与变量赋值，在输入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右值超范围的情况下，表现是否相同？总结规律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不同，输入超范围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  <a:sym typeface="+mn-ea"/>
              </a:rPr>
              <a:t>会输出不可信的结果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，而赋值则会进行类型转换（高位溢出）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输入与变量赋值，在输入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右值合理范围的情况下，表现是否相同？总结规律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相同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3" y="1323975"/>
            <a:ext cx="401838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="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610501" y="1323974"/>
            <a:ext cx="62249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A</a:t>
            </a:r>
            <a:r>
              <a:rPr lang="zh-CN" altLang="en-US" sz="1200" b="1" dirty="0">
                <a:latin typeface="+mn-ea"/>
              </a:rPr>
              <a:t>（单个图形字符）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\b</a:t>
            </a:r>
            <a:r>
              <a:rPr lang="zh-CN" altLang="en-US" sz="1200" b="1" dirty="0">
                <a:latin typeface="+mn-ea"/>
              </a:rPr>
              <a:t>（退格键的转义符）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3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\101</a:t>
            </a:r>
            <a:r>
              <a:rPr lang="zh-CN" altLang="en-US" sz="1200" b="1" dirty="0">
                <a:latin typeface="+mn-ea"/>
              </a:rPr>
              <a:t>（</a:t>
            </a:r>
            <a:r>
              <a:rPr lang="en-US" altLang="zh-CN" sz="1200" b="1" dirty="0">
                <a:latin typeface="+mn-ea"/>
              </a:rPr>
              <a:t>A</a:t>
            </a:r>
            <a:r>
              <a:rPr lang="zh-CN" altLang="en-US" sz="1200" b="1" dirty="0">
                <a:latin typeface="+mn-ea"/>
              </a:rPr>
              <a:t>的</a:t>
            </a:r>
            <a:r>
              <a:rPr lang="en-US" altLang="zh-CN" sz="1200" b="1" dirty="0">
                <a:latin typeface="+mn-ea"/>
              </a:rPr>
              <a:t>ASCII</a:t>
            </a:r>
            <a:r>
              <a:rPr lang="zh-CN" altLang="en-US" sz="1200" b="1" dirty="0">
                <a:latin typeface="+mn-ea"/>
              </a:rPr>
              <a:t>码的</a:t>
            </a:r>
            <a:r>
              <a:rPr lang="en-US" altLang="zh-CN" sz="1200" b="1" dirty="0">
                <a:latin typeface="+mn-ea"/>
              </a:rPr>
              <a:t>8</a:t>
            </a:r>
            <a:r>
              <a:rPr lang="zh-CN" altLang="en-US" sz="1200" b="1" dirty="0">
                <a:latin typeface="+mn-ea"/>
              </a:rPr>
              <a:t>进制转义表示）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4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\x41</a:t>
            </a:r>
            <a:r>
              <a:rPr lang="zh-CN" altLang="en-US" sz="1200" b="1" dirty="0">
                <a:latin typeface="+mn-ea"/>
              </a:rPr>
              <a:t>（</a:t>
            </a:r>
            <a:r>
              <a:rPr lang="en-US" altLang="zh-CN" sz="1200" b="1" dirty="0">
                <a:latin typeface="+mn-ea"/>
              </a:rPr>
              <a:t>A</a:t>
            </a:r>
            <a:r>
              <a:rPr lang="zh-CN" altLang="en-US" sz="1200" b="1" dirty="0">
                <a:latin typeface="+mn-ea"/>
              </a:rPr>
              <a:t>的</a:t>
            </a:r>
            <a:r>
              <a:rPr lang="en-US" altLang="zh-CN" sz="1200" b="1" dirty="0">
                <a:latin typeface="+mn-ea"/>
              </a:rPr>
              <a:t>ASCII</a:t>
            </a:r>
            <a:r>
              <a:rPr lang="zh-CN" altLang="en-US" sz="1200" b="1" dirty="0">
                <a:latin typeface="+mn-ea"/>
              </a:rPr>
              <a:t>码的</a:t>
            </a:r>
            <a:r>
              <a:rPr lang="en-US" altLang="zh-CN" sz="1200" b="1" dirty="0">
                <a:latin typeface="+mn-ea"/>
              </a:rPr>
              <a:t>16</a:t>
            </a:r>
            <a:r>
              <a:rPr lang="zh-CN" altLang="en-US" sz="1200" b="1" dirty="0">
                <a:latin typeface="+mn-ea"/>
              </a:rPr>
              <a:t>进制转义表示）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5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65</a:t>
            </a:r>
            <a:r>
              <a:rPr lang="zh-CN" altLang="en-US" sz="1200" b="1" dirty="0">
                <a:latin typeface="+mn-ea"/>
              </a:rPr>
              <a:t>（</a:t>
            </a:r>
            <a:r>
              <a:rPr lang="en-US" altLang="zh-CN" sz="1200" b="1" dirty="0">
                <a:latin typeface="+mn-ea"/>
              </a:rPr>
              <a:t>A</a:t>
            </a:r>
            <a:r>
              <a:rPr lang="zh-CN" altLang="en-US" sz="1200" b="1" dirty="0">
                <a:latin typeface="+mn-ea"/>
              </a:rPr>
              <a:t>的</a:t>
            </a:r>
            <a:r>
              <a:rPr lang="en-US" altLang="zh-CN" sz="1200" b="1" dirty="0">
                <a:latin typeface="+mn-ea"/>
              </a:rPr>
              <a:t>ASCII</a:t>
            </a:r>
            <a:r>
              <a:rPr lang="zh-CN" altLang="en-US" sz="1200" b="1" dirty="0">
                <a:latin typeface="+mn-ea"/>
              </a:rPr>
              <a:t>码的十进制整数形式表示）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6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 err="1">
                <a:latin typeface="+mn-ea"/>
              </a:rPr>
              <a:t>CtrL+C</a:t>
            </a:r>
            <a:r>
              <a:rPr lang="zh-CN" altLang="en-US" sz="1200" b="1" dirty="0">
                <a:latin typeface="+mn-ea"/>
              </a:rPr>
              <a:t>（注意：是</a:t>
            </a:r>
            <a:r>
              <a:rPr lang="en-US" altLang="zh-CN" sz="1200" b="1" dirty="0" err="1">
                <a:latin typeface="+mn-ea"/>
              </a:rPr>
              <a:t>Ctrl+C</a:t>
            </a:r>
            <a:r>
              <a:rPr lang="zh-CN" altLang="en-US" sz="1200" b="1" dirty="0">
                <a:latin typeface="+mn-ea"/>
              </a:rPr>
              <a:t>组合键，注意不要有输入法栏）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7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 err="1">
                <a:latin typeface="+mn-ea"/>
              </a:rPr>
              <a:t>CtrL+z</a:t>
            </a:r>
            <a:r>
              <a:rPr lang="zh-CN" altLang="en-US" sz="1200" b="1" dirty="0">
                <a:latin typeface="+mn-ea"/>
              </a:rPr>
              <a:t>（注意：是</a:t>
            </a:r>
            <a:r>
              <a:rPr lang="en-US" altLang="zh-CN" sz="1200" b="1" dirty="0" err="1">
                <a:latin typeface="+mn-ea"/>
              </a:rPr>
              <a:t>Ctrl+z</a:t>
            </a:r>
            <a:r>
              <a:rPr lang="zh-CN" altLang="en-US" sz="1200" b="1" dirty="0">
                <a:latin typeface="+mn-ea"/>
              </a:rPr>
              <a:t>组合键，注意不要有输入法栏）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6154994"/>
            <a:ext cx="4018387" cy="3791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3801"/>
          <a:stretch>
            <a:fillRect/>
          </a:stretch>
        </p:blipFill>
        <p:spPr>
          <a:xfrm>
            <a:off x="8600440" y="930910"/>
            <a:ext cx="835660" cy="830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640" y="1565910"/>
            <a:ext cx="944880" cy="80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290" y="2056130"/>
            <a:ext cx="998220" cy="8153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430" y="2636520"/>
            <a:ext cx="830580" cy="7924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0440" y="3241040"/>
            <a:ext cx="647700" cy="762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050" y="4372610"/>
            <a:ext cx="4960620" cy="9982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5100" y="4372610"/>
            <a:ext cx="5006340" cy="8915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6670" y="5873750"/>
            <a:ext cx="944880" cy="7696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8780" y="5789930"/>
            <a:ext cx="807720" cy="8534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3" y="1323975"/>
            <a:ext cx="455740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float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f;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f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setprecision</a:t>
            </a:r>
            <a:r>
              <a:rPr lang="en-US" altLang="zh-CN" sz="1600" b="1" dirty="0">
                <a:latin typeface="+mn-ea"/>
              </a:rPr>
              <a:t>(20) &lt;&lt; f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setprecision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(20)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表示输出时保留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   20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位有效位数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 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（已超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float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double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的有效位数）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149516" y="1323974"/>
            <a:ext cx="568589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123.456</a:t>
            </a:r>
            <a:r>
              <a:rPr lang="zh-CN" altLang="en-US" sz="1200" b="1" dirty="0">
                <a:latin typeface="+mn-ea"/>
              </a:rPr>
              <a:t> （合理范围正数，小数形式）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1.23456e2</a:t>
            </a:r>
            <a:r>
              <a:rPr lang="zh-CN" altLang="en-US" sz="1200" b="1" dirty="0">
                <a:latin typeface="+mn-ea"/>
              </a:rPr>
              <a:t> （合理范围正数，指数形式）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3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-123.456</a:t>
            </a:r>
            <a:r>
              <a:rPr lang="zh-CN" altLang="en-US" sz="1200" b="1" dirty="0">
                <a:latin typeface="+mn-ea"/>
              </a:rPr>
              <a:t>（合理范围负数，小数形式）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4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-1.23456e2</a:t>
            </a:r>
            <a:r>
              <a:rPr lang="zh-CN" altLang="en-US" sz="1200" b="1" dirty="0">
                <a:latin typeface="+mn-ea"/>
              </a:rPr>
              <a:t> （合理范围负数，指数形式）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5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123.456789</a:t>
            </a:r>
            <a:r>
              <a:rPr lang="zh-CN" altLang="en-US" sz="1200" b="1" dirty="0">
                <a:latin typeface="+mn-ea"/>
              </a:rPr>
              <a:t>（合理范围，但超有效位数）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6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6.7e38</a:t>
            </a:r>
            <a:r>
              <a:rPr lang="zh-CN" altLang="en-US" sz="1200" b="1" dirty="0">
                <a:latin typeface="+mn-ea"/>
              </a:rPr>
              <a:t>（尾数超上限但数量级未超，仍是</a:t>
            </a:r>
            <a:r>
              <a:rPr lang="en-US" altLang="zh-CN" sz="1200" b="1" dirty="0">
                <a:latin typeface="+mn-ea"/>
              </a:rPr>
              <a:t>10</a:t>
            </a:r>
            <a:r>
              <a:rPr lang="en-US" altLang="zh-CN" sz="1200" b="1" baseline="30000" dirty="0">
                <a:latin typeface="+mn-ea"/>
              </a:rPr>
              <a:t>38</a:t>
            </a:r>
            <a:r>
              <a:rPr lang="zh-CN" altLang="en-US" sz="1200" b="1" dirty="0">
                <a:latin typeface="+mn-ea"/>
              </a:rPr>
              <a:t>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7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1.7e39</a:t>
            </a:r>
            <a:r>
              <a:rPr lang="zh-CN" altLang="en-US" sz="1200" b="1" dirty="0">
                <a:latin typeface="+mn-ea"/>
              </a:rPr>
              <a:t>（超上限且数量级已超</a:t>
            </a:r>
            <a:r>
              <a:rPr lang="en-US" altLang="zh-CN" sz="1200" b="1" dirty="0">
                <a:latin typeface="+mn-ea"/>
              </a:rPr>
              <a:t>10</a:t>
            </a:r>
            <a:r>
              <a:rPr lang="en-US" altLang="zh-CN" sz="1200" b="1" baseline="30000" dirty="0">
                <a:latin typeface="+mn-ea"/>
              </a:rPr>
              <a:t>38</a:t>
            </a:r>
            <a:r>
              <a:rPr lang="zh-CN" altLang="en-US" sz="1200" b="1" dirty="0">
                <a:latin typeface="+mn-ea"/>
              </a:rPr>
              <a:t>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8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-2.3e39</a:t>
            </a:r>
            <a:r>
              <a:rPr lang="zh-CN" altLang="en-US" sz="1200" b="1" dirty="0">
                <a:latin typeface="+mn-ea"/>
              </a:rPr>
              <a:t>（超上限且数量级已超</a:t>
            </a:r>
            <a:r>
              <a:rPr lang="en-US" altLang="zh-CN" sz="1200" b="1" dirty="0">
                <a:latin typeface="+mn-ea"/>
              </a:rPr>
              <a:t>10</a:t>
            </a:r>
            <a:r>
              <a:rPr lang="en-US" altLang="zh-CN" sz="1200" b="1" baseline="30000" dirty="0">
                <a:latin typeface="+mn-ea"/>
              </a:rPr>
              <a:t>38</a:t>
            </a:r>
            <a:r>
              <a:rPr lang="zh-CN" altLang="en-US" sz="1200" b="1" dirty="0">
                <a:latin typeface="+mn-ea"/>
              </a:rPr>
              <a:t>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9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1.23e-30</a:t>
            </a:r>
            <a:r>
              <a:rPr lang="zh-CN" altLang="en-US" sz="1200" b="1" dirty="0">
                <a:latin typeface="+mn-ea"/>
              </a:rPr>
              <a:t>（合理范围整数但指数很小）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10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-1.23e-30</a:t>
            </a:r>
            <a:r>
              <a:rPr lang="zh-CN" altLang="en-US" sz="1200" b="1" dirty="0">
                <a:latin typeface="+mn-ea"/>
              </a:rPr>
              <a:t>（合理范围负数但指数很小）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6154994"/>
            <a:ext cx="4557402" cy="3791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9215" y="1537970"/>
            <a:ext cx="1912620" cy="754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230" y="1537970"/>
            <a:ext cx="1805940" cy="7543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215" y="2848610"/>
            <a:ext cx="1805940" cy="8153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580" y="2848610"/>
            <a:ext cx="1874520" cy="7696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50" y="3817620"/>
            <a:ext cx="1379220" cy="7772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8310" y="3829050"/>
            <a:ext cx="769620" cy="800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7930" y="4507230"/>
            <a:ext cx="777240" cy="7696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8400" y="4707890"/>
            <a:ext cx="731520" cy="8763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83140" y="5393055"/>
            <a:ext cx="1996440" cy="762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05420" y="6088380"/>
            <a:ext cx="2148840" cy="7696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个程序的运行结果，回答问题并将各程序的运行结果截图贴上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b, c,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 &gt;&gt; c &gt;&gt;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948760" y="1323975"/>
            <a:ext cx="314572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b, c,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&gt;&gt; b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&gt;&gt; c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&gt;&gt;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094482" y="1323974"/>
            <a:ext cx="374496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b, c,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8075" y="5665075"/>
            <a:ext cx="10247336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、程序运行后，输入：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1 2 3 4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，观察输出结果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、解释第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个和第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个程序的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cin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语句的使用区别：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个是同一个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cin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语句分了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4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行，第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4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cin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语句。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9870" y="4409440"/>
            <a:ext cx="678180" cy="1066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4544695"/>
            <a:ext cx="883920" cy="11201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510" y="4582795"/>
            <a:ext cx="800100" cy="10820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b, c,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 &gt;&gt; c &gt;&gt;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1 2 3 4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1   2   3   4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↙(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每个数字间多于一个空格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)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2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     3↙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 (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每个数字后立即加回车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)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      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      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2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      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     3↙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      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 (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每个数字后立即加回车 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+ 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多个空回车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)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宋体" panose="02010600030101010101" pitchFamily="2" charset="-122"/>
              </a:rPr>
              <a:t>结论：在输入正确的情况下，回车和空格的作用？</a:t>
            </a:r>
            <a:endParaRPr kumimoji="1" lang="zh-CN" altLang="en-US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宋体" panose="02010600030101010101" pitchFamily="2" charset="-122"/>
              </a:rPr>
              <a:t>中止当前变量的输入</a:t>
            </a:r>
            <a:endParaRPr kumimoji="1" lang="en-US" altLang="zh-CN" sz="16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5899355"/>
            <a:ext cx="3362437" cy="6347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1170" y="1012190"/>
            <a:ext cx="906780" cy="10744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380" y="2175510"/>
            <a:ext cx="1234440" cy="1104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390" y="2303780"/>
            <a:ext cx="312420" cy="1600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4210" y="3369310"/>
            <a:ext cx="236220" cy="24460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b, c,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 &gt;&gt; c &gt;&gt;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 2 3 4m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2 3m 4↙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2m 3 4↙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1m 2 3 4↙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2 3 m↙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2 m 4↙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7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m 3 4↙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8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m 2 3 4↙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总结：多个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输入时，错误输入出现在不同位置对输入正确性的影响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要求：综合观察运行结果，加上自己的思考，给出总结性的结论，这个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结论要能对多个输入情况下不同位置的错误情况有普遍适应性，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      而不仅仅是简单的根据结论说错在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1/2/3/4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位置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 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（提示：从什么位置开始值不可信？）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1"/>
                </a:solidFill>
                <a:latin typeface="+mn-ea"/>
              </a:rPr>
              <a:t>多个</a:t>
            </a:r>
            <a:r>
              <a:rPr kumimoji="1" lang="en-US" altLang="zh-CN" sz="1600" b="1" dirty="0">
                <a:solidFill>
                  <a:schemeClr val="accent1"/>
                </a:solidFill>
                <a:latin typeface="+mn-ea"/>
              </a:rPr>
              <a:t>cin</a:t>
            </a:r>
            <a:r>
              <a:rPr kumimoji="1" lang="zh-CN" altLang="en-US" sz="1600" b="1" dirty="0">
                <a:solidFill>
                  <a:schemeClr val="accent1"/>
                </a:solidFill>
                <a:latin typeface="+mn-ea"/>
              </a:rPr>
              <a:t>输入时，从第一个非法输入起，其之后的输入都不可信</a:t>
            </a:r>
            <a:endParaRPr kumimoji="1" lang="en-US" altLang="zh-CN" sz="1600" b="1" dirty="0">
              <a:solidFill>
                <a:schemeClr val="accent1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5899355"/>
            <a:ext cx="3362437" cy="6347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9380" y="741680"/>
            <a:ext cx="838200" cy="1066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110" y="1127760"/>
            <a:ext cx="701040" cy="1066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620" y="1808480"/>
            <a:ext cx="929640" cy="10591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890" y="1981200"/>
            <a:ext cx="998220" cy="11125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830" y="2311400"/>
            <a:ext cx="838200" cy="1066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750" y="2654300"/>
            <a:ext cx="982980" cy="1104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9360" y="3195320"/>
            <a:ext cx="1036320" cy="10363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6890" y="3378200"/>
            <a:ext cx="1082040" cy="10820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92114" y="1323975"/>
            <a:ext cx="385475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a, b,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 &gt;&gt;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"a=" &lt;&lt; int(a)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"b=" &lt;&lt; int(b)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"c=" &lt;&lt; int(c)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446872" y="1323974"/>
            <a:ext cx="638853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XYZ↙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X YZ↙ 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en-US" altLang="zh-CN" sz="1200" b="1" dirty="0">
                <a:latin typeface="+mn-ea"/>
              </a:rPr>
              <a:t>↙  (</a:t>
            </a:r>
            <a:r>
              <a:rPr kumimoji="1" lang="zh-CN" altLang="en-US" sz="1200" b="1" dirty="0">
                <a:latin typeface="+mn-ea"/>
              </a:rPr>
              <a:t>表示按</a:t>
            </a:r>
            <a:r>
              <a:rPr kumimoji="1" lang="en-US" altLang="zh-CN" sz="1200" b="1" dirty="0" err="1">
                <a:latin typeface="+mn-ea"/>
              </a:rPr>
              <a:t>Ctrl+C</a:t>
            </a:r>
            <a:r>
              <a:rPr kumimoji="1" lang="zh-CN" altLang="en-US" sz="1200" b="1" dirty="0">
                <a:latin typeface="+mn-ea"/>
              </a:rPr>
              <a:t>组合键，注意不要有输入法栏，下同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latin typeface="+mn-ea"/>
              </a:rPr>
              <a:t>X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latin typeface="+mn-ea"/>
              </a:rPr>
              <a:t>XY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latin typeface="+mn-ea"/>
              </a:rPr>
              <a:t>XYZ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7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Ctrl+z</a:t>
            </a:r>
            <a:r>
              <a:rPr kumimoji="1" lang="en-US" altLang="zh-CN" sz="1200" b="1" dirty="0">
                <a:latin typeface="+mn-ea"/>
              </a:rPr>
              <a:t>↙   </a:t>
            </a:r>
            <a:r>
              <a:rPr kumimoji="1" lang="zh-CN" altLang="en-US" sz="1200" b="1" dirty="0">
                <a:latin typeface="+mn-ea"/>
              </a:rPr>
              <a:t>（若未出结果则继续输入，可以按回车后多行输入，打印后观察结果）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8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Ctrl+z</a:t>
            </a:r>
            <a:r>
              <a:rPr kumimoji="1" lang="en-US" altLang="zh-CN" sz="1200" b="1" dirty="0" err="1">
                <a:latin typeface="+mn-ea"/>
              </a:rPr>
              <a:t>XYZ</a:t>
            </a:r>
            <a:r>
              <a:rPr kumimoji="1" lang="en-US" altLang="zh-CN" sz="1200" b="1" dirty="0">
                <a:latin typeface="+mn-ea"/>
              </a:rPr>
              <a:t>↙</a:t>
            </a:r>
            <a:r>
              <a:rPr kumimoji="1" lang="zh-CN" altLang="en-US" sz="1200" b="1" dirty="0">
                <a:latin typeface="+mn-ea"/>
              </a:rPr>
              <a:t>（若未出结果则继续输入，可以按回车后多行输入，打印后观察结果）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总结：多个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输入时</a:t>
            </a:r>
            <a:r>
              <a:rPr kumimoji="1" lang="en-US" altLang="zh-CN" sz="1200" b="1" dirty="0">
                <a:latin typeface="+mn-ea"/>
              </a:rPr>
              <a:t>char</a:t>
            </a:r>
            <a:r>
              <a:rPr kumimoji="1" lang="zh-CN" altLang="en-US" sz="1200" b="1" dirty="0">
                <a:latin typeface="+mn-ea"/>
              </a:rPr>
              <a:t>型数据时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、能否输入空格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可以，不影响结果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 err="1">
                <a:latin typeface="+mn-ea"/>
              </a:rPr>
              <a:t>Ctrl+C</a:t>
            </a:r>
            <a:r>
              <a:rPr kumimoji="1" lang="zh-CN" altLang="en-US" sz="1200" b="1" dirty="0">
                <a:latin typeface="+mn-ea"/>
              </a:rPr>
              <a:t>在输入中表示什么？（可自行查阅资料，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若资料与表现不符，信哪个？</a:t>
            </a:r>
            <a:r>
              <a:rPr kumimoji="1" lang="zh-CN" altLang="en-US" sz="1200" b="1" dirty="0">
                <a:latin typeface="+mn-ea"/>
              </a:rPr>
              <a:t>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Ctrl+C会发送中断信号给程序，导致程序被终止。</a:t>
            </a:r>
            <a:r>
              <a:rPr kumimoji="1" lang="zh-CN" altLang="en-US" sz="1200" b="1" dirty="0">
                <a:solidFill>
                  <a:schemeClr val="accent1"/>
                </a:solidFill>
                <a:latin typeface="+mn-ea"/>
              </a:rPr>
              <a:t>（相信</a:t>
            </a:r>
            <a:r>
              <a:rPr kumimoji="1" lang="en-US" altLang="zh-CN" sz="1200" b="1" dirty="0">
                <a:solidFill>
                  <a:schemeClr val="accent1"/>
                </a:solidFill>
                <a:latin typeface="+mn-ea"/>
              </a:rPr>
              <a:t>cppreference?</a:t>
            </a:r>
            <a:r>
              <a:rPr kumimoji="1" lang="zh-CN" altLang="en-US" sz="1200" b="1" dirty="0">
                <a:solidFill>
                  <a:schemeClr val="accent1"/>
                </a:solidFill>
                <a:latin typeface="+mn-ea"/>
              </a:rPr>
              <a:t>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 err="1">
                <a:latin typeface="+mn-ea"/>
              </a:rPr>
              <a:t>Ctrl+z</a:t>
            </a:r>
            <a:r>
              <a:rPr kumimoji="1" lang="zh-CN" altLang="en-US" sz="1200" b="1" dirty="0">
                <a:latin typeface="+mn-ea"/>
              </a:rPr>
              <a:t>在输入中表示什么？（可自行查阅资料，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若资料与表现不符，信哪个？</a:t>
            </a:r>
            <a:r>
              <a:rPr kumimoji="1" lang="zh-CN" altLang="en-US" sz="1200" b="1" dirty="0">
                <a:latin typeface="+mn-ea"/>
              </a:rPr>
              <a:t>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Ctrl+Z表示向程序发送暂停信号，即将程序挂起至后台运行。程序会被暂停，但并不会终止.</a:t>
            </a:r>
            <a:r>
              <a:rPr kumimoji="1" lang="zh-CN" altLang="en-US" sz="1200" b="1" dirty="0">
                <a:solidFill>
                  <a:schemeClr val="accent1"/>
                </a:solidFill>
                <a:latin typeface="+mn-ea"/>
                <a:sym typeface="+mn-ea"/>
              </a:rPr>
              <a:t>（相信</a:t>
            </a:r>
            <a:r>
              <a:rPr kumimoji="1" lang="en-US" altLang="zh-CN" sz="1200" b="1" dirty="0">
                <a:solidFill>
                  <a:schemeClr val="accent1"/>
                </a:solidFill>
                <a:latin typeface="+mn-ea"/>
                <a:sym typeface="+mn-ea"/>
              </a:rPr>
              <a:t>cppreference?</a:t>
            </a:r>
            <a:r>
              <a:rPr kumimoji="1" lang="zh-CN" altLang="en-US" sz="1200" b="1" dirty="0">
                <a:solidFill>
                  <a:schemeClr val="accent1"/>
                </a:solidFill>
                <a:latin typeface="+mn-ea"/>
                <a:sym typeface="+mn-ea"/>
              </a:rPr>
              <a:t>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 err="1">
                <a:latin typeface="+mn-ea"/>
              </a:rPr>
              <a:t>Ctrl+z</a:t>
            </a:r>
            <a:r>
              <a:rPr kumimoji="1" lang="zh-CN" altLang="en-US" sz="1200" b="1" dirty="0">
                <a:latin typeface="+mn-ea"/>
              </a:rPr>
              <a:t>后不按回车而继续输入的其它字符，能否被读入？</a:t>
            </a:r>
            <a:endParaRPr kumimoji="1" lang="zh-CN" altLang="en-US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不能</a:t>
            </a:r>
            <a:endParaRPr kumimoji="1" lang="zh-CN" altLang="en-US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3" y="5899355"/>
            <a:ext cx="3854759" cy="6347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7040" y="579120"/>
            <a:ext cx="609600" cy="9448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010" y="956310"/>
            <a:ext cx="541020" cy="10439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0420" y="2000250"/>
            <a:ext cx="716280" cy="4343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305" y="2297430"/>
            <a:ext cx="640080" cy="495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3190" y="2674620"/>
            <a:ext cx="952500" cy="5029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2890" y="2956560"/>
            <a:ext cx="1668780" cy="4724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83290" y="2956560"/>
            <a:ext cx="571500" cy="9220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07090" y="4046220"/>
            <a:ext cx="647700" cy="10210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自行构造测试数据，观察不同输入下的运行结果（贴图在清晰可辨的情况下尽可能小）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3" y="1323975"/>
            <a:ext cx="45285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float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a, b,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 &gt;&gt;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"a="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setprecision</a:t>
            </a:r>
            <a:r>
              <a:rPr lang="en-US" altLang="zh-CN" sz="1600" b="1" dirty="0">
                <a:latin typeface="+mn-ea"/>
              </a:rPr>
              <a:t>(20)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"b="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setprecision</a:t>
            </a:r>
            <a:r>
              <a:rPr lang="en-US" altLang="zh-CN" sz="1600" b="1" dirty="0">
                <a:latin typeface="+mn-ea"/>
              </a:rPr>
              <a:t>(20) &lt;&lt; b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"c="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setprecision</a:t>
            </a:r>
            <a:r>
              <a:rPr lang="en-US" altLang="zh-CN" sz="1600" b="1" dirty="0">
                <a:latin typeface="+mn-ea"/>
              </a:rPr>
              <a:t>(20) &lt;&lt; c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120640" y="1323974"/>
            <a:ext cx="57147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4*10</a:t>
            </a:r>
            <a:r>
              <a:rPr kumimoji="1" lang="en-US" altLang="zh-CN" sz="12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40  </a:t>
            </a:r>
            <a:r>
              <a:rPr kumimoji="1" lang="en-US" altLang="zh-CN" sz="1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1.2  1.23456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↙ 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（第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1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个超上限，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2/3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正常）</a:t>
            </a: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-</a:t>
            </a:r>
            <a:r>
              <a:rPr kumimoji="1" lang="en-US" altLang="zh-CN" sz="1200" b="1" dirty="0">
                <a:ln>
                  <a:noFill/>
                </a:ln>
                <a:effectLst/>
                <a:latin typeface="+mn-ea"/>
                <a:sym typeface="+mn-ea"/>
              </a:rPr>
              <a:t>4*10</a:t>
            </a:r>
            <a:r>
              <a:rPr kumimoji="1" lang="en-US" altLang="zh-CN" sz="1200" b="1" baseline="30000" dirty="0">
                <a:ln>
                  <a:noFill/>
                </a:ln>
                <a:effectLst/>
                <a:latin typeface="+mn-ea"/>
                <a:sym typeface="+mn-ea"/>
              </a:rPr>
              <a:t>40  </a:t>
            </a:r>
            <a:r>
              <a:rPr kumimoji="1" lang="en-US" altLang="zh-CN" sz="1200" b="1" dirty="0">
                <a:ln>
                  <a:noFill/>
                </a:ln>
                <a:effectLst/>
                <a:latin typeface="+mn-ea"/>
                <a:sym typeface="+mn-ea"/>
              </a:rPr>
              <a:t>1.2  1.23456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↙ 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（第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1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个超下限，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2/3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正常）</a:t>
            </a: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n>
                  <a:noFill/>
                </a:ln>
                <a:effectLst/>
                <a:latin typeface="+mn-ea"/>
                <a:sym typeface="+mn-ea"/>
              </a:rPr>
              <a:t>1.2 4*10</a:t>
            </a:r>
            <a:r>
              <a:rPr kumimoji="1" lang="en-US" altLang="zh-CN" sz="1200" b="1" baseline="30000" dirty="0">
                <a:ln>
                  <a:noFill/>
                </a:ln>
                <a:effectLst/>
                <a:latin typeface="+mn-ea"/>
                <a:sym typeface="+mn-ea"/>
              </a:rPr>
              <a:t>40</a:t>
            </a:r>
            <a:r>
              <a:rPr kumimoji="1" lang="en-US" altLang="zh-CN" sz="1200" b="1" dirty="0">
                <a:ln>
                  <a:noFill/>
                </a:ln>
                <a:effectLst/>
                <a:latin typeface="+mn-ea"/>
                <a:sym typeface="+mn-ea"/>
              </a:rPr>
              <a:t> 1.23456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↙ 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（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1/3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正常，第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2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个超上限）</a:t>
            </a: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n>
                  <a:noFill/>
                </a:ln>
                <a:effectLst/>
                <a:latin typeface="+mn-ea"/>
                <a:sym typeface="+mn-ea"/>
              </a:rPr>
              <a:t>1.2 -4*10</a:t>
            </a:r>
            <a:r>
              <a:rPr kumimoji="1" lang="en-US" altLang="zh-CN" sz="1200" b="1" baseline="30000" dirty="0">
                <a:ln>
                  <a:noFill/>
                </a:ln>
                <a:effectLst/>
                <a:latin typeface="+mn-ea"/>
                <a:sym typeface="+mn-ea"/>
              </a:rPr>
              <a:t>40</a:t>
            </a:r>
            <a:r>
              <a:rPr kumimoji="1" lang="en-US" altLang="zh-CN" sz="1200" b="1" dirty="0">
                <a:ln>
                  <a:noFill/>
                </a:ln>
                <a:effectLst/>
                <a:latin typeface="+mn-ea"/>
                <a:sym typeface="+mn-ea"/>
              </a:rPr>
              <a:t> 1.23456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↙ 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（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1/3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正常，第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2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个超下限）</a:t>
            </a: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n>
                  <a:noFill/>
                </a:ln>
                <a:effectLst/>
                <a:latin typeface="+mn-ea"/>
                <a:sym typeface="+mn-ea"/>
              </a:rPr>
              <a:t>1.2 1.23456 4*10</a:t>
            </a:r>
            <a:r>
              <a:rPr kumimoji="1" lang="en-US" altLang="zh-CN" sz="1200" b="1" baseline="30000" dirty="0">
                <a:ln>
                  <a:noFill/>
                </a:ln>
                <a:effectLst/>
                <a:latin typeface="+mn-ea"/>
                <a:sym typeface="+mn-ea"/>
              </a:rPr>
              <a:t>40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↙ 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（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1/2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正常，第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3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个超上限）</a:t>
            </a: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n>
                  <a:noFill/>
                </a:ln>
                <a:effectLst/>
                <a:latin typeface="+mn-ea"/>
                <a:sym typeface="+mn-ea"/>
              </a:rPr>
              <a:t>1.2 1.23456 -4*10</a:t>
            </a:r>
            <a:r>
              <a:rPr kumimoji="1" lang="en-US" altLang="zh-CN" sz="1200" b="1" baseline="30000" dirty="0">
                <a:ln>
                  <a:noFill/>
                </a:ln>
                <a:effectLst/>
                <a:latin typeface="+mn-ea"/>
                <a:sym typeface="+mn-ea"/>
              </a:rPr>
              <a:t>40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↙ 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（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1/2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正常，第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3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个超下限）</a:t>
            </a: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总结：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、多个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输入时，错误输入出现在不同位置对输入正确性的影响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   要求：综合观察运行结果，加上自己的思考，给出总结性的结论，这个</a:t>
            </a: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         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结论要能对多个输入情况下不同位置的错误情况有普遍适应性，</a:t>
            </a: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         而不仅仅是简单的根据结论说错在</a:t>
            </a: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1/2/3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位置</a:t>
            </a: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     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（提示：从什么位置开始值不可信？）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chemeClr val="accent1"/>
                </a:solidFill>
                <a:latin typeface="+mn-ea"/>
              </a:rPr>
              <a:t>从输入的数据超出范围起，其后的数据都不可信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、将</a:t>
            </a:r>
            <a:r>
              <a:rPr kumimoji="1" lang="en-US" altLang="zh-CN" sz="1200" b="1" dirty="0">
                <a:latin typeface="+mn-ea"/>
              </a:rPr>
              <a:t>float</a:t>
            </a:r>
            <a:r>
              <a:rPr kumimoji="1" lang="zh-CN" altLang="en-US" sz="1200" b="1" dirty="0">
                <a:latin typeface="+mn-ea"/>
              </a:rPr>
              <a:t>替换为</a:t>
            </a:r>
            <a:r>
              <a:rPr kumimoji="1" lang="en-US" altLang="zh-CN" sz="1200" b="1" dirty="0">
                <a:latin typeface="+mn-ea"/>
              </a:rPr>
              <a:t>double</a:t>
            </a:r>
            <a:r>
              <a:rPr kumimoji="1" lang="zh-CN" altLang="en-US" sz="1200" b="1" dirty="0">
                <a:latin typeface="+mn-ea"/>
              </a:rPr>
              <a:t>，上述结论是否仍然成立？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chemeClr val="accent1"/>
                </a:solidFill>
                <a:latin typeface="+mn-ea"/>
              </a:rPr>
              <a:t>仍成立</a:t>
            </a:r>
            <a:endParaRPr kumimoji="1" lang="en-US" altLang="zh-CN" sz="1200" b="1" dirty="0">
              <a:solidFill>
                <a:schemeClr val="accent1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3" y="6223819"/>
            <a:ext cx="4528527" cy="31033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全部做一遍，任选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题截图即可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(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多截不限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)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6900" y="406400"/>
            <a:ext cx="1630680" cy="1371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0" y="1323975"/>
            <a:ext cx="1600200" cy="1371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680" y="2695575"/>
            <a:ext cx="1722120" cy="14249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0820" y="4120515"/>
            <a:ext cx="1821180" cy="13868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8240" y="5507355"/>
            <a:ext cx="2057400" cy="1447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160" y="1871980"/>
            <a:ext cx="193548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b,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a,b,c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1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、如果编译有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error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或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warning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，则贴相应信息的截图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2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、如果能运行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(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包括有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warning)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，则输入三个正确的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int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型数据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(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例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 :1 2 3↙)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，观察输出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3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、分析为什么只有某个变量的结果是正确的</a:t>
            </a:r>
            <a:endParaRPr kumimoji="1" lang="zh-CN" altLang="en-US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宋体" panose="02010600030101010101" pitchFamily="2" charset="-122"/>
              </a:rPr>
              <a:t>因为</a:t>
            </a:r>
            <a:r>
              <a:rPr kumimoji="1" lang="zh-CN" altLang="en-US" sz="1600" b="1" dirty="0">
                <a:latin typeface="+mn-ea"/>
                <a:sym typeface="+mn-ea"/>
              </a:rPr>
              <a:t>流提取运算符的优先级高于</a:t>
            </a:r>
            <a:r>
              <a:rPr kumimoji="1" lang="en-US" altLang="zh-CN" sz="1600" b="1" dirty="0">
                <a:latin typeface="+mn-ea"/>
                <a:sym typeface="+mn-ea"/>
              </a:rPr>
              <a:t>“</a:t>
            </a:r>
            <a:r>
              <a:rPr kumimoji="1" lang="zh-CN" altLang="en-US" sz="1600" b="1" dirty="0">
                <a:latin typeface="+mn-ea"/>
                <a:sym typeface="+mn-ea"/>
              </a:rPr>
              <a:t>，</a:t>
            </a:r>
            <a:r>
              <a:rPr kumimoji="1" lang="en-US" altLang="zh-CN" sz="1600" b="1" dirty="0">
                <a:latin typeface="+mn-ea"/>
                <a:sym typeface="+mn-ea"/>
              </a:rPr>
              <a:t>”</a:t>
            </a:r>
            <a:r>
              <a:rPr kumimoji="1" lang="zh-CN" altLang="en-US" sz="1600" b="1" dirty="0">
                <a:latin typeface="+mn-ea"/>
                <a:sym typeface="+mn-ea"/>
              </a:rPr>
              <a:t>，</a:t>
            </a:r>
            <a:r>
              <a:rPr kumimoji="1" lang="zh-CN" altLang="en-US" sz="1600" b="1" dirty="0">
                <a:latin typeface="+mn-ea"/>
                <a:sym typeface="+mn-ea"/>
              </a:rPr>
              <a:t>流提取运算符后面必须跟变</a:t>
            </a:r>
            <a:r>
              <a:rPr kumimoji="1" lang="zh-CN" altLang="en-US" sz="1600" b="1" dirty="0">
                <a:latin typeface="+mn-ea"/>
                <a:sym typeface="+mn-ea"/>
              </a:rPr>
              <a:t>量，不能是表达式。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自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“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，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”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开始为表达式，为非法输入，其后的输入都不可信</a:t>
            </a:r>
            <a:endParaRPr kumimoji="1" lang="zh-CN" altLang="en-US" sz="1600" b="1" dirty="0"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3540" y="1600200"/>
            <a:ext cx="4800600" cy="16154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00" y="3845560"/>
            <a:ext cx="1920240" cy="10439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a=66, b=67, c=68;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a,b,c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、运行后，输入三个正确的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型数据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例</a:t>
            </a:r>
            <a:r>
              <a:rPr kumimoji="1" lang="en-US" altLang="zh-CN" sz="1600" b="1" dirty="0">
                <a:latin typeface="+mn-ea"/>
              </a:rPr>
              <a:t> :1 2 3↙</a:t>
            </a:r>
            <a:r>
              <a:rPr kumimoji="1" lang="zh-CN" altLang="en-US" sz="1600" b="1" dirty="0">
                <a:latin typeface="+mn-ea"/>
              </a:rPr>
              <a:t>，注意不要是预置值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观察输出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、通过观察三个变量的输出，你得到了什么结论？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宋体" panose="02010600030101010101" pitchFamily="2" charset="-122"/>
                <a:sym typeface="+mn-ea"/>
              </a:rPr>
              <a:t>因为</a:t>
            </a:r>
            <a:r>
              <a:rPr kumimoji="1" lang="zh-CN" altLang="en-US" sz="1600" b="1" dirty="0">
                <a:latin typeface="+mn-ea"/>
                <a:sym typeface="+mn-ea"/>
              </a:rPr>
              <a:t>流提取运算符的优先级高于</a:t>
            </a:r>
            <a:r>
              <a:rPr kumimoji="1" lang="en-US" altLang="zh-CN" sz="1600" b="1" dirty="0">
                <a:latin typeface="+mn-ea"/>
                <a:sym typeface="+mn-ea"/>
              </a:rPr>
              <a:t>“</a:t>
            </a:r>
            <a:r>
              <a:rPr kumimoji="1" lang="zh-CN" altLang="en-US" sz="1600" b="1" dirty="0">
                <a:latin typeface="+mn-ea"/>
                <a:sym typeface="+mn-ea"/>
              </a:rPr>
              <a:t>，</a:t>
            </a:r>
            <a:r>
              <a:rPr kumimoji="1" lang="en-US" altLang="zh-CN" sz="1600" b="1" dirty="0">
                <a:latin typeface="+mn-ea"/>
                <a:sym typeface="+mn-ea"/>
              </a:rPr>
              <a:t>”</a:t>
            </a:r>
            <a:r>
              <a:rPr kumimoji="1" lang="zh-CN" altLang="en-US" sz="1600" b="1" dirty="0">
                <a:latin typeface="+mn-ea"/>
                <a:sym typeface="+mn-ea"/>
              </a:rPr>
              <a:t>而流提取运算符后面必须跟变量，不能是表达式。</a:t>
            </a:r>
            <a:r>
              <a:rPr kumimoji="1" lang="zh-CN" altLang="en-US" sz="1600" b="1" dirty="0">
                <a:latin typeface="宋体" panose="02010600030101010101" pitchFamily="2" charset="-122"/>
                <a:sym typeface="+mn-ea"/>
              </a:rPr>
              <a:t>自</a:t>
            </a:r>
            <a:r>
              <a:rPr kumimoji="1" lang="en-US" altLang="zh-CN" sz="1600" b="1" dirty="0">
                <a:latin typeface="宋体" panose="02010600030101010101" pitchFamily="2" charset="-122"/>
                <a:sym typeface="+mn-ea"/>
              </a:rPr>
              <a:t>“</a:t>
            </a:r>
            <a:r>
              <a:rPr kumimoji="1" lang="zh-CN" altLang="en-US" sz="1600" b="1" dirty="0">
                <a:latin typeface="宋体" panose="02010600030101010101" pitchFamily="2" charset="-122"/>
                <a:sym typeface="+mn-ea"/>
              </a:rPr>
              <a:t>，</a:t>
            </a:r>
            <a:r>
              <a:rPr kumimoji="1" lang="en-US" altLang="zh-CN" sz="1600" b="1" dirty="0">
                <a:latin typeface="宋体" panose="02010600030101010101" pitchFamily="2" charset="-122"/>
                <a:sym typeface="+mn-ea"/>
              </a:rPr>
              <a:t>”</a:t>
            </a:r>
            <a:r>
              <a:rPr kumimoji="1" lang="zh-CN" altLang="en-US" sz="1600" b="1" dirty="0">
                <a:latin typeface="宋体" panose="02010600030101010101" pitchFamily="2" charset="-122"/>
                <a:sym typeface="+mn-ea"/>
              </a:rPr>
              <a:t>开始为表达式，为非法输入，其后的输入都不可信。只有第一个输入的</a:t>
            </a:r>
            <a:r>
              <a:rPr kumimoji="1" lang="en-US" altLang="zh-CN" sz="1600" b="1" dirty="0">
                <a:latin typeface="宋体" panose="02010600030101010101" pitchFamily="2" charset="-122"/>
                <a:sym typeface="+mn-ea"/>
              </a:rPr>
              <a:t>a</a:t>
            </a:r>
            <a:r>
              <a:rPr kumimoji="1" lang="zh-CN" altLang="en-US" sz="1600" b="1" dirty="0">
                <a:latin typeface="宋体" panose="02010600030101010101" pitchFamily="2" charset="-122"/>
                <a:sym typeface="+mn-ea"/>
              </a:rPr>
              <a:t>是有效输入，</a:t>
            </a:r>
            <a:r>
              <a:rPr kumimoji="1" lang="en-US" altLang="zh-CN" sz="1600" b="1" dirty="0">
                <a:latin typeface="宋体" panose="02010600030101010101" pitchFamily="2" charset="-122"/>
                <a:sym typeface="+mn-ea"/>
              </a:rPr>
              <a:t>b</a:t>
            </a:r>
            <a:r>
              <a:rPr kumimoji="1" lang="zh-CN" altLang="en-US" sz="1600" b="1" dirty="0">
                <a:latin typeface="宋体" panose="02010600030101010101" pitchFamily="2" charset="-122"/>
                <a:sym typeface="+mn-ea"/>
              </a:rPr>
              <a:t>、</a:t>
            </a:r>
            <a:r>
              <a:rPr kumimoji="1" lang="en-US" altLang="zh-CN" sz="1600" b="1" dirty="0">
                <a:latin typeface="宋体" panose="02010600030101010101" pitchFamily="2" charset="-122"/>
                <a:sym typeface="+mn-ea"/>
              </a:rPr>
              <a:t>c</a:t>
            </a:r>
            <a:r>
              <a:rPr kumimoji="1" lang="zh-CN" altLang="en-US" sz="1600" b="1" dirty="0">
                <a:latin typeface="宋体" panose="02010600030101010101" pitchFamily="2" charset="-122"/>
                <a:sym typeface="+mn-ea"/>
              </a:rPr>
              <a:t>因无有效输入，输出预设值。</a:t>
            </a:r>
            <a:endParaRPr kumimoji="1" lang="zh-CN" altLang="en-US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0390" y="2032000"/>
            <a:ext cx="2293620" cy="10058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a+10;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、如果编译有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或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，则贴相应信息的截图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信息太多则前五行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、分析为什么编译有错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  <a:sym typeface="+mn-ea"/>
              </a:rPr>
              <a:t>由于流提取运算符的优先级高于</a:t>
            </a:r>
            <a:r>
              <a:rPr kumimoji="1" lang="en-US" altLang="zh-CN" sz="1600" b="1" dirty="0">
                <a:latin typeface="+mn-ea"/>
                <a:sym typeface="+mn-ea"/>
              </a:rPr>
              <a:t>“</a:t>
            </a:r>
            <a:r>
              <a:rPr kumimoji="1" lang="zh-CN" altLang="en-US" sz="1600" b="1" dirty="0">
                <a:latin typeface="+mn-ea"/>
                <a:sym typeface="+mn-ea"/>
              </a:rPr>
              <a:t>，</a:t>
            </a:r>
            <a:r>
              <a:rPr kumimoji="1" lang="en-US" altLang="zh-CN" sz="1600" b="1" dirty="0">
                <a:latin typeface="+mn-ea"/>
                <a:sym typeface="+mn-ea"/>
              </a:rPr>
              <a:t>”</a:t>
            </a:r>
            <a:r>
              <a:rPr kumimoji="1" lang="zh-CN" altLang="en-US" sz="1600" b="1" dirty="0">
                <a:latin typeface="+mn-ea"/>
                <a:sym typeface="+mn-ea"/>
              </a:rPr>
              <a:t>，流提取运算符后直接跟了未赋值的变量和表达式，会报错。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、结论：流提取运算符后面必须跟</a:t>
            </a:r>
            <a:r>
              <a:rPr kumimoji="1" lang="en-US" altLang="zh-CN" sz="1600" b="1" u="sng" dirty="0">
                <a:latin typeface="+mn-ea"/>
              </a:rPr>
              <a:t>__</a:t>
            </a:r>
            <a:r>
              <a:rPr kumimoji="1" lang="en-US" altLang="zh-CN" sz="1600" b="1" u="sng" dirty="0">
                <a:latin typeface="+mn-ea"/>
                <a:sym typeface="+mn-ea"/>
              </a:rPr>
              <a:t>b) </a:t>
            </a:r>
            <a:r>
              <a:rPr kumimoji="1" lang="zh-CN" altLang="en-US" sz="1600" b="1" u="sng" dirty="0">
                <a:latin typeface="+mn-ea"/>
                <a:sym typeface="+mn-ea"/>
              </a:rPr>
              <a:t>变量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，不能是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  <a:sym typeface="+mn-ea"/>
              </a:rPr>
              <a:t>a)</a:t>
            </a:r>
            <a:r>
              <a:rPr kumimoji="1" lang="zh-CN" altLang="en-US" sz="1600" b="1" u="sng" dirty="0">
                <a:latin typeface="+mn-ea"/>
                <a:sym typeface="+mn-ea"/>
              </a:rPr>
              <a:t> 常量</a:t>
            </a:r>
            <a:r>
              <a:rPr kumimoji="1" lang="zh-CN" altLang="en-US" sz="1600" b="1" u="sng" dirty="0">
                <a:latin typeface="+mn-ea"/>
                <a:sym typeface="+mn-ea"/>
              </a:rPr>
              <a:t>  </a:t>
            </a:r>
            <a:r>
              <a:rPr kumimoji="1" lang="en-US" altLang="zh-CN" sz="1600" b="1" u="sng" dirty="0">
                <a:latin typeface="+mn-ea"/>
                <a:sym typeface="+mn-ea"/>
              </a:rPr>
              <a:t>c) </a:t>
            </a:r>
            <a:r>
              <a:rPr kumimoji="1" lang="zh-CN" altLang="en-US" sz="1600" b="1" u="sng" dirty="0">
                <a:latin typeface="+mn-ea"/>
                <a:sym typeface="+mn-ea"/>
              </a:rPr>
              <a:t>表达式</a:t>
            </a:r>
            <a:r>
              <a:rPr kumimoji="1" lang="en-US" altLang="zh-CN" sz="1600" b="1" u="sng" dirty="0">
                <a:latin typeface="+mn-ea"/>
              </a:rPr>
              <a:t>_____</a:t>
            </a:r>
            <a:endParaRPr kumimoji="1" lang="en-US" altLang="zh-CN" sz="1600" b="1" u="sng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a)</a:t>
            </a:r>
            <a:r>
              <a:rPr kumimoji="1" lang="zh-CN" altLang="en-US" sz="1600" b="1" dirty="0">
                <a:latin typeface="+mn-ea"/>
              </a:rPr>
              <a:t> 常量  </a:t>
            </a:r>
            <a:r>
              <a:rPr kumimoji="1" lang="en-US" altLang="zh-CN" sz="1600" b="1" dirty="0">
                <a:latin typeface="+mn-ea"/>
              </a:rPr>
              <a:t>b) </a:t>
            </a:r>
            <a:r>
              <a:rPr kumimoji="1" lang="zh-CN" altLang="en-US" sz="1600" b="1" dirty="0">
                <a:latin typeface="+mn-ea"/>
              </a:rPr>
              <a:t>变量  </a:t>
            </a:r>
            <a:r>
              <a:rPr kumimoji="1" lang="en-US" altLang="zh-CN" sz="1600" b="1" dirty="0">
                <a:latin typeface="+mn-ea"/>
              </a:rPr>
              <a:t>c) </a:t>
            </a:r>
            <a:r>
              <a:rPr kumimoji="1" lang="zh-CN" altLang="en-US" sz="1600" b="1" dirty="0">
                <a:latin typeface="+mn-ea"/>
              </a:rPr>
              <a:t>表达式</a:t>
            </a:r>
            <a:r>
              <a:rPr kumimoji="1" lang="en-US" altLang="zh-CN" sz="1600" b="1" u="sng" dirty="0">
                <a:latin typeface="+mn-ea"/>
                <a:sym typeface="+mn-ea"/>
              </a:rPr>
              <a:t>_</a:t>
            </a:r>
            <a:endParaRPr kumimoji="1" lang="en-US" altLang="zh-CN" sz="1600" b="1" u="sng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4630" y="1995170"/>
            <a:ext cx="6814820" cy="10902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010" y="3315335"/>
            <a:ext cx="9063990" cy="122745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a=66, b=67, c=68;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a,b,c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、运行后，输入三个正确的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型数据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例</a:t>
            </a:r>
            <a:r>
              <a:rPr kumimoji="1" lang="en-US" altLang="zh-CN" sz="1600" b="1" dirty="0">
                <a:latin typeface="+mn-ea"/>
              </a:rPr>
              <a:t> :1 2 3↙</a:t>
            </a:r>
            <a:r>
              <a:rPr kumimoji="1" lang="zh-CN" altLang="en-US" sz="1600" b="1" dirty="0">
                <a:latin typeface="+mn-ea"/>
              </a:rPr>
              <a:t>，注意不要是预置值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观察输出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、通过观察三个变量的输出，你得到了什么结论？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仅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被输入值改变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、和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zh-CN" altLang="en-US" sz="1600" b="1" dirty="0">
                <a:latin typeface="+mn-ea"/>
              </a:rPr>
              <a:t>进行比较，分析为什么结果有差异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  <a:sym typeface="+mn-ea"/>
              </a:rPr>
              <a:t>多了左右括号，使运算顺序发生改变，流提取运算符后跟的是表达式（</a:t>
            </a:r>
            <a:r>
              <a:rPr kumimoji="1" lang="en-US" altLang="zh-CN" sz="1600" b="1" dirty="0">
                <a:latin typeface="+mn-ea"/>
                <a:sym typeface="+mn-ea"/>
              </a:rPr>
              <a:t>a,b,c</a:t>
            </a:r>
            <a:r>
              <a:rPr kumimoji="1" lang="zh-CN" altLang="en-US" sz="1600" b="1" dirty="0">
                <a:latin typeface="+mn-ea"/>
                <a:sym typeface="+mn-ea"/>
              </a:rPr>
              <a:t>）的结果也即一个变量</a:t>
            </a:r>
            <a:r>
              <a:rPr kumimoji="1" lang="en-US" altLang="zh-CN" sz="1600" b="1" dirty="0">
                <a:latin typeface="+mn-ea"/>
                <a:sym typeface="+mn-ea"/>
              </a:rPr>
              <a:t>c</a:t>
            </a:r>
            <a:r>
              <a:rPr kumimoji="1" lang="zh-CN" altLang="en-US" sz="1600" b="1" dirty="0">
                <a:latin typeface="+mn-ea"/>
                <a:sym typeface="+mn-ea"/>
              </a:rPr>
              <a:t>，然后将缓冲区内的值赋给</a:t>
            </a:r>
            <a:r>
              <a:rPr kumimoji="1" lang="en-US" altLang="zh-CN" sz="1600" b="1" dirty="0">
                <a:latin typeface="+mn-ea"/>
                <a:sym typeface="+mn-ea"/>
              </a:rPr>
              <a:t>c</a:t>
            </a:r>
            <a:r>
              <a:rPr kumimoji="1" lang="zh-CN" altLang="en-US" sz="1600" b="1" dirty="0">
                <a:latin typeface="+mn-ea"/>
                <a:sym typeface="+mn-ea"/>
              </a:rPr>
              <a:t>，由于只有一个变量，只有</a:t>
            </a:r>
            <a:r>
              <a:rPr kumimoji="1" lang="en-US" altLang="zh-CN" sz="1600" b="1" dirty="0">
                <a:latin typeface="+mn-ea"/>
                <a:sym typeface="+mn-ea"/>
              </a:rPr>
              <a:t>1</a:t>
            </a:r>
            <a:r>
              <a:rPr kumimoji="1" lang="zh-CN" altLang="en-US" sz="1600" b="1" dirty="0">
                <a:latin typeface="+mn-ea"/>
                <a:sym typeface="+mn-ea"/>
              </a:rPr>
              <a:t>赋给了</a:t>
            </a:r>
            <a:r>
              <a:rPr kumimoji="1" lang="en-US" altLang="zh-CN" sz="1600" b="1" dirty="0">
                <a:latin typeface="+mn-ea"/>
                <a:sym typeface="+mn-ea"/>
              </a:rPr>
              <a:t>c</a:t>
            </a:r>
            <a:r>
              <a:rPr kumimoji="1" lang="zh-CN" altLang="en-US" sz="1600" b="1" dirty="0">
                <a:latin typeface="+mn-ea"/>
                <a:sym typeface="+mn-ea"/>
              </a:rPr>
              <a:t>，而</a:t>
            </a:r>
            <a:r>
              <a:rPr kumimoji="1" lang="en-US" altLang="zh-CN" sz="1600" b="1" dirty="0">
                <a:latin typeface="+mn-ea"/>
                <a:sym typeface="+mn-ea"/>
              </a:rPr>
              <a:t>2</a:t>
            </a:r>
            <a:r>
              <a:rPr kumimoji="1" lang="zh-CN" altLang="en-US" sz="1600" b="1" dirty="0">
                <a:latin typeface="+mn-ea"/>
                <a:sym typeface="+mn-ea"/>
              </a:rPr>
              <a:t>，</a:t>
            </a:r>
            <a:r>
              <a:rPr kumimoji="1" lang="en-US" altLang="zh-CN" sz="1600" b="1" dirty="0">
                <a:latin typeface="+mn-ea"/>
                <a:sym typeface="+mn-ea"/>
              </a:rPr>
              <a:t>3</a:t>
            </a:r>
            <a:r>
              <a:rPr kumimoji="1" lang="zh-CN" altLang="en-US" sz="1600" b="1" dirty="0">
                <a:latin typeface="+mn-ea"/>
                <a:sym typeface="+mn-ea"/>
              </a:rPr>
              <a:t>仍在缓冲区内在程序结束后被清空。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、和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进行比较，与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得出的结论矛盾吗？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不矛盾，多了左右括号使运算顺序发生改变，先计算（</a:t>
            </a:r>
            <a:r>
              <a:rPr kumimoji="1" lang="en-US" altLang="zh-CN" sz="1600" b="1" dirty="0">
                <a:latin typeface="+mn-ea"/>
              </a:rPr>
              <a:t>a,b,c</a:t>
            </a:r>
            <a:r>
              <a:rPr kumimoji="1" lang="zh-CN" altLang="en-US" sz="1600" b="1" dirty="0">
                <a:latin typeface="+mn-ea"/>
              </a:rPr>
              <a:t>）其结果为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是一个变量，与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结论相符。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1725930"/>
            <a:ext cx="982980" cy="96774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611348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c1, c2;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float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c1 &gt;&gt; c2 &gt;&gt; a &gt;&gt;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c1 &lt;&lt; ' '&lt;&lt; c2 &lt;&lt;' '&lt;&lt; a &lt;&lt;' '&lt;&lt;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705600" y="1323974"/>
            <a:ext cx="41298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︺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表示空格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1234︺56.78↙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1︺2︺34︺56.78↙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、分析在以上两种不同输入的情况下，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为什么输出相同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提示：空格的作用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因为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c1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和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c2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为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char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型，只读取一个字符，第一种情况中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c1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读取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后停止，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c2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读取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后停止，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34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和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56.78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被空格间断，空格起输入中止的作用，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34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和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56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，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78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也正好满足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int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和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float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的范围，正常输出。第二种情况则在本来输入中止的地方再加入空格，仍表输入中止，不影响结果。</a:t>
            </a:r>
            <a:endParaRPr kumimoji="1" lang="zh-CN" altLang="en-US" sz="16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9380" y="2110740"/>
            <a:ext cx="1325880" cy="685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380" y="3101340"/>
            <a:ext cx="1524000" cy="65532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、如果编译有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或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，则贴相应信息的截图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信息太多则前五行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、结论：在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中不能跟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en-US" altLang="zh-CN" sz="1600" b="1" u="sng" dirty="0">
                <a:latin typeface="+mn-ea"/>
              </a:rPr>
              <a:t>endl</a:t>
            </a:r>
            <a:r>
              <a:rPr kumimoji="1" lang="en-US" altLang="zh-CN" sz="1600" b="1" dirty="0">
                <a:latin typeface="+mn-ea"/>
              </a:rPr>
              <a:t>____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4040" y="1790700"/>
            <a:ext cx="8557260" cy="9804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60" y="3026410"/>
            <a:ext cx="8188960" cy="10858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要求一个程序多次运行的，不要自以为是的修改程序，放在一次去运行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7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基本知识点：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是按格式读入，到空格、回车、非法为止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的输入必须以回车结束，输入的内容放在输入缓冲区中，从输入缓冲区去取得所需要的内容后，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多余的内容还放在输入缓冲区中，等待下次读入（如果程序结束，则操作系统会清空输入缓冲区）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、系统会自动根据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后变量的类型按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最长原则</a:t>
            </a:r>
            <a:r>
              <a:rPr lang="zh-CN" altLang="en-US" sz="1600" b="1" dirty="0">
                <a:latin typeface="+mn-ea"/>
              </a:rPr>
              <a:t>来读取合理数据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、变量读取后，系统会判断输入数据是否超过变量的范围，若超过则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置内部的错误标记</a:t>
            </a:r>
            <a:r>
              <a:rPr lang="zh-CN" altLang="en-US" sz="1600" b="1" dirty="0">
                <a:latin typeface="+mn-ea"/>
              </a:rPr>
              <a:t>并返回一个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不可信</a:t>
            </a:r>
            <a:r>
              <a:rPr lang="zh-CN" altLang="en-US" sz="1600" b="1" dirty="0">
                <a:latin typeface="+mn-ea"/>
              </a:rPr>
              <a:t>的值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（不同编译器处理不同）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输入完成后，通过</a:t>
            </a:r>
            <a:r>
              <a:rPr lang="en-US" altLang="zh-CN" sz="1600" b="1" dirty="0" err="1">
                <a:latin typeface="+mn-ea"/>
              </a:rPr>
              <a:t>cin.good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cin.fail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可判断本次输入是否正确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碰到非法字符后会置错误标记位，后面会一直错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（如何恢复还未学到，先放着）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连续输入多个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时，碰到非法字符，下一个是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，再下面才是随机值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超范围后，不同类型的数据处理不同，如果细节记不清，问题不大，但一定要知道有这回事，别奇怪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超范围和赋值超范围是不同的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根据数据类型决定输出形式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3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6000" b="1" dirty="0">
                <a:solidFill>
                  <a:srgbClr val="FF0000"/>
                </a:solidFill>
                <a:latin typeface="+mn-ea"/>
              </a:rPr>
              <a:t>6</a:t>
            </a:r>
            <a:r>
              <a:rPr lang="zh-CN" altLang="en-US" sz="6000" b="1" dirty="0">
                <a:solidFill>
                  <a:srgbClr val="FF0000"/>
                </a:solidFill>
                <a:latin typeface="+mn-ea"/>
              </a:rPr>
              <a:t>、先认真看课件</a:t>
            </a:r>
            <a:r>
              <a:rPr lang="en-US" altLang="zh-CN" sz="6000" b="1" dirty="0">
                <a:solidFill>
                  <a:srgbClr val="FF0000"/>
                </a:solidFill>
                <a:latin typeface="+mn-ea"/>
              </a:rPr>
              <a:t>!!!</a:t>
            </a:r>
            <a:endParaRPr lang="en-US" altLang="zh-CN" sz="60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5387" y="4234030"/>
            <a:ext cx="6202120" cy="11360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a C++ program."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" &lt;&lt; "a C++ " &lt;&lt; "program."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3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"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&lt;&lt; "a C++ "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&lt;&lt; "program."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4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";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"a C++ ";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"program.";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zh-CN" altLang="zh-CN" sz="12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190875" y="5665076"/>
            <a:ext cx="7648575" cy="8690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组和第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4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组在语句上的区别是：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组仅用了一个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cout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，是一个语句分三行，仅有一个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分号；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4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组用了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4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cout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，是四个语句，有四个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分号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42306" b="46765"/>
          <a:stretch>
            <a:fillRect/>
          </a:stretch>
        </p:blipFill>
        <p:spPr>
          <a:xfrm>
            <a:off x="5567045" y="2614930"/>
            <a:ext cx="4987925" cy="2026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个程序的运行结果，回答问题并将各程序的运行结果截图贴上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25855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a=10, b=15, c=20;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b &lt;&lt; c;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177656" y="1323975"/>
            <a:ext cx="238231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a=10, b=15, c=20;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a, b, c;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559972" y="1323974"/>
            <a:ext cx="271166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a=10, b=15, c=20;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(a, b, c)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271641" y="1323974"/>
            <a:ext cx="256377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a=10, b=15, c=20;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a, b,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88010" y="4796155"/>
            <a:ext cx="7683500" cy="13366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解释这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个程序输出不同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原因：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第一个语句为连续输出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a,b,c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的值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   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第二个语句为先输出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a,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然后执行语句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b,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然后执行语句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（但均无输出）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 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第三个语句为输出（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a,b,c)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运算的结果，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“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，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”</a:t>
            </a: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运算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为左结合，结果为第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n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个式子（此处为第三个），输出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的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值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271510" y="4796155"/>
            <a:ext cx="2567940" cy="13366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解释错误原因：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“&lt;&lt;”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优先级高于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“</a:t>
            </a:r>
            <a:r>
              <a:rPr kumimoji="1" lang="en-US" altLang="zh-CN" sz="1600" b="1" dirty="0">
                <a:ln>
                  <a:noFill/>
                </a:ln>
                <a:effectLst/>
                <a:latin typeface="+mn-ea"/>
                <a:sym typeface="+mn-ea"/>
              </a:rPr>
              <a:t>,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”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，因此在输出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后下一个语句实际变为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“,b,cendl”,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不是一个有意义的语句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8010" y="6133465"/>
            <a:ext cx="10247630" cy="6375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latin typeface="+mn-ea"/>
              </a:rPr>
              <a:t>结论：一个流插入运算符 </a:t>
            </a:r>
            <a:r>
              <a:rPr kumimoji="1" lang="en-US" altLang="zh-CN" sz="2400" b="1" dirty="0">
                <a:latin typeface="+mn-ea"/>
              </a:rPr>
              <a:t>&lt;&lt; </a:t>
            </a:r>
            <a:r>
              <a:rPr kumimoji="1" lang="zh-CN" altLang="en-US" sz="2400" b="1" dirty="0">
                <a:latin typeface="+mn-ea"/>
              </a:rPr>
              <a:t>只能输出</a:t>
            </a:r>
            <a:r>
              <a:rPr kumimoji="1" lang="en-US" altLang="zh-CN" sz="2400" b="1" dirty="0">
                <a:latin typeface="+mn-ea"/>
              </a:rPr>
              <a:t>____</a:t>
            </a:r>
            <a:r>
              <a:rPr kumimoji="1" lang="en-US" altLang="zh-CN" sz="2400" b="1" u="sng" dirty="0">
                <a:latin typeface="+mn-ea"/>
              </a:rPr>
              <a:t>1</a:t>
            </a:r>
            <a:r>
              <a:rPr kumimoji="1" lang="en-US" altLang="zh-CN" sz="2400" b="1" dirty="0">
                <a:latin typeface="+mn-ea"/>
              </a:rPr>
              <a:t>___</a:t>
            </a:r>
            <a:r>
              <a:rPr kumimoji="1" lang="zh-CN" altLang="en-US" sz="2400" b="1" dirty="0">
                <a:latin typeface="+mn-ea"/>
              </a:rPr>
              <a:t>个数据</a:t>
            </a:r>
            <a:r>
              <a:rPr kumimoji="1" lang="en-US" altLang="zh-CN" sz="2400" b="1" dirty="0">
                <a:latin typeface="+mn-ea"/>
              </a:rPr>
              <a:t>.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070" y="3215640"/>
            <a:ext cx="2141220" cy="4267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0" y="3208020"/>
            <a:ext cx="2171700" cy="43434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310" y="3162300"/>
            <a:ext cx="2141220" cy="5334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920" y="3162300"/>
            <a:ext cx="3581400" cy="14020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个程序的运行结果，回答问题并将各程序的运行结果截图贴上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515704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65;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49158" y="1323975"/>
            <a:ext cx="509028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65;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8074" y="5665075"/>
            <a:ext cx="10247335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解释这两个程序输出不同的原因：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系统会自动判断输出数据的格式，第一个程序中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ch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被定义为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char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型，输入的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65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自动按照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ASCII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码表转化会对应的字符，输出的仍为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char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型，第二个程序中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ch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被定义成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型，按照数字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65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储存，输出的仍为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型。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3649980"/>
            <a:ext cx="4130040" cy="15544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45" y="3649980"/>
            <a:ext cx="4320540" cy="1478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，将修改后符合要求的程序及运行结果贴上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515704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65;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49159" y="1323975"/>
            <a:ext cx="509029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65;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8074" y="5665075"/>
            <a:ext cx="5157045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在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char</a:t>
            </a:r>
            <a:r>
              <a:rPr kumimoji="1" lang="zh-CN" altLang="en-US" sz="1600" b="1" dirty="0">
                <a:latin typeface="+mn-ea"/>
              </a:rPr>
              <a:t>类型不变的情况下，要求输出为</a:t>
            </a:r>
            <a:r>
              <a:rPr kumimoji="1" lang="en-US" altLang="zh-CN" sz="1600" b="1" dirty="0">
                <a:latin typeface="+mn-ea"/>
              </a:rPr>
              <a:t>65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（不允许添加其它变量）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45119" y="5665075"/>
            <a:ext cx="5094331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类型不变的情况下，要求输出为</a:t>
            </a:r>
            <a:r>
              <a:rPr kumimoji="1" lang="en-US" altLang="zh-CN" sz="1600" b="1" dirty="0">
                <a:latin typeface="+mn-ea"/>
              </a:rPr>
              <a:t>A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（不允许添加其它变量）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405" y="3429000"/>
            <a:ext cx="4897120" cy="20974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810" y="3422015"/>
            <a:ext cx="4866640" cy="21043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jhlOWE0OGVjZTc4YmM3OTdlZDFiMTQwNmZkNWIwMjE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17305</Words>
  <Application>WPS 演示</Application>
  <PresentationFormat>宽屏</PresentationFormat>
  <Paragraphs>1217</Paragraphs>
  <Slides>37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叶子の辰</cp:lastModifiedBy>
  <cp:revision>240</cp:revision>
  <dcterms:created xsi:type="dcterms:W3CDTF">2020-08-13T13:39:00Z</dcterms:created>
  <dcterms:modified xsi:type="dcterms:W3CDTF">2024-03-13T14:00:49Z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A906C30896CB490EBC75628FB02A91E5_12</vt:lpwstr>
  </property>
  <property fmtid="{D5CDD505-2E9C-101B-9397-08002B2CF9AE}" pid="3" name="KSOProductBuildVer">
    <vt:lpwstr>2052-12.1.0.16250</vt:lpwstr>
  </property>
</Properties>
</file>