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68" r:id="rId4"/>
    <p:sldId id="1266" r:id="rId6"/>
    <p:sldId id="1230" r:id="rId7"/>
    <p:sldId id="492" r:id="rId8"/>
    <p:sldId id="1267" r:id="rId9"/>
    <p:sldId id="1265" r:id="rId10"/>
    <p:sldId id="1237" r:id="rId11"/>
    <p:sldId id="1236" r:id="rId12"/>
    <p:sldId id="1238" r:id="rId13"/>
    <p:sldId id="1239" r:id="rId14"/>
    <p:sldId id="1240" r:id="rId15"/>
    <p:sldId id="1241" r:id="rId16"/>
    <p:sldId id="1244" r:id="rId17"/>
    <p:sldId id="1243" r:id="rId18"/>
    <p:sldId id="1245" r:id="rId19"/>
    <p:sldId id="1252" r:id="rId20"/>
    <p:sldId id="1255" r:id="rId21"/>
    <p:sldId id="1254" r:id="rId22"/>
    <p:sldId id="1246" r:id="rId23"/>
    <p:sldId id="1256" r:id="rId24"/>
    <p:sldId id="1257" r:id="rId25"/>
    <p:sldId id="1258" r:id="rId26"/>
    <p:sldId id="1247" r:id="rId27"/>
    <p:sldId id="1259" r:id="rId28"/>
    <p:sldId id="1249" r:id="rId29"/>
    <p:sldId id="1263" r:id="rId30"/>
    <p:sldId id="1260" r:id="rId31"/>
    <p:sldId id="1250" r:id="rId32"/>
    <p:sldId id="1261" r:id="rId33"/>
    <p:sldId id="1262" r:id="rId34"/>
    <p:sldId id="1231" r:id="rId35"/>
    <p:sldId id="1186" r:id="rId36"/>
    <p:sldId id="1234" r:id="rId37"/>
    <p:sldId id="1235" r:id="rId38"/>
    <p:sldId id="1232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0941" autoAdjust="0"/>
  </p:normalViewPr>
  <p:slideViewPr>
    <p:cSldViewPr snapToGrid="0">
      <p:cViewPr varScale="1">
        <p:scale>
          <a:sx n="149" d="100"/>
          <a:sy n="149" d="100"/>
        </p:scale>
        <p:origin x="248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tags" Target="../tags/tag10.xml"/><Relationship Id="rId2" Type="http://schemas.openxmlformats.org/officeDocument/2006/relationships/image" Target="../media/image34.png"/><Relationship Id="rId1" Type="http://schemas.openxmlformats.org/officeDocument/2006/relationships/tags" Target="../tags/tag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16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用</a:t>
            </a:r>
            <a:r>
              <a:rPr kumimoji="1" lang="en-US" altLang="zh-CN" sz="1600" b="1" u="sng" dirty="0">
                <a:latin typeface="+mn-ea"/>
              </a:rPr>
              <a:t>resetiosflags()</a:t>
            </a:r>
            <a:r>
              <a:rPr lang="zh-CN" altLang="en-US" sz="1600" b="1" u="sng" dirty="0">
                <a:effectLst/>
                <a:latin typeface="+mn-ea"/>
                <a:sym typeface="+mn-ea"/>
              </a:rPr>
              <a:t>终止已设置的输出格式状态</a:t>
            </a:r>
            <a:r>
              <a:rPr kumimoji="1" lang="en-US" altLang="zh-CN" sz="1600" b="1" u="sng" dirty="0">
                <a:latin typeface="+mn-ea"/>
              </a:rPr>
              <a:t>__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3371215"/>
            <a:ext cx="4640580" cy="308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90" y="4540250"/>
            <a:ext cx="251460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用</a:t>
            </a:r>
            <a:r>
              <a:rPr kumimoji="1" lang="en-US" altLang="zh-CN" sz="1600" b="1" u="sng" dirty="0">
                <a:latin typeface="+mn-ea"/>
                <a:sym typeface="+mn-ea"/>
              </a:rPr>
              <a:t>resetiosflags()</a:t>
            </a:r>
            <a:r>
              <a:rPr lang="zh-CN" altLang="en-US" sz="1600" b="1" u="sng" dirty="0">
                <a:effectLst/>
                <a:latin typeface="+mn-ea"/>
                <a:sym typeface="+mn-ea"/>
              </a:rPr>
              <a:t>终止已设置的输出格式状态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3388360"/>
            <a:ext cx="4879975" cy="3145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85" y="4608195"/>
            <a:ext cx="2621280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310" y="2133600"/>
            <a:ext cx="359219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using namespace std;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int main()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{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  <a:endParaRPr lang="zh-CN" altLang="en-US" sz="105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}</a:t>
            </a:r>
            <a:endParaRPr lang="en-US" altLang="zh-CN" sz="105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1010" y="1890395"/>
            <a:ext cx="3782060" cy="3343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295" y="2181225"/>
            <a:ext cx="422910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）在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设置有效位数为</a:t>
            </a:r>
            <a:r>
              <a:rPr kumimoji="1" lang="en-US" altLang="zh-CN" sz="1600" b="1" dirty="0" err="1">
                <a:latin typeface="+mn-ea"/>
                <a:sym typeface="+mn-ea"/>
              </a:rPr>
              <a:t>0</a:t>
            </a:r>
            <a:r>
              <a:rPr kumimoji="1" lang="zh-CN" altLang="en-US" sz="1600" b="1" dirty="0" err="1">
                <a:latin typeface="+mn-ea"/>
                <a:sym typeface="+mn-ea"/>
              </a:rPr>
              <a:t>时，输出的位数按</a:t>
            </a:r>
            <a:r>
              <a:rPr kumimoji="1" lang="en-US" altLang="zh-CN" sz="1600" b="1" dirty="0" err="1">
                <a:latin typeface="+mn-ea"/>
                <a:sym typeface="+mn-ea"/>
              </a:rPr>
              <a:t>1</a:t>
            </a:r>
            <a:r>
              <a:rPr kumimoji="1" lang="zh-CN" altLang="en-US" sz="1600" b="1" dirty="0" err="1">
                <a:latin typeface="+mn-ea"/>
                <a:sym typeface="+mn-ea"/>
              </a:rPr>
              <a:t>位</a:t>
            </a:r>
            <a:r>
              <a:rPr kumimoji="1" lang="zh-CN" altLang="en-US" sz="1600" b="1" dirty="0" err="1">
                <a:latin typeface="+mn-ea"/>
                <a:sym typeface="+mn-ea"/>
              </a:rPr>
              <a:t>有效数字；设置为负数时，输出的位数位</a:t>
            </a:r>
            <a:r>
              <a:rPr kumimoji="1" lang="en-US" altLang="zh-CN" sz="1600" b="1" dirty="0" err="1">
                <a:latin typeface="+mn-ea"/>
                <a:sym typeface="+mn-ea"/>
              </a:rPr>
              <a:t>cout</a:t>
            </a:r>
            <a:r>
              <a:rPr kumimoji="1" lang="zh-CN" altLang="en-US" sz="1600" b="1" dirty="0" err="1">
                <a:latin typeface="+mn-ea"/>
                <a:sym typeface="+mn-ea"/>
              </a:rPr>
              <a:t>的默认有效位数（即</a:t>
            </a:r>
            <a:r>
              <a:rPr kumimoji="1" lang="en-US" altLang="zh-CN" sz="1600" b="1" dirty="0" err="1">
                <a:latin typeface="+mn-ea"/>
                <a:sym typeface="+mn-ea"/>
              </a:rPr>
              <a:t>6</a:t>
            </a:r>
            <a:r>
              <a:rPr kumimoji="1" lang="zh-CN" altLang="en-US" sz="1600" b="1" dirty="0" err="1">
                <a:latin typeface="+mn-ea"/>
                <a:sym typeface="+mn-ea"/>
              </a:rPr>
              <a:t>位）；设置为小数时，会先取整后按照整数对应的情况进行设置。</a:t>
            </a:r>
            <a:endParaRPr kumimoji="1" lang="zh-CN" altLang="en-US" sz="1600" b="1" dirty="0" err="1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 err="1">
                <a:latin typeface="+mn-ea"/>
                <a:sym typeface="+mn-ea"/>
              </a:rPr>
              <a:t>（</a:t>
            </a:r>
            <a:r>
              <a:rPr kumimoji="1" lang="en-US" altLang="zh-CN" sz="1600" b="1" dirty="0" err="1">
                <a:latin typeface="+mn-ea"/>
                <a:sym typeface="+mn-ea"/>
              </a:rPr>
              <a:t>2</a:t>
            </a:r>
            <a:r>
              <a:rPr kumimoji="1" lang="zh-CN" altLang="en-US" sz="1600" b="1" dirty="0" err="1">
                <a:latin typeface="+mn-ea"/>
                <a:sym typeface="+mn-ea"/>
              </a:rPr>
              <a:t>）</a:t>
            </a:r>
            <a:r>
              <a:rPr kumimoji="1" lang="zh-CN" altLang="en-US" sz="1600" b="1" dirty="0">
                <a:latin typeface="+mn-ea"/>
                <a:sym typeface="+mn-ea"/>
              </a:rPr>
              <a:t>在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设置有效位数</a:t>
            </a:r>
            <a:r>
              <a:rPr lang="zh-CN" altLang="en-US" sz="1600" b="1" dirty="0">
                <a:latin typeface="+mn-ea"/>
                <a:sym typeface="+mn-ea"/>
              </a:rPr>
              <a:t>小于等于整数位数并且小于等于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型有效数字时，输出按设定的有效位数进行输出，末尾进行四舍五入。且小于整数位数时按科学计数法表示，等于时回到正常表示。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zh-CN" altLang="en-US" sz="1600" b="1" dirty="0">
                <a:latin typeface="+mn-ea"/>
                <a:sym typeface="+mn-ea"/>
              </a:rPr>
              <a:t>在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设置有效位数大于</a:t>
            </a:r>
            <a:r>
              <a:rPr lang="en-US" altLang="zh-CN" sz="1600" b="1" dirty="0">
                <a:latin typeface="+mn-ea"/>
                <a:sym typeface="+mn-ea"/>
              </a:rPr>
              <a:t>float</a:t>
            </a:r>
            <a:r>
              <a:rPr lang="zh-CN" altLang="en-US" sz="1600" b="1" dirty="0">
                <a:latin typeface="+mn-ea"/>
                <a:sym typeface="+mn-ea"/>
              </a:rPr>
              <a:t>型有效数字时，系统会按指定位数输出，但超出有效位数的部分不可信。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）（猜想）在经过四舍五入后末尾为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时，会将其省略（这也是程序（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）中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比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少一位的原因）。且为满足有效位数补的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也会被省略。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相同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屏幕截图 2024-03-16 1047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9460" y="2461895"/>
            <a:ext cx="59340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6270" y="1670050"/>
            <a:ext cx="7094220" cy="1615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4890" y="2905125"/>
            <a:ext cx="446532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（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）</a:t>
            </a:r>
            <a:r>
              <a:rPr kumimoji="1" lang="en-US" altLang="zh-CN" sz="1600" b="1" dirty="0" err="1">
                <a:latin typeface="+mn-ea"/>
                <a:sym typeface="+mn-ea"/>
              </a:rPr>
              <a:t>ios</a:t>
            </a:r>
            <a:r>
              <a:rPr kumimoji="1" lang="en-US" altLang="zh-CN" sz="1600" b="1" dirty="0">
                <a:latin typeface="+mn-ea"/>
                <a:sym typeface="+mn-ea"/>
              </a:rPr>
              <a:t>::fixed</a:t>
            </a:r>
            <a:r>
              <a:rPr kumimoji="1" lang="zh-CN" altLang="en-US" sz="1600" b="1" dirty="0">
                <a:latin typeface="+mn-ea"/>
                <a:sym typeface="+mn-ea"/>
              </a:rPr>
              <a:t>会</a:t>
            </a:r>
            <a:r>
              <a:rPr lang="zh-CN" altLang="en-US" sz="1600" b="1" dirty="0">
                <a:effectLst/>
                <a:latin typeface="+mn-ea"/>
                <a:sym typeface="+mn-ea"/>
              </a:rPr>
              <a:t>设置浮点数以固定的小数位数显示，</a:t>
            </a:r>
            <a:r>
              <a:rPr kumimoji="1" lang="zh-CN" altLang="en-US" sz="1600" b="1" dirty="0">
                <a:latin typeface="+mn-ea"/>
                <a:sym typeface="+mn-ea"/>
              </a:rPr>
              <a:t>不设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时，按</a:t>
            </a:r>
            <a:r>
              <a:rPr kumimoji="1" lang="en-US" altLang="zh-CN" sz="1600" b="1" dirty="0" err="1">
                <a:latin typeface="+mn-ea"/>
                <a:sym typeface="+mn-ea"/>
              </a:rPr>
              <a:t>cout</a:t>
            </a:r>
            <a:r>
              <a:rPr kumimoji="1" lang="zh-CN" altLang="en-US" sz="1600" b="1" dirty="0" err="1">
                <a:latin typeface="+mn-ea"/>
                <a:sym typeface="+mn-ea"/>
              </a:rPr>
              <a:t>默认的</a:t>
            </a:r>
            <a:r>
              <a:rPr kumimoji="1" lang="en-US" altLang="zh-CN" sz="1600" b="1" dirty="0" err="1">
                <a:latin typeface="+mn-ea"/>
                <a:sym typeface="+mn-ea"/>
              </a:rPr>
              <a:t>6</a:t>
            </a:r>
            <a:r>
              <a:rPr kumimoji="1" lang="zh-CN" altLang="en-US" sz="1600" b="1" dirty="0" err="1">
                <a:latin typeface="+mn-ea"/>
                <a:sym typeface="+mn-ea"/>
              </a:rPr>
              <a:t>位数字，输出的结果为六位小数</a:t>
            </a:r>
            <a:endParaRPr kumimoji="1" lang="zh-CN" altLang="en-US" sz="1600" b="1" dirty="0" err="1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 err="1">
                <a:latin typeface="+mn-ea"/>
                <a:sym typeface="+mn-ea"/>
              </a:rPr>
              <a:t>（</a:t>
            </a:r>
            <a:r>
              <a:rPr kumimoji="1" lang="en-US" altLang="zh-CN" sz="1600" b="1" dirty="0" err="1">
                <a:latin typeface="+mn-ea"/>
                <a:sym typeface="+mn-ea"/>
              </a:rPr>
              <a:t>2</a:t>
            </a:r>
            <a:r>
              <a:rPr kumimoji="1" lang="zh-CN" altLang="en-US" sz="1600" b="1" dirty="0" err="1">
                <a:latin typeface="+mn-ea"/>
                <a:sym typeface="+mn-ea"/>
              </a:rPr>
              <a:t>）在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setprecision+ios</a:t>
            </a:r>
            <a:r>
              <a:rPr kumimoji="1" lang="en-US" altLang="zh-CN" sz="1600" b="1" dirty="0">
                <a:latin typeface="+mn-ea"/>
                <a:sym typeface="+mn-ea"/>
              </a:rPr>
              <a:t>::fixed</a:t>
            </a:r>
            <a:r>
              <a:rPr kumimoji="1" lang="zh-CN" altLang="en-US" sz="1600" b="1" dirty="0">
                <a:latin typeface="+mn-ea"/>
                <a:sym typeface="+mn-ea"/>
              </a:rPr>
              <a:t>使用时，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设定的值为小数点后的位数，不足会补</a:t>
            </a:r>
            <a:r>
              <a:rPr kumimoji="1" lang="en-US" altLang="zh-CN" sz="1600" b="1" dirty="0" err="1">
                <a:latin typeface="+mn-ea"/>
                <a:sym typeface="+mn-ea"/>
              </a:rPr>
              <a:t>0</a:t>
            </a:r>
            <a:r>
              <a:rPr kumimoji="1" lang="zh-CN" altLang="en-US" sz="1600" b="1" dirty="0" err="1">
                <a:latin typeface="+mn-ea"/>
                <a:sym typeface="+mn-ea"/>
              </a:rPr>
              <a:t>且不会</a:t>
            </a:r>
            <a:r>
              <a:rPr kumimoji="1" lang="zh-CN" altLang="en-US" sz="1600" b="1" dirty="0" err="1">
                <a:latin typeface="+mn-ea"/>
                <a:sym typeface="+mn-ea"/>
              </a:rPr>
              <a:t>被省略。</a:t>
            </a:r>
            <a:endParaRPr lang="zh-CN" altLang="en-US" sz="16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相同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2905125"/>
            <a:ext cx="499110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160" y="2905125"/>
            <a:ext cx="496062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410" y="2774315"/>
            <a:ext cx="489204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en-US" altLang="zh-CN" sz="1600" b="1" dirty="0" err="1">
                <a:latin typeface="+mn-ea"/>
                <a:sym typeface="+mn-ea"/>
              </a:rPr>
              <a:t>ios</a:t>
            </a:r>
            <a:r>
              <a:rPr kumimoji="1" lang="en-US" altLang="zh-CN" sz="1600" b="1" dirty="0">
                <a:latin typeface="+mn-ea"/>
                <a:sym typeface="+mn-ea"/>
              </a:rPr>
              <a:t>::scientific</a:t>
            </a:r>
            <a:r>
              <a:rPr lang="zh-CN" altLang="en-US" sz="1600" b="1" dirty="0">
                <a:effectLst/>
                <a:latin typeface="+mn-ea"/>
                <a:sym typeface="+mn-ea"/>
              </a:rPr>
              <a:t>设置浮点数以科学计数法（即指数形式）显示，在未设置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时，会以</a:t>
            </a:r>
            <a:r>
              <a:rPr kumimoji="1" lang="en-US" altLang="zh-CN" sz="1600" b="1" dirty="0" err="1">
                <a:latin typeface="+mn-ea"/>
                <a:sym typeface="+mn-ea"/>
              </a:rPr>
              <a:t>cout</a:t>
            </a:r>
            <a:r>
              <a:rPr kumimoji="1" lang="zh-CN" altLang="en-US" sz="1600" b="1" dirty="0" err="1">
                <a:latin typeface="+mn-ea"/>
                <a:sym typeface="+mn-ea"/>
              </a:rPr>
              <a:t>默认的</a:t>
            </a:r>
            <a:r>
              <a:rPr kumimoji="1" lang="en-US" altLang="zh-CN" sz="1600" b="1" dirty="0" err="1">
                <a:latin typeface="+mn-ea"/>
                <a:sym typeface="+mn-ea"/>
              </a:rPr>
              <a:t>6</a:t>
            </a:r>
            <a:r>
              <a:rPr kumimoji="1" lang="zh-CN" altLang="en-US" sz="1600" b="1" dirty="0" err="1">
                <a:latin typeface="+mn-ea"/>
                <a:sym typeface="+mn-ea"/>
              </a:rPr>
              <a:t>位有效</a:t>
            </a:r>
            <a:r>
              <a:rPr kumimoji="1" lang="zh-CN" altLang="en-US" sz="1600" b="1" dirty="0" err="1">
                <a:latin typeface="+mn-ea"/>
                <a:sym typeface="+mn-ea"/>
              </a:rPr>
              <a:t>小数形式输出科学计数法表示的数据。</a:t>
            </a:r>
            <a:endParaRPr kumimoji="1" lang="zh-CN" altLang="en-US" sz="1600" b="1" dirty="0" err="1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 err="1">
                <a:latin typeface="+mn-ea"/>
                <a:sym typeface="+mn-ea"/>
              </a:rPr>
              <a:t>（</a:t>
            </a:r>
            <a:r>
              <a:rPr kumimoji="1" lang="en-US" altLang="zh-CN" sz="1600" b="1" dirty="0" err="1">
                <a:latin typeface="+mn-ea"/>
                <a:sym typeface="+mn-ea"/>
              </a:rPr>
              <a:t>2</a:t>
            </a:r>
            <a:r>
              <a:rPr kumimoji="1" lang="zh-CN" altLang="en-US" sz="1600" b="1" dirty="0" err="1">
                <a:latin typeface="+mn-ea"/>
                <a:sym typeface="+mn-ea"/>
              </a:rPr>
              <a:t>）在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setprecision+ios</a:t>
            </a:r>
            <a:r>
              <a:rPr kumimoji="1" lang="en-US" altLang="zh-CN" sz="1600" b="1" dirty="0">
                <a:latin typeface="+mn-ea"/>
                <a:sym typeface="+mn-ea"/>
              </a:rPr>
              <a:t>::scientific</a:t>
            </a:r>
            <a:r>
              <a:rPr kumimoji="1" lang="zh-CN" altLang="en-US" sz="1600" b="1" dirty="0">
                <a:latin typeface="+mn-ea"/>
                <a:sym typeface="+mn-ea"/>
              </a:rPr>
              <a:t>使用时，会根据</a:t>
            </a:r>
            <a:r>
              <a:rPr kumimoji="1" lang="en-US" altLang="zh-CN" sz="1600" b="1" dirty="0" err="1">
                <a:latin typeface="+mn-ea"/>
                <a:sym typeface="+mn-ea"/>
              </a:rPr>
              <a:t>setprecision</a:t>
            </a:r>
            <a:r>
              <a:rPr kumimoji="1" lang="zh-CN" altLang="en-US" sz="1600" b="1" dirty="0" err="1">
                <a:latin typeface="+mn-ea"/>
                <a:sym typeface="+mn-ea"/>
              </a:rPr>
              <a:t>设置的值确定输出数据的有效位数，且实际上指的是小数部分的有效位数。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相同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" y="4960620"/>
            <a:ext cx="3596640" cy="998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4960620"/>
            <a:ext cx="345948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 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solidFill>
                  <a:srgbClr val="FF0000"/>
                </a:solidFill>
                <a:latin typeface="+mn-ea"/>
                <a:sym typeface="+mn-ea"/>
              </a:rPr>
              <a:t>   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sym typeface="+mn-ea"/>
              </a:rPr>
              <a:t>cout &lt;&lt; resetiosflags(</a:t>
            </a:r>
            <a:r>
              <a:rPr lang="fr-FR" altLang="zh-CN" sz="1100" b="1" dirty="0">
                <a:solidFill>
                  <a:srgbClr val="FF0000"/>
                </a:solidFill>
                <a:latin typeface="+mn-ea"/>
                <a:sym typeface="+mn-ea"/>
              </a:rPr>
              <a:t>ios::scientific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sym typeface="+mn-ea"/>
              </a:rPr>
              <a:t>);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</a:t>
            </a:r>
            <a:r>
              <a:rPr lang="zh-CN" altLang="fr-FR" sz="1100" b="1" dirty="0">
                <a:latin typeface="+mn-ea"/>
              </a:rPr>
              <a:t>；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cout &lt;&lt; resetiosflags(ios::fixed);</a:t>
            </a:r>
            <a:endParaRPr lang="zh-CN" altLang="en-US" sz="11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6630" y="5534025"/>
            <a:ext cx="10248782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____________</a:t>
            </a:r>
            <a:r>
              <a:rPr kumimoji="1" lang="en-US" altLang="zh-CN" sz="1600" b="1" u="sng" dirty="0">
                <a:latin typeface="+mn-ea"/>
              </a:rPr>
              <a:t>cout &lt;&lt; resetiosflags(*);</a:t>
            </a:r>
            <a:r>
              <a:rPr kumimoji="1" lang="en-US" altLang="zh-CN" sz="1600" b="1" dirty="0">
                <a:latin typeface="+mn-ea"/>
              </a:rPr>
              <a:t>_____________________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095" y="4612005"/>
            <a:ext cx="2606040" cy="922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040" y="4573905"/>
            <a:ext cx="216408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输出全部的数据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在数据前补空格使其达到设置的宽度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  <a:sym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、程序最前面两行的输出，目的是什么？作为参照物指示数据宽度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</a:t>
            </a:r>
            <a:r>
              <a:rPr kumimoji="1" lang="zh-CN" altLang="en-US" sz="1600" b="1" dirty="0">
                <a:latin typeface="+mn-ea"/>
                <a:sym typeface="+mn-ea"/>
              </a:rPr>
              <a:t>作为参照物指示数据宽度，确定数据后部有无空格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925" y="2156460"/>
            <a:ext cx="3208020" cy="12725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6380" y="2477135"/>
            <a:ext cx="3360420" cy="12877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lang="zh-CN" altLang="en-US" sz="1600" b="1" u="sng" dirty="0">
                <a:effectLst/>
                <a:latin typeface="+mn-ea"/>
                <a:sym typeface="+mn-ea"/>
              </a:rPr>
              <a:t>设置填充字符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仅对后一个数据生效，所以第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个数据没有被设置宽度，正常输出，没有需要填充的地方。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925" y="2430780"/>
            <a:ext cx="330708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4325" y="3832225"/>
            <a:ext cx="4728845" cy="942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effectLst/>
                <a:latin typeface="+mn-ea"/>
                <a:sym typeface="+mn-ea"/>
              </a:rPr>
              <a:t>输出数据左对齐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  <a:sym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805" y="2234565"/>
            <a:ext cx="3162300" cy="99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4774565"/>
            <a:ext cx="315468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</a:t>
            </a:r>
            <a:r>
              <a:rPr lang="en-US" altLang="zh-CN" sz="1100" b="1" dirty="0">
                <a:latin typeface="+mn-ea"/>
              </a:rPr>
              <a:t>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</a:t>
            </a:r>
            <a:r>
              <a:rPr lang="en-US" altLang="zh-CN" sz="1100" b="1" dirty="0">
                <a:latin typeface="+mn-ea"/>
              </a:rPr>
              <a:t>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8090" y="2141855"/>
            <a:ext cx="3169920" cy="11506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25" y="4954905"/>
            <a:ext cx="332232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sym typeface="+mn-ea"/>
              </a:rPr>
              <a:t>cout &lt;&lt; resetiosflags(ios::right);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</a:t>
            </a:r>
            <a:r>
              <a:rPr lang="en-US" altLang="zh-CN" sz="1100" b="1" dirty="0">
                <a:latin typeface="+mn-ea"/>
              </a:rPr>
              <a:t>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sym typeface="+mn-ea"/>
              </a:rPr>
              <a:t>cout &lt;&lt; resetiosflags(ios::right);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</a:t>
            </a:r>
            <a:r>
              <a:rPr lang="en-US" altLang="zh-CN" sz="1100" b="1" dirty="0">
                <a:latin typeface="+mn-ea"/>
              </a:rPr>
              <a:t>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cout &lt;&lt; resetiosflags(ios::right);</a:t>
            </a:r>
            <a:endParaRPr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_____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70470" y="2316480"/>
            <a:ext cx="3200400" cy="11125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70470" y="4994910"/>
            <a:ext cx="31775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7210" y="807720"/>
            <a:ext cx="2141220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45" y="2115820"/>
            <a:ext cx="1996440" cy="998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60" y="3370580"/>
            <a:ext cx="1303020" cy="998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368800"/>
            <a:ext cx="1120140" cy="998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060" y="5511800"/>
            <a:ext cx="134112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20000000111↙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777777777777777777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  <a:sym typeface="+mn-ea"/>
              </a:rPr>
              <a:t>-123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（合理负数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20000000111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3275" y="765175"/>
            <a:ext cx="1226820" cy="960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15" y="2122805"/>
            <a:ext cx="1531620" cy="944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245" y="3371215"/>
            <a:ext cx="1493520" cy="929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650" y="4401185"/>
            <a:ext cx="1455420" cy="929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275" y="5431155"/>
            <a:ext cx="14859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的意思，是空格不作为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，而是做为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输入中止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在缺省情况下是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的设置，应使用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u="sng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cin.unsetf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kumimoji="1" lang="en-US" altLang="zh-CN" sz="1600" b="1" u="sng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ios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::</a:t>
            </a:r>
            <a:r>
              <a:rPr kumimoji="1" lang="en-US" altLang="zh-CN" sz="1600" b="1" u="sng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skipws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705" y="4879340"/>
            <a:ext cx="716280" cy="777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4879340"/>
            <a:ext cx="502920" cy="769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080" y="4917440"/>
            <a:ext cx="58674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/>
          <p:cNvGraphicFramePr/>
          <p:nvPr/>
        </p:nvGraphicFramePr>
        <p:xfrm>
          <a:off x="859057" y="1370538"/>
          <a:ext cx="10158730" cy="5087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/>
                <a:gridCol w="715643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9570" y="1601470"/>
            <a:ext cx="3014980" cy="2265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_4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二进制补码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hex,dex,oct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输</a:t>
            </a:r>
            <a:r>
              <a:rPr kumimoji="1" lang="zh-CN" altLang="en-US" sz="1600" b="1" u="sng" dirty="0">
                <a:latin typeface="+mn-ea"/>
              </a:rPr>
              <a:t>出的是二进制补码所对应的</a:t>
            </a:r>
            <a:r>
              <a:rPr kumimoji="1" lang="en-US" altLang="zh-CN" sz="1600" b="1" u="sng" dirty="0">
                <a:latin typeface="+mn-ea"/>
              </a:rPr>
              <a:t>16</a:t>
            </a:r>
            <a:r>
              <a:rPr kumimoji="1" lang="zh-CN" altLang="en-US" sz="1600" b="1" u="sng" dirty="0">
                <a:latin typeface="+mn-ea"/>
              </a:rPr>
              <a:t>进制值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  <a:sym typeface="+mn-ea"/>
              </a:rPr>
              <a:t>输出的是二进制补码所对应的</a:t>
            </a:r>
            <a:r>
              <a:rPr kumimoji="1" lang="en-US" altLang="zh-CN" sz="1600" b="1" u="sng" dirty="0">
                <a:latin typeface="+mn-ea"/>
                <a:sym typeface="+mn-ea"/>
              </a:rPr>
              <a:t>8</a:t>
            </a:r>
            <a:r>
              <a:rPr kumimoji="1" lang="zh-CN" altLang="en-US" sz="1600" b="1" u="sng" dirty="0">
                <a:latin typeface="+mn-ea"/>
                <a:sym typeface="+mn-ea"/>
              </a:rPr>
              <a:t>进制值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int a = 10;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440" y="2181860"/>
            <a:ext cx="172974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8</a:t>
            </a:r>
            <a:r>
              <a:rPr kumimoji="1" lang="zh-CN" altLang="en-US" sz="1600" b="1" u="sng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u="sng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16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以十进制形式输出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785" y="3928745"/>
            <a:ext cx="7966710" cy="2605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220" y="4671060"/>
            <a:ext cx="3078480" cy="1120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ZjhlOWE0OGVjZTc4YmM3OTdlZDFiMTQwNmZkNWIwMjEifQ=="/>
</p:tagLst>
</file>

<file path=ppt/tags/tag2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3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4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5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6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7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8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22471</Words>
  <Application>WPS 演示</Application>
  <PresentationFormat>宽屏</PresentationFormat>
  <Paragraphs>1115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261</cp:revision>
  <dcterms:created xsi:type="dcterms:W3CDTF">2020-08-13T13:39:00Z</dcterms:created>
  <dcterms:modified xsi:type="dcterms:W3CDTF">2024-05-15T11:41:32Z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4B520D9E0AF9453D841FB82F89AA2792_12</vt:lpwstr>
  </property>
  <property fmtid="{D5CDD505-2E9C-101B-9397-08002B2CF9AE}" pid="3" name="KSOProductBuildVer">
    <vt:lpwstr>2052-12.1.0.16729</vt:lpwstr>
  </property>
</Properties>
</file>