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36" r:id="rId3"/>
    <p:sldId id="1268" r:id="rId5"/>
    <p:sldId id="1237" r:id="rId6"/>
    <p:sldId id="1230" r:id="rId7"/>
    <p:sldId id="449" r:id="rId8"/>
    <p:sldId id="1182" r:id="rId9"/>
    <p:sldId id="1226" r:id="rId10"/>
    <p:sldId id="1227" r:id="rId11"/>
    <p:sldId id="1198" r:id="rId12"/>
    <p:sldId id="1183" r:id="rId13"/>
    <p:sldId id="1228" r:id="rId14"/>
    <p:sldId id="1229" r:id="rId15"/>
    <p:sldId id="1231" r:id="rId16"/>
    <p:sldId id="1232" r:id="rId17"/>
    <p:sldId id="1233" r:id="rId18"/>
    <p:sldId id="1199" r:id="rId19"/>
    <p:sldId id="1234" r:id="rId20"/>
    <p:sldId id="1235" r:id="rId21"/>
    <p:sldId id="1200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88" d="100"/>
          <a:sy n="88" d="100"/>
        </p:scale>
        <p:origin x="96" y="2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4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image" Target="../media/image10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33.png"/><Relationship Id="rId11" Type="http://schemas.openxmlformats.org/officeDocument/2006/relationships/image" Target="../media/image32.png"/><Relationship Id="rId10" Type="http://schemas.openxmlformats.org/officeDocument/2006/relationships/image" Target="../media/image31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21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25517" y="998484"/>
            <a:ext cx="10247586" cy="3678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字符输入函数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的基本知识：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5"/>
              </a:spcBef>
            </a:pPr>
            <a:endParaRPr lang="en-US" altLang="zh-CN" sz="1600" b="1" dirty="0">
              <a:latin typeface="+mn-ea"/>
            </a:endParaRPr>
          </a:p>
          <a:p>
            <a:pPr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形式：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功能：输入一个字符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给指定的变量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385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某些编译器需要 </a:t>
            </a:r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cstdio</a:t>
            </a:r>
            <a:r>
              <a:rPr lang="en-US" altLang="zh-CN" sz="1600" b="1" dirty="0">
                <a:latin typeface="+mn-ea"/>
              </a:rPr>
              <a:t>&gt;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目前所用的双编译器均不需要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385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返回值是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型，是输入字符的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码，可赋值给字符型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整型变量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5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输入有回显，而且不是键盘输入一个字符后立即执行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，必须要等按回车后才执行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5"/>
              </a:spcBef>
            </a:pPr>
            <a:r>
              <a:rPr lang="en-US" altLang="zh-CN" sz="1600" b="1" dirty="0">
                <a:latin typeface="+mn-ea"/>
              </a:rPr>
              <a:t>  (</a:t>
            </a:r>
            <a:r>
              <a:rPr lang="zh-CN" altLang="en-US" sz="1600" b="1" dirty="0">
                <a:latin typeface="+mn-ea"/>
              </a:rPr>
              <a:t>弄清楚上课课件中的输入缓冲区的概念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5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可以输入空格，回车等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无法处理的非图形字符，但仍不能处理转义符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等每次仅从输入缓冲区中取需要的字节，多余的字节仍保留在输入缓冲区中供下次读取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程序如下，观察编译及运行结果（可手填，如果贴图，要求在清晰可辨的情况下尽可能小）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042440" y="1323974"/>
            <a:ext cx="400444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latin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 &lt;&lt; (</a:t>
            </a:r>
            <a:r>
              <a:rPr kumimoji="1" lang="en-US" altLang="zh-CN" sz="1600" b="1" dirty="0" err="1"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latin typeface="宋体" panose="02010600030101010101" pitchFamily="2" charset="-122"/>
              </a:rPr>
              <a:t>getchar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()) &lt;&lt; </a:t>
            </a:r>
            <a:r>
              <a:rPr kumimoji="1" lang="en-US" altLang="zh-CN" sz="1600" b="1" dirty="0" err="1"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050924" y="1323974"/>
            <a:ext cx="278448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92113" y="5152127"/>
            <a:ext cx="3450327" cy="13820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输入：</a:t>
            </a:r>
            <a:r>
              <a:rPr kumimoji="1" lang="en-US" altLang="zh-CN" sz="1600" b="1" dirty="0">
                <a:latin typeface="+mn-ea"/>
              </a:rPr>
              <a:t>a↙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输出：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输出的是：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en-US" altLang="zh-CN" sz="1600" b="1" u="sng" dirty="0">
                <a:latin typeface="+mn-ea"/>
              </a:rPr>
              <a:t>ch</a:t>
            </a:r>
            <a:r>
              <a:rPr kumimoji="1" lang="zh-CN" altLang="en-US" sz="1600" b="1" u="sng" dirty="0">
                <a:latin typeface="+mn-ea"/>
              </a:rPr>
              <a:t>的值</a:t>
            </a:r>
            <a:r>
              <a:rPr kumimoji="1" lang="en-US" altLang="zh-CN" sz="1600" b="1" dirty="0">
                <a:latin typeface="+mn-ea"/>
              </a:rPr>
              <a:t>____ 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(</a:t>
            </a:r>
            <a:r>
              <a:rPr kumimoji="1" lang="en-US" altLang="zh-CN" sz="1600" b="1" dirty="0" err="1">
                <a:latin typeface="+mn-ea"/>
              </a:rPr>
              <a:t>ch</a:t>
            </a:r>
            <a:r>
              <a:rPr kumimoji="1" lang="zh-CN" altLang="en-US" sz="1600" b="1" dirty="0">
                <a:latin typeface="+mn-ea"/>
              </a:rPr>
              <a:t>的值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赋值表达式值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038399" y="5152127"/>
            <a:ext cx="4008483" cy="13820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输入：</a:t>
            </a:r>
            <a:r>
              <a:rPr kumimoji="1" lang="en-US" altLang="zh-CN" sz="1600" b="1" dirty="0">
                <a:latin typeface="+mn-ea"/>
              </a:rPr>
              <a:t>a↙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输出：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</a:rPr>
              <a:t>a_</a:t>
            </a:r>
            <a:r>
              <a:rPr kumimoji="1" lang="en-US" altLang="zh-CN" sz="1600" b="1" dirty="0">
                <a:latin typeface="+mn-ea"/>
              </a:rPr>
              <a:t>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输出的是：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  <a:sym typeface="+mn-ea"/>
              </a:rPr>
              <a:t>赋值表达式值</a:t>
            </a:r>
            <a:r>
              <a:rPr kumimoji="1" lang="en-US" altLang="zh-CN" sz="1600" b="1" dirty="0">
                <a:latin typeface="+mn-ea"/>
              </a:rPr>
              <a:t>____ 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(</a:t>
            </a:r>
            <a:r>
              <a:rPr kumimoji="1" lang="en-US" altLang="zh-CN" sz="1600" b="1" dirty="0" err="1">
                <a:latin typeface="+mn-ea"/>
              </a:rPr>
              <a:t>ch</a:t>
            </a:r>
            <a:r>
              <a:rPr kumimoji="1" lang="zh-CN" altLang="en-US" sz="1600" b="1" dirty="0">
                <a:latin typeface="+mn-ea"/>
              </a:rPr>
              <a:t>的值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赋值表达式值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050923" y="5152127"/>
            <a:ext cx="2784487" cy="13820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输入：</a:t>
            </a:r>
            <a:r>
              <a:rPr kumimoji="1" lang="en-US" altLang="zh-CN" sz="1600" b="1" dirty="0">
                <a:latin typeface="+mn-ea"/>
              </a:rPr>
              <a:t>a↙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输出：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u="sng" dirty="0">
                <a:latin typeface="+mn-ea"/>
              </a:rPr>
              <a:t>97_</a:t>
            </a:r>
            <a:r>
              <a:rPr kumimoji="1" lang="en-US" altLang="zh-CN" sz="1600" b="1" dirty="0">
                <a:latin typeface="+mn-ea"/>
              </a:rPr>
              <a:t>__</a:t>
            </a:r>
            <a:endParaRPr kumimoji="1"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自行构造测试程序，证明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的返回值是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型而不是</a:t>
            </a:r>
            <a:r>
              <a:rPr lang="en-US" altLang="zh-CN" sz="1600" b="1" dirty="0">
                <a:latin typeface="+mn-ea"/>
              </a:rPr>
              <a:t>char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要求两种方法，可以从课件找，也可以自行构造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50500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方法一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642140" y="1323974"/>
            <a:ext cx="51932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//</a:t>
            </a:r>
            <a:r>
              <a:rPr kumimoji="1" lang="zh-CN" altLang="en-US" sz="1600" b="1" dirty="0">
                <a:latin typeface="+mn-ea"/>
              </a:rPr>
              <a:t>方法</a:t>
            </a:r>
            <a:r>
              <a:rPr kumimoji="1" lang="en-US" altLang="zh-CN" sz="1600" b="1" dirty="0">
                <a:latin typeface="+mn-ea"/>
              </a:rPr>
              <a:t>2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" y="2419985"/>
            <a:ext cx="5581650" cy="230505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851535" y="5324475"/>
            <a:ext cx="4185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typeid()</a:t>
            </a:r>
            <a:r>
              <a:rPr lang="zh-CN" altLang="en-US"/>
              <a:t>可直接得到</a:t>
            </a:r>
            <a:r>
              <a:rPr lang="en-US" altLang="zh-CN"/>
              <a:t>get</a:t>
            </a:r>
            <a:r>
              <a:rPr lang="en-US" altLang="zh-CN"/>
              <a:t>char</a:t>
            </a:r>
            <a:r>
              <a:rPr lang="zh-CN" altLang="en-US"/>
              <a:t>返回值的</a:t>
            </a:r>
            <a:r>
              <a:rPr lang="zh-CN" altLang="en-US"/>
              <a:t>类型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87440" y="2298065"/>
            <a:ext cx="4648200" cy="242697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6342380" y="5324475"/>
            <a:ext cx="37928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sizeof</a:t>
            </a:r>
            <a:r>
              <a:rPr lang="zh-CN" altLang="en-US"/>
              <a:t>得到</a:t>
            </a:r>
            <a:r>
              <a:rPr lang="en-US" altLang="zh-CN"/>
              <a:t>putchar</a:t>
            </a:r>
            <a:r>
              <a:rPr lang="zh-CN" altLang="en-US"/>
              <a:t>的返回值的长度，为</a:t>
            </a:r>
            <a:r>
              <a:rPr lang="en-US" altLang="zh-CN"/>
              <a:t>4</a:t>
            </a:r>
            <a:r>
              <a:rPr lang="zh-CN" altLang="en-US"/>
              <a:t>个字节而不是</a:t>
            </a:r>
            <a:r>
              <a:rPr lang="en-US" altLang="zh-CN"/>
              <a:t>1</a:t>
            </a:r>
            <a:r>
              <a:rPr lang="zh-CN" altLang="en-US"/>
              <a:t>个字节证明其不是</a:t>
            </a:r>
            <a:r>
              <a:rPr lang="en-US" altLang="zh-CN"/>
              <a:t>char</a:t>
            </a:r>
            <a:r>
              <a:rPr lang="zh-CN" altLang="en-US"/>
              <a:t>型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程序如下，观察编译及运行结果（可手填，如果贴图，要求在清晰可辨的情况下尽可能小）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042440" y="1323974"/>
            <a:ext cx="679701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1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、键盘输入：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Hello</a:t>
            </a:r>
            <a:r>
              <a:rPr kumimoji="1" lang="en-US" altLang="zh-CN" sz="1600" b="1" dirty="0">
                <a:latin typeface="+mn-ea"/>
              </a:rPr>
              <a:t>↙ (5</a:t>
            </a:r>
            <a:r>
              <a:rPr kumimoji="1" lang="zh-CN" altLang="en-US" sz="1600" b="1" dirty="0">
                <a:latin typeface="+mn-ea"/>
              </a:rPr>
              <a:t>个字母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+mn-ea"/>
              </a:rPr>
              <a:t>↙      (</a:t>
            </a:r>
            <a:r>
              <a:rPr kumimoji="1" lang="zh-CN" altLang="en-US" sz="1600" b="1" dirty="0">
                <a:latin typeface="+mn-ea"/>
              </a:rPr>
              <a:t>空回车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︺</a:t>
            </a:r>
            <a:r>
              <a:rPr kumimoji="1" lang="en-US" altLang="zh-CN" sz="1600" b="1" dirty="0">
                <a:latin typeface="+mn-ea"/>
              </a:rPr>
              <a:t>↙    (</a:t>
            </a:r>
            <a:r>
              <a:rPr kumimoji="1" lang="zh-CN" altLang="en-US" sz="1600" b="1" dirty="0">
                <a:latin typeface="+mn-ea"/>
              </a:rPr>
              <a:t>空格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+mn-ea"/>
              </a:rPr>
              <a:t>\n↙    (2</a:t>
            </a:r>
            <a:r>
              <a:rPr kumimoji="1" lang="zh-CN" altLang="en-US" sz="1600" b="1" dirty="0">
                <a:latin typeface="+mn-ea"/>
              </a:rPr>
              <a:t>个字符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+mn-ea"/>
              </a:rPr>
              <a:t>\101↙  (4</a:t>
            </a:r>
            <a:r>
              <a:rPr kumimoji="1" lang="zh-CN" altLang="en-US" sz="1600" b="1" dirty="0">
                <a:latin typeface="+mn-ea"/>
              </a:rPr>
              <a:t>个字符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600" b="1" dirty="0">
                <a:latin typeface="+mn-ea"/>
              </a:rPr>
              <a:t>结论：可以输入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u="sng" dirty="0">
                <a:latin typeface="+mn-ea"/>
                <a:sym typeface="+mn-ea"/>
              </a:rPr>
              <a:t>a) </a:t>
            </a:r>
            <a:r>
              <a:rPr kumimoji="1" lang="zh-CN" altLang="en-US" sz="1600" b="1" u="sng" dirty="0">
                <a:latin typeface="+mn-ea"/>
                <a:sym typeface="+mn-ea"/>
              </a:rPr>
              <a:t>空格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en-US" altLang="zh-CN" sz="1600" b="1" u="sng" dirty="0">
                <a:latin typeface="+mn-ea"/>
                <a:sym typeface="+mn-ea"/>
              </a:rPr>
              <a:t>c) </a:t>
            </a:r>
            <a:r>
              <a:rPr kumimoji="1" lang="zh-CN" altLang="en-US" sz="1600" b="1" u="sng" dirty="0">
                <a:latin typeface="+mn-ea"/>
                <a:sym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等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无法处理的非图形字符，但仍不能处理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en-US" altLang="zh-CN" sz="1600" b="1" u="sng" dirty="0">
                <a:latin typeface="+mn-ea"/>
                <a:sym typeface="+mn-ea"/>
              </a:rPr>
              <a:t>b) </a:t>
            </a:r>
            <a:r>
              <a:rPr kumimoji="1" lang="zh-CN" altLang="en-US" sz="1600" b="1" u="sng" dirty="0">
                <a:latin typeface="+mn-ea"/>
                <a:sym typeface="+mn-ea"/>
              </a:rPr>
              <a:t>转义符</a:t>
            </a:r>
            <a:r>
              <a:rPr kumimoji="1" lang="en-US" altLang="zh-CN" sz="1600" b="1" u="sng" dirty="0">
                <a:latin typeface="+mn-ea"/>
              </a:rPr>
              <a:t>___</a:t>
            </a:r>
            <a:r>
              <a:rPr kumimoji="1" lang="en-US" altLang="zh-CN" sz="1600" b="1" dirty="0">
                <a:latin typeface="+mn-ea"/>
              </a:rPr>
              <a:t>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      </a:t>
            </a:r>
            <a:r>
              <a:rPr kumimoji="1" lang="zh-CN" altLang="en-US" sz="1600" b="1" dirty="0">
                <a:latin typeface="+mn-ea"/>
              </a:rPr>
              <a:t>     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600" b="1" dirty="0"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0215" y="1199515"/>
            <a:ext cx="533400" cy="6248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535" y="1565275"/>
            <a:ext cx="449580" cy="7010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580" y="2131695"/>
            <a:ext cx="464820" cy="6019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655" y="2639695"/>
            <a:ext cx="563880" cy="6400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7790" y="3116580"/>
            <a:ext cx="449580" cy="6248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程序如下，观察编译及运行结果（可手填，如果贴图，要求在清晰可辨的情况下尽可能小）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"--Step1--"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"--Step2--"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"--Step3--"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"--Step4--"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042440" y="1323974"/>
            <a:ext cx="679701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本次要求仔细观察运行现象及结果，特别是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Step1~4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出现的时机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!!!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、每次输入一个回车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en-US" altLang="zh-CN" sz="1200" b="1" u="sng" dirty="0">
                <a:latin typeface="+mn-ea"/>
              </a:rPr>
              <a:t>4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</a:t>
            </a:r>
            <a:r>
              <a:rPr kumimoji="1" lang="en-US" altLang="zh-CN" sz="1200" b="1" u="sng" dirty="0">
                <a:latin typeface="+mn-ea"/>
              </a:rPr>
              <a:t>1</a:t>
            </a:r>
            <a:r>
              <a:rPr kumimoji="1" lang="en-US" altLang="zh-CN" sz="1200" b="1" dirty="0">
                <a:latin typeface="+mn-ea"/>
              </a:rPr>
              <a:t>_ ?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</a:t>
            </a:r>
            <a:r>
              <a:rPr kumimoji="1" lang="en-US" altLang="zh-CN" sz="1200" b="1" u="sng" dirty="0">
                <a:latin typeface="+mn-ea"/>
              </a:rPr>
              <a:t>2</a:t>
            </a:r>
            <a:r>
              <a:rPr kumimoji="1" lang="en-US" altLang="zh-CN" sz="1200" b="1" dirty="0">
                <a:latin typeface="+mn-ea"/>
              </a:rPr>
              <a:t>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</a:t>
            </a:r>
            <a:r>
              <a:rPr kumimoji="1" lang="en-US" altLang="zh-CN" sz="1200" b="1" u="sng" dirty="0">
                <a:latin typeface="+mn-ea"/>
              </a:rPr>
              <a:t>3</a:t>
            </a:r>
            <a:r>
              <a:rPr kumimoji="1" lang="en-US" altLang="zh-CN" sz="1200" b="1" dirty="0">
                <a:latin typeface="+mn-ea"/>
              </a:rPr>
              <a:t>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</a:t>
            </a:r>
            <a:r>
              <a:rPr kumimoji="1" lang="en-US" altLang="zh-CN" sz="1200" b="1" u="sng" dirty="0">
                <a:latin typeface="+mn-ea"/>
              </a:rPr>
              <a:t> 4</a:t>
            </a:r>
            <a:r>
              <a:rPr kumimoji="1" lang="en-US" altLang="zh-CN" sz="1200" b="1" dirty="0">
                <a:latin typeface="+mn-ea"/>
              </a:rPr>
              <a:t>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、第一次输入一个字母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回车，以后每次停顿，均输入一个字母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latin typeface="+mn-ea"/>
              </a:rPr>
              <a:t>_2_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</a:t>
            </a:r>
            <a:r>
              <a:rPr kumimoji="1" lang="en-US" altLang="zh-CN" sz="1200" b="1" u="sng" dirty="0">
                <a:latin typeface="+mn-ea"/>
              </a:rPr>
              <a:t>1</a:t>
            </a:r>
            <a:r>
              <a:rPr kumimoji="1" lang="en-US" altLang="zh-CN" sz="1200" b="1" dirty="0">
                <a:latin typeface="+mn-ea"/>
              </a:rPr>
              <a:t>_ ?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</a:t>
            </a:r>
            <a:r>
              <a:rPr kumimoji="1" lang="en-US" altLang="zh-CN" sz="1200" b="1" u="sng" dirty="0">
                <a:latin typeface="+mn-ea"/>
              </a:rPr>
              <a:t> 3 </a:t>
            </a:r>
            <a:r>
              <a:rPr kumimoji="1" lang="en-US" altLang="zh-CN" sz="1200" b="1" dirty="0">
                <a:latin typeface="+mn-ea"/>
              </a:rPr>
              <a:t>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、第一次即输入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个以上的字母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en-US" altLang="zh-CN" sz="1200" b="1" u="sng" dirty="0">
                <a:latin typeface="+mn-ea"/>
              </a:rPr>
              <a:t>1_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</a:t>
            </a:r>
            <a:r>
              <a:rPr kumimoji="1" lang="en-US" altLang="zh-CN" sz="1200" b="1" u="sng" dirty="0">
                <a:latin typeface="+mn-ea"/>
              </a:rPr>
              <a:t>1</a:t>
            </a:r>
            <a:r>
              <a:rPr kumimoji="1" lang="en-US" altLang="zh-CN" sz="1200" b="1" dirty="0">
                <a:latin typeface="+mn-ea"/>
              </a:rPr>
              <a:t>_ ?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latin typeface="+mn-ea"/>
              </a:rPr>
              <a:t>结论：</a:t>
            </a:r>
            <a:r>
              <a:rPr kumimoji="1" lang="en-US" altLang="zh-CN" sz="1200" b="1" dirty="0" err="1">
                <a:latin typeface="+mn-ea"/>
              </a:rPr>
              <a:t>getchar</a:t>
            </a:r>
            <a:r>
              <a:rPr kumimoji="1" lang="zh-CN" altLang="en-US" sz="1200" b="1" dirty="0">
                <a:latin typeface="+mn-ea"/>
              </a:rPr>
              <a:t>每次仅从输入缓冲区中取需要的字节，多余的字节仍保留在输入缓冲区中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   </a:t>
            </a:r>
            <a:r>
              <a:rPr kumimoji="1" lang="zh-CN" altLang="en-US" sz="1200" b="1" dirty="0">
                <a:latin typeface="+mn-ea"/>
              </a:rPr>
              <a:t>供下次读取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思考：结合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"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与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的基本使用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"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中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3.c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的例子，考虑一下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3.c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中非法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m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对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的影响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错在第几个数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与输入缓冲区的关系，为什么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?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solidFill>
                  <a:schemeClr val="accent2"/>
                </a:solidFill>
                <a:latin typeface="+mn-ea"/>
              </a:rPr>
              <a:t>非法</a:t>
            </a:r>
            <a:r>
              <a:rPr kumimoji="1" lang="en-US" altLang="zh-CN" sz="1200" b="1" dirty="0">
                <a:solidFill>
                  <a:schemeClr val="accent2"/>
                </a:solidFill>
                <a:latin typeface="+mn-ea"/>
              </a:rPr>
              <a:t>m</a:t>
            </a:r>
            <a:r>
              <a:rPr kumimoji="1" lang="zh-CN" altLang="en-US" sz="1200" b="1" dirty="0">
                <a:solidFill>
                  <a:schemeClr val="accent2"/>
                </a:solidFill>
                <a:latin typeface="+mn-ea"/>
              </a:rPr>
              <a:t>前输入的数据正确，后面的数据不可信。因为是先输入然后</a:t>
            </a:r>
            <a:r>
              <a:rPr kumimoji="1" lang="en-US" altLang="zh-CN" sz="1200" b="1" dirty="0">
                <a:solidFill>
                  <a:schemeClr val="accent2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chemeClr val="accent2"/>
                </a:solidFill>
                <a:latin typeface="+mn-ea"/>
              </a:rPr>
              <a:t>从缓冲区读取，将缓冲区内的数据依次赋值，但在遇到非法值</a:t>
            </a:r>
            <a:r>
              <a:rPr kumimoji="1" lang="en-US" altLang="zh-CN" sz="1200" b="1" dirty="0">
                <a:solidFill>
                  <a:schemeClr val="accent2"/>
                </a:solidFill>
                <a:latin typeface="+mn-ea"/>
              </a:rPr>
              <a:t>m</a:t>
            </a:r>
            <a:r>
              <a:rPr kumimoji="1" lang="zh-CN" altLang="en-US" sz="1200" b="1" dirty="0">
                <a:solidFill>
                  <a:schemeClr val="accent2"/>
                </a:solidFill>
                <a:latin typeface="+mn-ea"/>
              </a:rPr>
              <a:t>后会进入错误状态，影响其后的</a:t>
            </a:r>
            <a:r>
              <a:rPr kumimoji="1" lang="zh-CN" altLang="en-US" sz="1200" b="1" dirty="0">
                <a:solidFill>
                  <a:schemeClr val="accent2"/>
                </a:solidFill>
                <a:latin typeface="+mn-ea"/>
              </a:rPr>
              <a:t>赋值</a:t>
            </a:r>
            <a:endParaRPr kumimoji="1" lang="zh-CN" altLang="en-US" sz="12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3565" y="3116580"/>
            <a:ext cx="788670" cy="14560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120" y="1478280"/>
            <a:ext cx="920115" cy="15443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195" y="4429125"/>
            <a:ext cx="605155" cy="11887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自行构造证明</a:t>
            </a:r>
            <a:r>
              <a:rPr lang="en-US" altLang="zh-CN" sz="1600" b="1" dirty="0">
                <a:latin typeface="+mn-ea"/>
              </a:rPr>
              <a:t>D</a:t>
            </a:r>
            <a:r>
              <a:rPr lang="zh-CN" altLang="en-US" sz="1600" b="1" dirty="0">
                <a:latin typeface="+mn-ea"/>
              </a:rPr>
              <a:t>结论的使用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读入的测试程序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042440" y="1323974"/>
            <a:ext cx="679701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本次要求仔细观察运行现象及结果，特别是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Stepx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出现的时机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!!!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latin typeface="+mn-ea"/>
              </a:rPr>
              <a:t>因为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不能读取空格、回车（有特殊方法可读，先忽略），因此测试有所不同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、第一次输入两个字母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回车，以后每次停顿，均输入两个字母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en-US" altLang="zh-CN" sz="1200" b="1" u="sng" dirty="0">
                <a:latin typeface="+mn-ea"/>
              </a:rPr>
              <a:t>2</a:t>
            </a:r>
            <a:r>
              <a:rPr kumimoji="1" lang="en-US" altLang="zh-CN" sz="1200" b="1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</a:t>
            </a:r>
            <a:r>
              <a:rPr kumimoji="1" lang="en-US" altLang="zh-CN" sz="1200" b="1" u="sng" dirty="0">
                <a:latin typeface="+mn-ea"/>
              </a:rPr>
              <a:t>1</a:t>
            </a:r>
            <a:r>
              <a:rPr kumimoji="1" lang="en-US" altLang="zh-CN" sz="1200" b="1" dirty="0">
                <a:latin typeface="+mn-ea"/>
              </a:rPr>
              <a:t>_ ?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</a:t>
            </a:r>
            <a:r>
              <a:rPr kumimoji="1" lang="en-US" altLang="zh-CN" sz="1200" b="1" u="sng" dirty="0">
                <a:latin typeface="+mn-ea"/>
              </a:rPr>
              <a:t>3</a:t>
            </a:r>
            <a:r>
              <a:rPr kumimoji="1" lang="en-US" altLang="zh-CN" sz="1200" b="1" dirty="0">
                <a:latin typeface="+mn-ea"/>
              </a:rPr>
              <a:t>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、第一次即输入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个以上的字母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u="sng" dirty="0">
                <a:latin typeface="+mn-ea"/>
              </a:rPr>
              <a:t> 1 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</a:t>
            </a:r>
            <a:r>
              <a:rPr kumimoji="1" lang="en-US" altLang="zh-CN" sz="1200" b="1" u="sng" dirty="0">
                <a:latin typeface="+mn-ea"/>
              </a:rPr>
              <a:t>1</a:t>
            </a:r>
            <a:r>
              <a:rPr kumimoji="1" lang="en-US" altLang="zh-CN" sz="1200" b="1" dirty="0">
                <a:latin typeface="+mn-ea"/>
              </a:rPr>
              <a:t>_ ?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latin typeface="+mn-ea"/>
              </a:rPr>
              <a:t>结论：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每次仅从输入缓冲区中取需要的字节，多余的字节仍保留在输入缓冲区中供下次读取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330" y="1614805"/>
            <a:ext cx="2446020" cy="40690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0" y="1419860"/>
            <a:ext cx="807085" cy="16141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8142" b="870"/>
          <a:stretch>
            <a:fillRect/>
          </a:stretch>
        </p:blipFill>
        <p:spPr>
          <a:xfrm>
            <a:off x="10617835" y="3034030"/>
            <a:ext cx="916940" cy="17373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getche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042440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_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492767" y="1326603"/>
            <a:ext cx="334668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_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234400" y="681529"/>
            <a:ext cx="3605050" cy="4834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、测试时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cmd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窗口下面不能是中文输入法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conio.h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()/_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getche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需要的头文件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92112" y="4414345"/>
            <a:ext cx="3450327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_____________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_________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042439" y="4414345"/>
            <a:ext cx="3450327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_____________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_________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492766" y="4414345"/>
            <a:ext cx="3346684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_____________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_________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92112" y="6239531"/>
            <a:ext cx="10247336" cy="2946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注：直接按回车时的差异，了解即可，具体原因有兴趣自己课外查阅，不提供技术支持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0839448" y="1683973"/>
            <a:ext cx="1221488" cy="75968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3950" y="4168140"/>
            <a:ext cx="335280" cy="647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30" y="5507990"/>
            <a:ext cx="388620" cy="6019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865" y="4168140"/>
            <a:ext cx="342900" cy="7010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765" y="5507990"/>
            <a:ext cx="320040" cy="7315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5920" y="4389120"/>
            <a:ext cx="426720" cy="4267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0" y="5622290"/>
            <a:ext cx="381000" cy="48768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5675" y="4335780"/>
            <a:ext cx="312420" cy="5334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0525" y="5622290"/>
            <a:ext cx="320040" cy="46482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41435" y="4414520"/>
            <a:ext cx="449580" cy="4343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23095" y="4328160"/>
            <a:ext cx="541020" cy="54102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58680" y="5744210"/>
            <a:ext cx="297180" cy="4953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54285" y="5706110"/>
            <a:ext cx="32004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getche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哪个编译器报错？</a:t>
            </a:r>
            <a:endParaRPr kumimoji="1"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哪个编译器下结果同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kumimoji="1" lang="zh-CN" altLang="en-US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042440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492767" y="1326603"/>
            <a:ext cx="334668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getche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234400" y="681529"/>
            <a:ext cx="3605050" cy="4834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、测试时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cmd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窗口下面不能是中文输入法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conio.h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()/_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getche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需要的头文件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042439" y="4414345"/>
            <a:ext cx="3450327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_____________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_________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492766" y="4414345"/>
            <a:ext cx="3346684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_____________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_________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1971" y="2135918"/>
            <a:ext cx="2340525" cy="43911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" y="3533140"/>
            <a:ext cx="6350635" cy="8813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5" y="4414520"/>
            <a:ext cx="487680" cy="533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25" y="5730875"/>
            <a:ext cx="419100" cy="5105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330" y="3533140"/>
            <a:ext cx="6090920" cy="8229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7345" y="4356100"/>
            <a:ext cx="449580" cy="6096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9820" y="5575935"/>
            <a:ext cx="41148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基本知识点：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的区别：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是按格式读入，到空格、回车、非法为止；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是只读一个字符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、两者的共同点：都有输入缓冲区，输入必须以回车结束，从输入缓冲区去取得需要的内容后，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多余的内容还放在输入缓冲区中，等到下次读入（如果程序结束，则操作系统会清空输入缓冲区）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getche</a:t>
            </a:r>
            <a:r>
              <a:rPr lang="en-US" altLang="zh-CN" sz="1600" b="1" dirty="0">
                <a:latin typeface="+mn-ea"/>
              </a:rPr>
              <a:t>()/_</a:t>
            </a:r>
            <a:r>
              <a:rPr lang="en-US" altLang="zh-CN" sz="1600" b="1" dirty="0" err="1">
                <a:latin typeface="+mn-ea"/>
              </a:rPr>
              <a:t>getch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是没有输入缓冲区的，输入后不需要按回车键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返回是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型</a:t>
            </a:r>
            <a:r>
              <a:rPr lang="zh-CN" altLang="en-US" sz="1600" b="1" dirty="0">
                <a:latin typeface="+mn-ea"/>
              </a:rPr>
              <a:t>，因为除了正常的</a:t>
            </a:r>
            <a:r>
              <a:rPr lang="en-US" altLang="zh-CN" sz="1600" b="1" dirty="0">
                <a:latin typeface="+mn-ea"/>
              </a:rPr>
              <a:t>256</a:t>
            </a:r>
            <a:r>
              <a:rPr lang="zh-CN" altLang="en-US" sz="1600" b="1" dirty="0">
                <a:latin typeface="+mn-ea"/>
              </a:rPr>
              <a:t>个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字符（含基本和扩展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码、中文、其它语言文字等），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还需要额外考虑一个输入出错情况下的返回，因此无法用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字节返回值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、先认真看课件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!!!</a:t>
            </a:r>
            <a:endParaRPr lang="en-US" altLang="zh-CN" sz="3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5517" y="998484"/>
            <a:ext cx="10247586" cy="3678620"/>
            <a:chOff x="515007" y="1198180"/>
            <a:chExt cx="10247586" cy="3678620"/>
          </a:xfrm>
        </p:grpSpPr>
        <p:sp>
          <p:nvSpPr>
            <p:cNvPr id="5" name="矩形 4"/>
            <p:cNvSpPr/>
            <p:nvPr/>
          </p:nvSpPr>
          <p:spPr bwMode="auto">
            <a:xfrm>
              <a:off x="515007" y="1198180"/>
              <a:ext cx="10247586" cy="3678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>
                <a:spcBef>
                  <a:spcPts val="385"/>
                </a:spcBef>
              </a:pPr>
              <a:r>
                <a:rPr lang="zh-CN" altLang="en-US" sz="1600" b="1" dirty="0">
                  <a:latin typeface="+mn-ea"/>
                </a:rPr>
                <a:t>字符输出函数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zh-CN" altLang="en-US" sz="1600" b="1" dirty="0">
                  <a:latin typeface="+mn-ea"/>
                </a:rPr>
                <a:t>的基本知识：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zh-CN" altLang="en-US" sz="1600" b="1" dirty="0">
                  <a:latin typeface="+mn-ea"/>
                </a:rPr>
                <a:t>形式：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</a:t>
              </a:r>
              <a:r>
                <a:rPr lang="zh-CN" altLang="en-US" sz="1600" b="1" dirty="0">
                  <a:latin typeface="+mn-ea"/>
                </a:rPr>
                <a:t>字符变量</a:t>
              </a:r>
              <a:r>
                <a:rPr lang="en-US" altLang="zh-CN" sz="1600" b="1" dirty="0">
                  <a:latin typeface="+mn-ea"/>
                </a:rPr>
                <a:t>/</a:t>
              </a:r>
              <a:r>
                <a:rPr lang="zh-CN" altLang="en-US" sz="1600" b="1" dirty="0">
                  <a:latin typeface="+mn-ea"/>
                </a:rPr>
                <a:t>常量</a:t>
              </a:r>
              <a:r>
                <a:rPr lang="en-US" altLang="zh-CN" sz="1600" b="1" dirty="0">
                  <a:latin typeface="+mn-ea"/>
                </a:rPr>
                <a:t>)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zh-CN" altLang="en-US" sz="1600" b="1" dirty="0">
                  <a:latin typeface="+mn-ea"/>
                </a:rPr>
                <a:t>功能：输出一个字符</a:t>
              </a:r>
              <a:endParaRPr lang="zh-CN" altLang="en-US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zh-CN" altLang="en-US" sz="1600" b="1" dirty="0">
                  <a:latin typeface="+mn-ea"/>
                </a:rPr>
                <a:t>      </a:t>
              </a:r>
              <a:r>
                <a:rPr lang="en-US" altLang="zh-CN" sz="1600" b="1" dirty="0">
                  <a:latin typeface="+mn-ea"/>
                </a:rPr>
                <a:t>char a='A';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(a);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('A') ;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('\x41');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('\101');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en-US" altLang="zh-CN" sz="1600" b="1" dirty="0">
                  <a:latin typeface="+mn-ea"/>
                </a:rPr>
                <a:t>★ </a:t>
              </a:r>
              <a:r>
                <a:rPr lang="zh-CN" altLang="en-US" sz="1600" b="1" dirty="0">
                  <a:latin typeface="+mn-ea"/>
                </a:rPr>
                <a:t>某些编译器需要 </a:t>
              </a:r>
              <a:r>
                <a:rPr lang="en-US" altLang="zh-CN" sz="1600" b="1" dirty="0">
                  <a:latin typeface="+mn-ea"/>
                </a:rPr>
                <a:t>#include &lt;</a:t>
              </a:r>
              <a:r>
                <a:rPr lang="en-US" altLang="zh-CN" sz="1600" b="1" dirty="0" err="1">
                  <a:latin typeface="+mn-ea"/>
                </a:rPr>
                <a:t>cstdio</a:t>
              </a:r>
              <a:r>
                <a:rPr lang="en-US" altLang="zh-CN" sz="1600" b="1" dirty="0">
                  <a:latin typeface="+mn-ea"/>
                </a:rPr>
                <a:t>&gt; </a:t>
              </a:r>
              <a:r>
                <a:rPr lang="zh-CN" altLang="en-US" sz="1600" b="1" dirty="0">
                  <a:latin typeface="+mn-ea"/>
                </a:rPr>
                <a:t>或 </a:t>
              </a:r>
              <a:r>
                <a:rPr lang="en-US" altLang="zh-CN" sz="1600" b="1" dirty="0">
                  <a:latin typeface="+mn-ea"/>
                </a:rPr>
                <a:t>#include &lt;</a:t>
              </a:r>
              <a:r>
                <a:rPr lang="en-US" altLang="zh-CN" sz="1600" b="1" dirty="0" err="1">
                  <a:latin typeface="+mn-ea"/>
                </a:rPr>
                <a:t>stdio.h</a:t>
              </a:r>
              <a:r>
                <a:rPr lang="en-US" altLang="zh-CN" sz="1600" b="1" dirty="0">
                  <a:latin typeface="+mn-ea"/>
                </a:rPr>
                <a:t>&gt; </a:t>
              </a:r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(</a:t>
              </a:r>
              <a:r>
                <a:rPr lang="zh-CN" altLang="en-US" sz="1600" b="1" dirty="0">
                  <a:solidFill>
                    <a:srgbClr val="FF0000"/>
                  </a:solidFill>
                  <a:latin typeface="+mn-ea"/>
                </a:rPr>
                <a:t>目前所用的双编译器均不需要</a:t>
              </a:r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)</a:t>
              </a:r>
              <a:endParaRPr lang="en-US" altLang="zh-CN" sz="1600" b="1" dirty="0">
                <a:solidFill>
                  <a:srgbClr val="FF0000"/>
                </a:solidFill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en-US" altLang="zh-CN" sz="1600" b="1" dirty="0">
                  <a:latin typeface="+mn-ea"/>
                </a:rPr>
                <a:t>★ </a:t>
              </a:r>
              <a:r>
                <a:rPr lang="zh-CN" altLang="en-US" sz="1600" b="1" dirty="0">
                  <a:latin typeface="+mn-ea"/>
                </a:rPr>
                <a:t>返回值是</a:t>
              </a:r>
              <a:r>
                <a:rPr lang="en-US" altLang="zh-CN" sz="1600" b="1" dirty="0">
                  <a:latin typeface="+mn-ea"/>
                </a:rPr>
                <a:t>int</a:t>
              </a:r>
              <a:r>
                <a:rPr lang="zh-CN" altLang="en-US" sz="1600" b="1" dirty="0">
                  <a:latin typeface="+mn-ea"/>
                </a:rPr>
                <a:t>型，是输出字符的</a:t>
              </a:r>
              <a:r>
                <a:rPr lang="en-US" altLang="zh-CN" sz="1600" b="1" dirty="0">
                  <a:latin typeface="+mn-ea"/>
                </a:rPr>
                <a:t>ASCII</a:t>
              </a:r>
              <a:r>
                <a:rPr lang="zh-CN" altLang="en-US" sz="1600" b="1" dirty="0">
                  <a:latin typeface="+mn-ea"/>
                </a:rPr>
                <a:t>码，可赋值给字符型</a:t>
              </a:r>
              <a:r>
                <a:rPr lang="en-US" altLang="zh-CN" sz="1600" b="1" dirty="0">
                  <a:latin typeface="+mn-ea"/>
                </a:rPr>
                <a:t>/</a:t>
              </a:r>
              <a:r>
                <a:rPr lang="zh-CN" altLang="en-US" sz="1600" b="1" dirty="0">
                  <a:latin typeface="+mn-ea"/>
                </a:rPr>
                <a:t>整型变量</a:t>
              </a:r>
              <a:endParaRPr lang="en-US" altLang="zh-CN" sz="1600" b="1" dirty="0">
                <a:latin typeface="+mn-ea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942894" y="2716923"/>
              <a:ext cx="2007476" cy="1082566"/>
              <a:chOff x="2575034" y="2469931"/>
              <a:chExt cx="2007476" cy="1082566"/>
            </a:xfrm>
          </p:grpSpPr>
          <p:sp>
            <p:nvSpPr>
              <p:cNvPr id="2" name="右大括号 1"/>
              <p:cNvSpPr/>
              <p:nvPr/>
            </p:nvSpPr>
            <p:spPr bwMode="auto">
              <a:xfrm>
                <a:off x="2575034" y="2469931"/>
                <a:ext cx="210207" cy="1082566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 bwMode="auto">
              <a:xfrm>
                <a:off x="2858813" y="2853559"/>
                <a:ext cx="1723697" cy="31531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+mn-ea"/>
                  </a:rPr>
                  <a:t>均表示输出</a:t>
                </a:r>
                <a:r>
                  <a:rPr kumimoji="1" lang="en-US" altLang="zh-CN" sz="1600" b="1" dirty="0">
                    <a:solidFill>
                      <a:srgbClr val="FF0000"/>
                    </a:solidFill>
                    <a:latin typeface="+mn-ea"/>
                  </a:rPr>
                  <a:t>'A'</a:t>
                </a:r>
                <a:endParaRPr kumimoji="1" lang="zh-CN" alt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+mn-ea"/>
                </a:endParaRPr>
              </a:p>
            </p:txBody>
          </p:sp>
        </p:grpSp>
      </p:grpSp>
      <p:sp>
        <p:nvSpPr>
          <p:cNvPr id="8" name="椭圆 7"/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464203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  char ret1;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(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ret1 = </a:t>
            </a:r>
            <a:r>
              <a:rPr kumimoji="1" lang="en-US" altLang="zh-CN" sz="16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putchar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('A')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ret2;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ret2 = </a:t>
            </a:r>
            <a:r>
              <a:rPr kumimoji="1" lang="en-US" altLang="zh-CN" sz="1600" b="1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putchar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('B')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234152" y="1323974"/>
            <a:ext cx="560125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、观察运行结果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、分析运行结果中各输出是哪个语句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函数造成的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可选：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en-US" altLang="zh-CN" sz="1600" b="1" dirty="0" err="1">
                <a:latin typeface="+mn-ea"/>
              </a:rPr>
              <a:t>putchar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第一个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zh-CN" altLang="en-US" sz="1600" b="1" dirty="0">
                <a:latin typeface="+mn-ea"/>
              </a:rPr>
              <a:t>是由</a:t>
            </a:r>
            <a:r>
              <a:rPr kumimoji="1" lang="en-US" altLang="zh-CN" sz="1600" b="1" dirty="0">
                <a:latin typeface="+mn-ea"/>
              </a:rPr>
              <a:t>putchar</a:t>
            </a:r>
            <a:r>
              <a:rPr kumimoji="1" lang="zh-CN" altLang="en-US" sz="1600" b="1" dirty="0">
                <a:latin typeface="+mn-ea"/>
              </a:rPr>
              <a:t>函数造成的，第二个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66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cout</a:t>
            </a:r>
            <a:r>
              <a:rPr kumimoji="1" lang="zh-CN" altLang="en-US" sz="1600" b="1" dirty="0">
                <a:latin typeface="+mn-ea"/>
              </a:rPr>
              <a:t>语句造成的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、这个例子能确认上个</a:t>
            </a:r>
            <a:r>
              <a:rPr kumimoji="1" lang="en-US" altLang="zh-CN" sz="1600" b="1" dirty="0">
                <a:latin typeface="+mn-ea"/>
              </a:rPr>
              <a:t>Page</a:t>
            </a:r>
            <a:r>
              <a:rPr kumimoji="1" lang="zh-CN" altLang="en-US" sz="1600" b="1" dirty="0">
                <a:latin typeface="+mn-ea"/>
              </a:rPr>
              <a:t>的基本知识中的说法：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"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返回值是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int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型，是输出字符的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ASCII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码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" 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完全正确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部分正确吗？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只能确定这个说法部分正确，与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sym typeface="+mn-ea"/>
              </a:rPr>
              <a:t>输出字符的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sym typeface="+mn-ea"/>
              </a:rPr>
              <a:t>ASCII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sym typeface="+mn-ea"/>
              </a:rPr>
              <a:t>码有关，但由于在赋值时会出现强制类型转换，无法完全确定</a:t>
            </a:r>
            <a:endParaRPr lang="zh-CN" altLang="en-US" sz="1600" b="1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6315" y="3846195"/>
            <a:ext cx="1211580" cy="716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自行构造测试程序，证明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的返回值是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型而不是</a:t>
            </a:r>
            <a:r>
              <a:rPr lang="en-US" altLang="zh-CN" sz="1600" b="1" dirty="0">
                <a:latin typeface="+mn-ea"/>
              </a:rPr>
              <a:t>char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要求两种方法，可以从课件找，也可以自行构造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50500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方法一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642140" y="1323974"/>
            <a:ext cx="51932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//</a:t>
            </a:r>
            <a:r>
              <a:rPr kumimoji="1" lang="zh-CN" altLang="en-US" sz="1600" b="1" dirty="0">
                <a:latin typeface="+mn-ea"/>
              </a:rPr>
              <a:t>方法</a:t>
            </a:r>
            <a:r>
              <a:rPr kumimoji="1" lang="en-US" altLang="zh-CN" sz="1600" b="1" dirty="0">
                <a:latin typeface="+mn-ea"/>
              </a:rPr>
              <a:t>2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3980" y="2016760"/>
            <a:ext cx="5735955" cy="26339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1535" y="5324475"/>
            <a:ext cx="4185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typeid()</a:t>
            </a:r>
            <a:r>
              <a:rPr lang="zh-CN" altLang="en-US"/>
              <a:t>可直接得到</a:t>
            </a:r>
            <a:r>
              <a:rPr lang="en-US" altLang="zh-CN"/>
              <a:t>putchar</a:t>
            </a:r>
            <a:r>
              <a:rPr lang="zh-CN" altLang="en-US"/>
              <a:t>返回值的</a:t>
            </a:r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426200" y="5525770"/>
            <a:ext cx="37928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sizeof</a:t>
            </a:r>
            <a:r>
              <a:rPr lang="zh-CN" altLang="en-US"/>
              <a:t>得到</a:t>
            </a:r>
            <a:r>
              <a:rPr lang="en-US" altLang="zh-CN"/>
              <a:t>putchar</a:t>
            </a:r>
            <a:r>
              <a:rPr lang="zh-CN" altLang="en-US"/>
              <a:t>的返回值的长度，为</a:t>
            </a:r>
            <a:r>
              <a:rPr lang="en-US" altLang="zh-CN"/>
              <a:t>4</a:t>
            </a:r>
            <a:r>
              <a:rPr lang="zh-CN" altLang="en-US"/>
              <a:t>个字节而不是</a:t>
            </a:r>
            <a:r>
              <a:rPr lang="en-US" altLang="zh-CN"/>
              <a:t>1</a:t>
            </a:r>
            <a:r>
              <a:rPr lang="zh-CN" altLang="en-US"/>
              <a:t>个字节证明其不是</a:t>
            </a:r>
            <a:r>
              <a:rPr lang="en-US" altLang="zh-CN"/>
              <a:t>char</a:t>
            </a:r>
            <a:r>
              <a:rPr lang="zh-CN" altLang="en-US"/>
              <a:t>型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265" y="2016760"/>
            <a:ext cx="4785360" cy="2860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ZjhlOWE0OGVjZTc4YmM3OTdlZDFiMTQwNmZkNWIwMjE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7350</Words>
  <Application>WPS 演示</Application>
  <PresentationFormat>宽屏</PresentationFormat>
  <Paragraphs>459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叶子の辰</cp:lastModifiedBy>
  <cp:revision>195</cp:revision>
  <dcterms:created xsi:type="dcterms:W3CDTF">2020-08-13T13:39:00Z</dcterms:created>
  <dcterms:modified xsi:type="dcterms:W3CDTF">2024-03-16T08:07:46Z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3E78B96ADAE749199FD45929789646EB_12</vt:lpwstr>
  </property>
  <property fmtid="{D5CDD505-2E9C-101B-9397-08002B2CF9AE}" pid="3" name="KSOProductBuildVer">
    <vt:lpwstr>2052-12.1.0.16250</vt:lpwstr>
  </property>
</Properties>
</file>