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236" r:id="rId3"/>
    <p:sldId id="1275" r:id="rId5"/>
    <p:sldId id="1237" r:id="rId6"/>
    <p:sldId id="1230" r:id="rId7"/>
    <p:sldId id="1276" r:id="rId8"/>
    <p:sldId id="1076" r:id="rId9"/>
    <p:sldId id="1238" r:id="rId10"/>
    <p:sldId id="492" r:id="rId11"/>
    <p:sldId id="1240" r:id="rId12"/>
    <p:sldId id="1241" r:id="rId13"/>
    <p:sldId id="1248" r:id="rId14"/>
    <p:sldId id="1242" r:id="rId15"/>
    <p:sldId id="1249" r:id="rId16"/>
    <p:sldId id="1250" r:id="rId17"/>
    <p:sldId id="1244" r:id="rId18"/>
    <p:sldId id="1246" r:id="rId19"/>
    <p:sldId id="1245" r:id="rId20"/>
    <p:sldId id="1251" r:id="rId21"/>
    <p:sldId id="520" r:id="rId22"/>
    <p:sldId id="1253" r:id="rId23"/>
    <p:sldId id="1254" r:id="rId24"/>
    <p:sldId id="1265" r:id="rId25"/>
    <p:sldId id="1257" r:id="rId26"/>
    <p:sldId id="1255" r:id="rId27"/>
    <p:sldId id="1259" r:id="rId28"/>
    <p:sldId id="1258" r:id="rId29"/>
    <p:sldId id="1261" r:id="rId30"/>
    <p:sldId id="1262" r:id="rId31"/>
    <p:sldId id="1269" r:id="rId32"/>
    <p:sldId id="1270" r:id="rId33"/>
    <p:sldId id="1267" r:id="rId34"/>
    <p:sldId id="1268" r:id="rId35"/>
    <p:sldId id="1266" r:id="rId36"/>
    <p:sldId id="1273" r:id="rId37"/>
    <p:sldId id="1271" r:id="rId38"/>
    <p:sldId id="1272" r:id="rId39"/>
    <p:sldId id="1274" r:id="rId40"/>
  </p:sldIdLst>
  <p:sldSz cx="12192000" cy="6858000"/>
  <p:notesSz cx="6858000" cy="9144000"/>
  <p:custDataLst>
    <p:tags r:id="rId4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57" autoAdjust="0"/>
  </p:normalViewPr>
  <p:slideViewPr>
    <p:cSldViewPr snapToGrid="0">
      <p:cViewPr varScale="1">
        <p:scale>
          <a:sx n="155" d="100"/>
          <a:sy n="155" d="100"/>
        </p:scale>
        <p:origin x="472" y="1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tags" Target="tags/tag17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558688-ABC7-453E-BA22-F4813582A5F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163D1-1ED6-4CC4-B47B-DD6F56C1FF4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04CDD7-A086-4F78-BFF3-313ED457E3C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4EA91-AA2B-41BE-A574-976C7F87965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BF3E9-4CC2-493B-A23D-F9F5DAD6267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7390DD-0C99-43A2-9CF3-1A84E3C54C8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59EA07-C8E8-4665-81DA-F8AA97A807C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23C32B-E4BA-46A5-BF69-35FA6657006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BF182-C675-4BC9-81D4-CCF465CAEDC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A92D58-1AC3-4A23-B7F9-A30D8EF4EF2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E57AF-6576-4E74-9C99-9873E1BD645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21E16A2B-F58A-4135-8A28-11C3BD506B97}" type="slidenum">
              <a:rPr lang="en-US" altLang="zh-CN"/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50.png"/><Relationship Id="rId7" Type="http://schemas.openxmlformats.org/officeDocument/2006/relationships/image" Target="../media/image49.png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4.png"/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8.png"/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69.png"/><Relationship Id="rId8" Type="http://schemas.openxmlformats.org/officeDocument/2006/relationships/image" Target="../media/image68.png"/><Relationship Id="rId7" Type="http://schemas.openxmlformats.org/officeDocument/2006/relationships/image" Target="../media/image67.png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78.png"/><Relationship Id="rId8" Type="http://schemas.openxmlformats.org/officeDocument/2006/relationships/image" Target="../media/image77.png"/><Relationship Id="rId7" Type="http://schemas.openxmlformats.org/officeDocument/2006/relationships/image" Target="../media/image76.png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79.png"/><Relationship Id="rId1" Type="http://schemas.openxmlformats.org/officeDocument/2006/relationships/image" Target="../media/image70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3.png"/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image" Target="../media/image80.pn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8.png"/><Relationship Id="rId8" Type="http://schemas.openxmlformats.org/officeDocument/2006/relationships/image" Target="../media/image87.png"/><Relationship Id="rId7" Type="http://schemas.openxmlformats.org/officeDocument/2006/relationships/image" Target="../media/image86.png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89.png"/><Relationship Id="rId1" Type="http://schemas.openxmlformats.org/officeDocument/2006/relationships/tags" Target="../tags/tag13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97.png"/><Relationship Id="rId7" Type="http://schemas.openxmlformats.org/officeDocument/2006/relationships/image" Target="../media/image96.png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image" Target="../media/image90.png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1.png"/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image" Target="../media/image98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image" Target="../media/image10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8.png"/><Relationship Id="rId1" Type="http://schemas.openxmlformats.org/officeDocument/2006/relationships/image" Target="../media/image10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15.png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image" Target="../media/image10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、无特殊说明，均使用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编译即可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>
                <a:solidFill>
                  <a:srgbClr val="FF0000"/>
                </a:solidFill>
                <a:latin typeface="+mn-ea"/>
              </a:rPr>
              <a:t>21</a:t>
            </a:r>
            <a:r>
              <a:rPr lang="zh-CN" altLang="en-US" sz="1600" b="1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a=10, b=5;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ret1, ret2, ret3, ret4, ret5;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ret1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</a:t>
            </a:r>
            <a:r>
              <a:rPr kumimoji="1"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,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b=%d\n", a, b);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ret2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 b=%d\n", a, b);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跟上面比，少一个逗号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ret3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("a=%d\n", a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*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1000);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ret4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("Hello\n");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ret5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("Hello"); //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跟上面比，少一个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\n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("\n");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 %d %d %d %d\n", ret1, ret2, ret3, ret4, ret5);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7232073" y="1323975"/>
            <a:ext cx="360737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运行结果：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对运行结果进行分析后，你认为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zh-CN" altLang="en-US" sz="1600" b="1" dirty="0">
                <a:latin typeface="+mn-ea"/>
              </a:rPr>
              <a:t>的返回值的含义是：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输出的字符数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4075" y="1396365"/>
            <a:ext cx="2095500" cy="13258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3"/>
            <a:ext cx="50613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stdio.h</a:t>
            </a:r>
            <a:r>
              <a:rPr lang="en-US" altLang="zh-CN" sz="1200" b="1" dirty="0">
                <a:latin typeface="+mn-ea"/>
              </a:rPr>
              <a:t>&gt;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short a = -2;</a:t>
            </a:r>
            <a:endParaRPr lang="en-US" altLang="zh-CN" sz="1200" b="1" dirty="0">
              <a:latin typeface="+mn-ea"/>
            </a:endParaRPr>
          </a:p>
          <a:p>
            <a:r>
              <a:rPr lang="pt-BR" altLang="zh-CN" sz="1200" b="1" dirty="0">
                <a:latin typeface="+mn-ea"/>
              </a:rPr>
              <a:t>    printf("a=%hi %hd %hu %ho %hx %hX\n", a, a, a, a, a, a);</a:t>
            </a:r>
            <a:endParaRPr lang="pt-BR" altLang="zh-CN" sz="1200" b="1" dirty="0">
              <a:latin typeface="+mn-ea"/>
            </a:endParaRPr>
          </a:p>
          <a:p>
            <a:r>
              <a:rPr lang="pt-BR" altLang="zh-CN" sz="1200" b="1" dirty="0">
                <a:latin typeface="+mn-ea"/>
              </a:rPr>
              <a:t>    printf("a=%i %d %u %o %x %X\n", a, a, a, a, a, a);</a:t>
            </a:r>
            <a:endParaRPr lang="pt-BR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("a=%li %</a:t>
            </a:r>
            <a:r>
              <a:rPr lang="en-US" altLang="zh-CN" sz="1200" b="1" dirty="0" err="1">
                <a:latin typeface="+mn-ea"/>
              </a:rPr>
              <a:t>ld</a:t>
            </a:r>
            <a:r>
              <a:rPr lang="en-US" altLang="zh-CN" sz="1200" b="1" dirty="0">
                <a:latin typeface="+mn-ea"/>
              </a:rPr>
              <a:t> %</a:t>
            </a:r>
            <a:r>
              <a:rPr lang="en-US" altLang="zh-CN" sz="1200" b="1" dirty="0" err="1">
                <a:latin typeface="+mn-ea"/>
              </a:rPr>
              <a:t>lu</a:t>
            </a:r>
            <a:r>
              <a:rPr lang="en-US" altLang="zh-CN" sz="1200" b="1" dirty="0">
                <a:latin typeface="+mn-ea"/>
              </a:rPr>
              <a:t> %lo %lx %</a:t>
            </a:r>
            <a:r>
              <a:rPr lang="en-US" altLang="zh-CN" sz="1200" b="1" dirty="0" err="1">
                <a:latin typeface="+mn-ea"/>
              </a:rPr>
              <a:t>lX</a:t>
            </a:r>
            <a:r>
              <a:rPr lang="en-US" altLang="zh-CN" sz="1200" b="1" dirty="0">
                <a:latin typeface="+mn-ea"/>
              </a:rPr>
              <a:t>\n", a, a, a, a, a, a);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unsigned short b = 40000;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("b=%hi %</a:t>
            </a:r>
            <a:r>
              <a:rPr lang="en-US" altLang="zh-CN" sz="1200" b="1" dirty="0" err="1">
                <a:latin typeface="+mn-ea"/>
              </a:rPr>
              <a:t>hd</a:t>
            </a:r>
            <a:r>
              <a:rPr lang="en-US" altLang="zh-CN" sz="1200" b="1" dirty="0">
                <a:latin typeface="+mn-ea"/>
              </a:rPr>
              <a:t> %hu %ho %hx %</a:t>
            </a:r>
            <a:r>
              <a:rPr lang="en-US" altLang="zh-CN" sz="1200" b="1" dirty="0" err="1">
                <a:latin typeface="+mn-ea"/>
              </a:rPr>
              <a:t>hX</a:t>
            </a:r>
            <a:r>
              <a:rPr lang="en-US" altLang="zh-CN" sz="1200" b="1" dirty="0">
                <a:latin typeface="+mn-ea"/>
              </a:rPr>
              <a:t>\n", b, b, b, b, b, b);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("b=%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 %d %u %o %x %X\n", b, b, b, b, b, b);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("b=%li %</a:t>
            </a:r>
            <a:r>
              <a:rPr lang="en-US" altLang="zh-CN" sz="1200" b="1" dirty="0" err="1">
                <a:latin typeface="+mn-ea"/>
              </a:rPr>
              <a:t>ld</a:t>
            </a:r>
            <a:r>
              <a:rPr lang="en-US" altLang="zh-CN" sz="1200" b="1" dirty="0">
                <a:latin typeface="+mn-ea"/>
              </a:rPr>
              <a:t> %</a:t>
            </a:r>
            <a:r>
              <a:rPr lang="en-US" altLang="zh-CN" sz="1200" b="1" dirty="0" err="1">
                <a:latin typeface="+mn-ea"/>
              </a:rPr>
              <a:t>lu</a:t>
            </a:r>
            <a:r>
              <a:rPr lang="en-US" altLang="zh-CN" sz="1200" b="1" dirty="0">
                <a:latin typeface="+mn-ea"/>
              </a:rPr>
              <a:t> %lo %lx %</a:t>
            </a:r>
            <a:r>
              <a:rPr lang="en-US" altLang="zh-CN" sz="1200" b="1" dirty="0" err="1">
                <a:latin typeface="+mn-ea"/>
              </a:rPr>
              <a:t>lX</a:t>
            </a:r>
            <a:r>
              <a:rPr lang="en-US" altLang="zh-CN" sz="1200" b="1" dirty="0">
                <a:latin typeface="+mn-ea"/>
              </a:rPr>
              <a:t>\n", b, b, b, b, b, b);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int c = 70000;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("c=%hi %</a:t>
            </a:r>
            <a:r>
              <a:rPr lang="en-US" altLang="zh-CN" sz="1200" b="1" dirty="0" err="1">
                <a:latin typeface="+mn-ea"/>
              </a:rPr>
              <a:t>hd</a:t>
            </a:r>
            <a:r>
              <a:rPr lang="en-US" altLang="zh-CN" sz="1200" b="1" dirty="0">
                <a:latin typeface="+mn-ea"/>
              </a:rPr>
              <a:t> %hu %ho %hx %</a:t>
            </a:r>
            <a:r>
              <a:rPr lang="en-US" altLang="zh-CN" sz="1200" b="1" dirty="0" err="1">
                <a:latin typeface="+mn-ea"/>
              </a:rPr>
              <a:t>hX</a:t>
            </a:r>
            <a:r>
              <a:rPr lang="en-US" altLang="zh-CN" sz="1200" b="1" dirty="0">
                <a:latin typeface="+mn-ea"/>
              </a:rPr>
              <a:t>\n", c, c, c, c, c, c);</a:t>
            </a:r>
            <a:endParaRPr lang="en-US" altLang="zh-CN" sz="1200" b="1" dirty="0">
              <a:latin typeface="+mn-ea"/>
            </a:endParaRPr>
          </a:p>
          <a:p>
            <a:r>
              <a:rPr lang="pt-BR" altLang="zh-CN" sz="1200" b="1" dirty="0">
                <a:latin typeface="+mn-ea"/>
              </a:rPr>
              <a:t>    printf("c=%i %d %u %o %x %X\n", c, c, c, c, c, c);</a:t>
            </a:r>
            <a:endParaRPr lang="pt-BR" altLang="zh-CN" sz="1200" b="1" dirty="0">
              <a:latin typeface="+mn-ea"/>
            </a:endParaRPr>
          </a:p>
          <a:p>
            <a:r>
              <a:rPr lang="it-IT" altLang="zh-CN" sz="1200" b="1" dirty="0">
                <a:latin typeface="+mn-ea"/>
              </a:rPr>
              <a:t>    printf("c=%li %ld %lu %lo %lx %lX\n", c, c, c, c, c, c);</a:t>
            </a:r>
            <a:endParaRPr lang="it-IT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653454" y="1323972"/>
            <a:ext cx="51829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运行结果：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参考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zh-CN" altLang="en-US" sz="1600" b="1" dirty="0">
                <a:latin typeface="+mn-ea"/>
              </a:rPr>
              <a:t>的格式控制符和附加格式控制符，给出解释：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附加控制符</a:t>
            </a:r>
            <a:r>
              <a:rPr kumimoji="1" lang="en-US" altLang="zh-CN" sz="1600" b="1" dirty="0">
                <a:latin typeface="+mn-ea"/>
              </a:rPr>
              <a:t>l</a:t>
            </a:r>
            <a:r>
              <a:rPr kumimoji="1" lang="zh-CN" altLang="en-US" sz="1600" b="1" dirty="0">
                <a:latin typeface="+mn-ea"/>
              </a:rPr>
              <a:t>的作用：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表示长整型整数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附加控制符</a:t>
            </a:r>
            <a:r>
              <a:rPr kumimoji="1" lang="en-US" altLang="zh-CN" sz="1600" b="1" dirty="0">
                <a:latin typeface="+mn-ea"/>
              </a:rPr>
              <a:t>h</a:t>
            </a:r>
            <a:r>
              <a:rPr kumimoji="1" lang="zh-CN" altLang="en-US" sz="1600" b="1" dirty="0">
                <a:latin typeface="+mn-ea"/>
              </a:rPr>
              <a:t>的作用：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表示短整型整数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★ 在</a:t>
            </a:r>
            <a:r>
              <a:rPr kumimoji="1" lang="en-US" altLang="zh-CN" sz="1600" b="1" dirty="0">
                <a:latin typeface="+mn-ea"/>
              </a:rPr>
              <a:t>C</a:t>
            </a:r>
            <a:r>
              <a:rPr kumimoji="1" lang="zh-CN" altLang="en-US" sz="1600" b="1" dirty="0">
                <a:latin typeface="+mn-ea"/>
              </a:rPr>
              <a:t>方式中，如果要输出的数据类型与格式控制符的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类型不一致，则以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u="sng" dirty="0">
                <a:latin typeface="+mn-ea"/>
              </a:rPr>
              <a:t>格式控制符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数据类型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格式控制符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为准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提醒：先看清楚，是字母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l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还是数字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1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63080" y="1323975"/>
            <a:ext cx="3260090" cy="14497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E.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3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a = 70000;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ld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*\n", a);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("a=%10ld*\n", a);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("a=%-10ld*\n\n", a);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("a=%d*\n", a);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("a=%10d*\n", a);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("a=%10d*\n", -a);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("a=%-10d*\n\n", a);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("a=%-10d*\n", -a);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hd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*\n", a);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("a=%10hd*\n", a);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("a=%-10hd*\n\n", a);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注：最后加*的目的，是为了看清是否有隐含空格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714254" y="1323972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运行结果：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参考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zh-CN" altLang="en-US" sz="1600" b="1" dirty="0">
                <a:latin typeface="+mn-ea"/>
              </a:rPr>
              <a:t>的格式控制符和附加格式控制符，给出解释：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</a:t>
            </a:r>
            <a:r>
              <a:rPr kumimoji="1" lang="en-US" altLang="zh-CN" sz="1600" b="1" dirty="0" err="1">
                <a:latin typeface="+mn-ea"/>
              </a:rPr>
              <a:t>ld</a:t>
            </a: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：以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en-US" altLang="zh-CN" sz="1600" b="1" u="sng" dirty="0">
                <a:latin typeface="+mn-ea"/>
              </a:rPr>
              <a:t>long int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类型的数据类型输出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%10ld </a:t>
            </a:r>
            <a:r>
              <a:rPr kumimoji="1" lang="zh-CN" altLang="en-US" sz="1600" b="1" dirty="0">
                <a:latin typeface="+mn-ea"/>
              </a:rPr>
              <a:t>：以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en-US" altLang="zh-CN" sz="1600" b="1" u="sng" dirty="0">
                <a:latin typeface="+mn-ea"/>
                <a:sym typeface="+mn-ea"/>
              </a:rPr>
              <a:t>long int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类型输出，总宽度</a:t>
            </a:r>
            <a:r>
              <a:rPr kumimoji="1" lang="en-US" altLang="zh-CN" sz="1600" b="1" u="sng" dirty="0">
                <a:latin typeface="+mn-ea"/>
              </a:rPr>
              <a:t>10</a:t>
            </a:r>
            <a:r>
              <a:rPr kumimoji="1" lang="zh-CN" altLang="en-US" sz="1600" b="1" dirty="0">
                <a:latin typeface="+mn-ea"/>
              </a:rPr>
              <a:t>，</a:t>
            </a:r>
            <a:r>
              <a:rPr kumimoji="1" lang="zh-CN" altLang="en-US" sz="1600" b="1" u="sng" dirty="0">
                <a:latin typeface="+mn-ea"/>
              </a:rPr>
              <a:t>右</a:t>
            </a:r>
            <a:r>
              <a:rPr kumimoji="1" lang="zh-CN" altLang="en-US" sz="1600" b="1" dirty="0">
                <a:latin typeface="+mn-ea"/>
              </a:rPr>
              <a:t>对齐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%-10ld</a:t>
            </a:r>
            <a:r>
              <a:rPr kumimoji="1" lang="zh-CN" altLang="en-US" sz="1600" b="1" dirty="0">
                <a:latin typeface="+mn-ea"/>
              </a:rPr>
              <a:t>：以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en-US" altLang="zh-CN" sz="1600" b="1" u="sng" dirty="0">
                <a:latin typeface="+mn-ea"/>
                <a:sym typeface="+mn-ea"/>
              </a:rPr>
              <a:t>long int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类型输出，总宽度</a:t>
            </a:r>
            <a:r>
              <a:rPr kumimoji="1" lang="en-US" altLang="zh-CN" sz="1600" b="1" u="sng" dirty="0">
                <a:latin typeface="+mn-ea"/>
              </a:rPr>
              <a:t>10</a:t>
            </a:r>
            <a:r>
              <a:rPr kumimoji="1" lang="zh-CN" altLang="en-US" sz="1600" b="1" dirty="0">
                <a:latin typeface="+mn-ea"/>
              </a:rPr>
              <a:t>，</a:t>
            </a:r>
            <a:r>
              <a:rPr kumimoji="1" lang="zh-CN" altLang="en-US" sz="1600" b="1" u="sng" dirty="0">
                <a:latin typeface="+mn-ea"/>
              </a:rPr>
              <a:t>左</a:t>
            </a:r>
            <a:r>
              <a:rPr kumimoji="1" lang="zh-CN" altLang="en-US" sz="1600" b="1" dirty="0">
                <a:latin typeface="+mn-ea"/>
              </a:rPr>
              <a:t>对齐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%d   </a:t>
            </a:r>
            <a:r>
              <a:rPr kumimoji="1" lang="zh-CN" altLang="en-US" sz="1600" b="1" dirty="0">
                <a:latin typeface="+mn-ea"/>
              </a:rPr>
              <a:t>：以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en-US" altLang="zh-CN" sz="1600" b="1" u="sng" dirty="0">
                <a:latin typeface="+mn-ea"/>
              </a:rPr>
              <a:t>int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类型的数据类型输出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%10d </a:t>
            </a:r>
            <a:r>
              <a:rPr kumimoji="1" lang="zh-CN" altLang="en-US" sz="1600" b="1" dirty="0">
                <a:latin typeface="+mn-ea"/>
              </a:rPr>
              <a:t>：以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en-US" altLang="zh-CN" sz="1600" b="1" u="sng" dirty="0">
                <a:latin typeface="+mn-ea"/>
                <a:sym typeface="+mn-ea"/>
              </a:rPr>
              <a:t>int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类型输出，总宽度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en-US" altLang="zh-CN" sz="1600" b="1" u="sng" dirty="0">
                <a:latin typeface="+mn-ea"/>
              </a:rPr>
              <a:t>10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，</a:t>
            </a:r>
            <a:r>
              <a:rPr kumimoji="1" lang="zh-CN" altLang="en-US" sz="1600" b="1" u="sng" dirty="0">
                <a:latin typeface="+mn-ea"/>
              </a:rPr>
              <a:t>右</a:t>
            </a:r>
            <a:r>
              <a:rPr kumimoji="1" lang="zh-CN" altLang="en-US" sz="1600" b="1" dirty="0">
                <a:latin typeface="+mn-ea"/>
              </a:rPr>
              <a:t>对齐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%-10d</a:t>
            </a:r>
            <a:r>
              <a:rPr kumimoji="1" lang="zh-CN" altLang="en-US" sz="1600" b="1" dirty="0">
                <a:latin typeface="+mn-ea"/>
              </a:rPr>
              <a:t>：以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en-US" altLang="zh-CN" sz="1600" b="1" u="sng" dirty="0">
                <a:latin typeface="+mn-ea"/>
                <a:sym typeface="+mn-ea"/>
              </a:rPr>
              <a:t>int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类型输出，总宽度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en-US" altLang="zh-CN" sz="1600" b="1" u="sng" dirty="0">
                <a:latin typeface="+mn-ea"/>
              </a:rPr>
              <a:t>10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，</a:t>
            </a:r>
            <a:r>
              <a:rPr kumimoji="1" lang="zh-CN" altLang="en-US" sz="1600" b="1" u="sng" dirty="0">
                <a:latin typeface="+mn-ea"/>
              </a:rPr>
              <a:t>左</a:t>
            </a:r>
            <a:r>
              <a:rPr kumimoji="1" lang="zh-CN" altLang="en-US" sz="1600" b="1" dirty="0">
                <a:latin typeface="+mn-ea"/>
              </a:rPr>
              <a:t>对齐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</a:t>
            </a:r>
            <a:r>
              <a:rPr kumimoji="1" lang="en-US" altLang="zh-CN" sz="1600" b="1" dirty="0" err="1">
                <a:latin typeface="+mn-ea"/>
              </a:rPr>
              <a:t>hd</a:t>
            </a: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：以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en-US" altLang="zh-CN" sz="1600" b="1" u="sng" dirty="0">
                <a:latin typeface="+mn-ea"/>
              </a:rPr>
              <a:t>short int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类型的数据类型输出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%10hd </a:t>
            </a:r>
            <a:r>
              <a:rPr kumimoji="1" lang="zh-CN" altLang="en-US" sz="1600" b="1" dirty="0">
                <a:latin typeface="+mn-ea"/>
              </a:rPr>
              <a:t>：以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en-US" altLang="zh-CN" sz="1600" b="1" u="sng" dirty="0">
                <a:latin typeface="+mn-ea"/>
                <a:sym typeface="+mn-ea"/>
              </a:rPr>
              <a:t>short int </a:t>
            </a:r>
            <a:r>
              <a:rPr kumimoji="1" lang="zh-CN" altLang="en-US" sz="1600" b="1" dirty="0">
                <a:latin typeface="+mn-ea"/>
              </a:rPr>
              <a:t>类型输出，总宽度</a:t>
            </a:r>
            <a:r>
              <a:rPr kumimoji="1" lang="en-US" altLang="zh-CN" sz="1600" b="1" u="sng" dirty="0">
                <a:latin typeface="+mn-ea"/>
              </a:rPr>
              <a:t>10</a:t>
            </a:r>
            <a:r>
              <a:rPr kumimoji="1" lang="zh-CN" altLang="en-US" sz="1600" b="1" dirty="0">
                <a:latin typeface="+mn-ea"/>
              </a:rPr>
              <a:t>，</a:t>
            </a:r>
            <a:r>
              <a:rPr kumimoji="1" lang="zh-CN" altLang="en-US" sz="1600" b="1" u="sng" dirty="0">
                <a:latin typeface="+mn-ea"/>
              </a:rPr>
              <a:t>右</a:t>
            </a:r>
            <a:r>
              <a:rPr kumimoji="1" lang="zh-CN" altLang="en-US" sz="1600" b="1" dirty="0">
                <a:latin typeface="+mn-ea"/>
              </a:rPr>
              <a:t>对齐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%-10hd</a:t>
            </a:r>
            <a:r>
              <a:rPr kumimoji="1" lang="zh-CN" altLang="en-US" sz="1600" b="1" dirty="0">
                <a:latin typeface="+mn-ea"/>
              </a:rPr>
              <a:t>：以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en-US" altLang="zh-CN" sz="1600" b="1" u="sng" dirty="0">
                <a:latin typeface="+mn-ea"/>
                <a:sym typeface="+mn-ea"/>
              </a:rPr>
              <a:t>short int </a:t>
            </a:r>
            <a:r>
              <a:rPr kumimoji="1" lang="zh-CN" altLang="en-US" sz="1600" b="1" dirty="0">
                <a:latin typeface="+mn-ea"/>
              </a:rPr>
              <a:t>类型输出，总宽度</a:t>
            </a:r>
            <a:r>
              <a:rPr kumimoji="1" lang="en-US" altLang="zh-CN" sz="1600" b="1" u="sng" dirty="0">
                <a:latin typeface="+mn-ea"/>
              </a:rPr>
              <a:t>10</a:t>
            </a:r>
            <a:r>
              <a:rPr kumimoji="1" lang="zh-CN" altLang="en-US" sz="1600" b="1" dirty="0">
                <a:latin typeface="+mn-ea"/>
              </a:rPr>
              <a:t>，</a:t>
            </a:r>
            <a:r>
              <a:rPr kumimoji="1" lang="zh-CN" altLang="en-US" sz="1600" b="1" u="sng" dirty="0">
                <a:latin typeface="+mn-ea"/>
              </a:rPr>
              <a:t>左</a:t>
            </a:r>
            <a:r>
              <a:rPr kumimoji="1" lang="zh-CN" altLang="en-US" sz="1600" b="1" dirty="0">
                <a:latin typeface="+mn-ea"/>
              </a:rPr>
              <a:t>对齐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如果输出负数且指定宽度，负号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u="sng" dirty="0">
                <a:latin typeface="+mn-ea"/>
              </a:rPr>
              <a:t>占</a:t>
            </a:r>
            <a:r>
              <a:rPr kumimoji="1" lang="en-US" altLang="zh-CN" sz="1600" b="1" u="sng" dirty="0">
                <a:latin typeface="+mn-ea"/>
              </a:rPr>
              <a:t> 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占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不占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总宽度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79665" y="490855"/>
            <a:ext cx="1591310" cy="23152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F.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3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stdio.h</a:t>
            </a:r>
            <a:r>
              <a:rPr lang="en-US" altLang="zh-CN" sz="1200" b="1" dirty="0">
                <a:latin typeface="+mn-ea"/>
              </a:rPr>
              <a:t>&gt;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float f = 123.456f;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("f=%f\n",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("f=%e\n",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("f=%E\n",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("f=%g\n",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("f=%G\n\n", f);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 = 0.123456789f;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("f=%f\n",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("f=%e\n",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("f=%E\n",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("f=%g\n",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("f=%G\n\n", f);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 = 123456789.0f;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("f=%f\n",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("f=%e\n",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("f=%E\n",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("f=%g\n",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("f=%G\n\n", f);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kumimoji="1" lang="zh-CN" altLang="en-US" sz="10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714254" y="1323972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运行结果：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参考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zh-CN" altLang="en-US" sz="1600" b="1" dirty="0">
                <a:latin typeface="+mn-ea"/>
              </a:rPr>
              <a:t>的格式控制符和附加格式控制符，给出解释：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%f</a:t>
            </a:r>
            <a:r>
              <a:rPr kumimoji="1" lang="zh-CN" altLang="en-US" sz="1600" b="1" dirty="0">
                <a:latin typeface="+mn-ea"/>
              </a:rPr>
              <a:t>：将浮点数以十进制的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u="sng" dirty="0">
                <a:latin typeface="+mn-ea"/>
              </a:rPr>
              <a:t>小数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形式输出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%e</a:t>
            </a:r>
            <a:r>
              <a:rPr kumimoji="1" lang="zh-CN" altLang="en-US" sz="1600" b="1" dirty="0">
                <a:latin typeface="+mn-ea"/>
              </a:rPr>
              <a:t>：将浮点数以十进制的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u="sng" dirty="0">
                <a:latin typeface="+mn-ea"/>
              </a:rPr>
              <a:t>指数（</a:t>
            </a:r>
            <a:r>
              <a:rPr kumimoji="1" lang="en-US" altLang="zh-CN" sz="1600" b="1" u="sng" dirty="0">
                <a:latin typeface="+mn-ea"/>
              </a:rPr>
              <a:t>e</a:t>
            </a:r>
            <a:r>
              <a:rPr kumimoji="1" lang="zh-CN" altLang="en-US" sz="1600" b="1" u="sng" dirty="0">
                <a:latin typeface="+mn-ea"/>
              </a:rPr>
              <a:t>小写）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形式输出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%E</a:t>
            </a:r>
            <a:r>
              <a:rPr kumimoji="1" lang="zh-CN" altLang="en-US" sz="1600" b="1" dirty="0">
                <a:latin typeface="+mn-ea"/>
              </a:rPr>
              <a:t>：将浮点数以十进制的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u="sng" dirty="0">
                <a:latin typeface="+mn-ea"/>
                <a:sym typeface="+mn-ea"/>
              </a:rPr>
              <a:t>指数（</a:t>
            </a:r>
            <a:r>
              <a:rPr kumimoji="1" lang="en-US" altLang="zh-CN" sz="1600" b="1" u="sng" dirty="0">
                <a:latin typeface="+mn-ea"/>
                <a:sym typeface="+mn-ea"/>
              </a:rPr>
              <a:t>e</a:t>
            </a:r>
            <a:r>
              <a:rPr kumimoji="1" lang="zh-CN" altLang="en-US" sz="1600" b="1" u="sng" dirty="0">
                <a:latin typeface="+mn-ea"/>
                <a:sym typeface="+mn-ea"/>
              </a:rPr>
              <a:t>大写）</a:t>
            </a:r>
            <a:r>
              <a:rPr kumimoji="1" lang="en-US" altLang="zh-CN" sz="1600" b="1" dirty="0">
                <a:latin typeface="+mn-ea"/>
              </a:rPr>
              <a:t>_ </a:t>
            </a:r>
            <a:r>
              <a:rPr kumimoji="1" lang="zh-CN" altLang="en-US" sz="1600" b="1" dirty="0">
                <a:latin typeface="+mn-ea"/>
              </a:rPr>
              <a:t>形式输出，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%e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%E</a:t>
            </a:r>
            <a:r>
              <a:rPr kumimoji="1" lang="zh-CN" altLang="en-US" sz="1600" b="1" dirty="0">
                <a:latin typeface="+mn-ea"/>
              </a:rPr>
              <a:t>的区别是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u="sng" dirty="0">
                <a:latin typeface="+mn-ea"/>
              </a:rPr>
              <a:t>用于科学计数法的</a:t>
            </a:r>
            <a:r>
              <a:rPr kumimoji="1" lang="en-US" altLang="zh-CN" sz="1600" b="1" u="sng" dirty="0">
                <a:latin typeface="+mn-ea"/>
              </a:rPr>
              <a:t>e</a:t>
            </a:r>
            <a:r>
              <a:rPr kumimoji="1" lang="zh-CN" altLang="en-US" sz="1600" b="1" u="sng" dirty="0">
                <a:latin typeface="+mn-ea"/>
              </a:rPr>
              <a:t>是小写还是大写</a:t>
            </a:r>
            <a:r>
              <a:rPr kumimoji="1" lang="en-US" altLang="zh-CN" sz="1600" b="1" u="sng" dirty="0">
                <a:latin typeface="+mn-ea"/>
              </a:rPr>
              <a:t>_</a:t>
            </a:r>
            <a:r>
              <a:rPr kumimoji="1" lang="en-US" altLang="zh-CN" sz="1600" b="1" dirty="0">
                <a:latin typeface="+mn-ea"/>
              </a:rPr>
              <a:t>_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%g/%G</a:t>
            </a:r>
            <a:r>
              <a:rPr kumimoji="1" lang="zh-CN" altLang="en-US" sz="1600" b="1" dirty="0">
                <a:latin typeface="+mn-ea"/>
              </a:rPr>
              <a:t>：输出形式为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u="sng" dirty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从</a:t>
            </a:r>
            <a:r>
              <a:rPr kumimoji="1" lang="en-US" altLang="zh-CN" sz="1600" b="1" u="sng" dirty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</a:t>
            </a:r>
            <a:r>
              <a:rPr kumimoji="1" lang="zh-CN" altLang="en-US" sz="1600" b="1" u="sng" dirty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</a:t>
            </a:r>
            <a:r>
              <a:rPr kumimoji="1" lang="en-US" altLang="zh-CN" sz="1600" b="1" u="sng" dirty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</a:t>
            </a:r>
            <a:r>
              <a:rPr kumimoji="1" lang="zh-CN" altLang="en-US" sz="1600" b="1" u="sng" dirty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中选择宽度较短的形式输出浮点数</a:t>
            </a:r>
            <a:r>
              <a:rPr kumimoji="1" lang="en-US" altLang="zh-CN" sz="1600" b="1" u="sng" dirty="0">
                <a:latin typeface="+mn-ea"/>
              </a:rPr>
              <a:t>_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★ 仔细观察并叙述清楚，如果觉得左例还不足以理解，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可以自己再构造测试数据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%g/%G</a:t>
            </a:r>
            <a:r>
              <a:rPr kumimoji="1" lang="zh-CN" altLang="en-US" sz="1600" b="1" dirty="0">
                <a:latin typeface="+mn-ea"/>
              </a:rPr>
              <a:t>：输出形式的差别为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u="sng" dirty="0">
                <a:latin typeface="+mn-ea"/>
                <a:sym typeface="+mn-ea"/>
              </a:rPr>
              <a:t>用于科学计数法的</a:t>
            </a:r>
            <a:r>
              <a:rPr kumimoji="1" lang="en-US" altLang="zh-CN" sz="1600" b="1" u="sng" dirty="0">
                <a:latin typeface="+mn-ea"/>
                <a:sym typeface="+mn-ea"/>
              </a:rPr>
              <a:t>e</a:t>
            </a:r>
            <a:r>
              <a:rPr kumimoji="1" lang="zh-CN" altLang="en-US" sz="1600" b="1" u="sng" dirty="0">
                <a:latin typeface="+mn-ea"/>
                <a:sym typeface="+mn-ea"/>
              </a:rPr>
              <a:t>是小写还是大写</a:t>
            </a:r>
            <a:r>
              <a:rPr kumimoji="1" lang="en-US" altLang="zh-CN" sz="1600" b="1" dirty="0">
                <a:latin typeface="+mn-ea"/>
              </a:rPr>
              <a:t>_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08240" y="516890"/>
            <a:ext cx="1533525" cy="26435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G.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3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stdio.h</a:t>
            </a:r>
            <a:r>
              <a:rPr lang="en-US" altLang="zh-CN" sz="1200" b="1" dirty="0">
                <a:latin typeface="+mn-ea"/>
              </a:rPr>
              <a:t>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double f = 123.456;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("f=%f\n",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</a:t>
            </a:r>
            <a:r>
              <a:rPr lang="en-US" altLang="zh-CN" sz="1200" b="1" dirty="0" err="1">
                <a:latin typeface="+mn-ea"/>
              </a:rPr>
              <a:t>lf</a:t>
            </a:r>
            <a:r>
              <a:rPr lang="en-US" altLang="zh-CN" sz="1200" b="1" dirty="0">
                <a:latin typeface="+mn-ea"/>
              </a:rPr>
              <a:t>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("f=%e\n",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("f=%le\n",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("f=%g\n",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("f=%lg\n\n", f);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 = 0.123456789;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("f=%f\n",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</a:t>
            </a:r>
            <a:r>
              <a:rPr lang="en-US" altLang="zh-CN" sz="1200" b="1" dirty="0" err="1">
                <a:latin typeface="+mn-ea"/>
              </a:rPr>
              <a:t>lf</a:t>
            </a:r>
            <a:r>
              <a:rPr lang="en-US" altLang="zh-CN" sz="1200" b="1" dirty="0">
                <a:latin typeface="+mn-ea"/>
              </a:rPr>
              <a:t>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("f=%e\n",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("f=%le\n",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("f=%g\n",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("f=%lg\n\n", f);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 = 123456789.0;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("f=%f\n",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</a:t>
            </a:r>
            <a:r>
              <a:rPr lang="en-US" altLang="zh-CN" sz="1200" b="1" dirty="0" err="1">
                <a:latin typeface="+mn-ea"/>
              </a:rPr>
              <a:t>lf</a:t>
            </a:r>
            <a:r>
              <a:rPr lang="en-US" altLang="zh-CN" sz="1200" b="1" dirty="0">
                <a:latin typeface="+mn-ea"/>
              </a:rPr>
              <a:t>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("f=%e\n",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("f=%le\n",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("f=%g\n",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("f=%lg\n\n",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714254" y="1323972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运行结果：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参考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zh-CN" altLang="en-US" sz="1600" b="1" dirty="0">
                <a:latin typeface="+mn-ea"/>
              </a:rPr>
              <a:t>的格式控制符和附加格式控制符，给出解释：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对于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数据：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、格式符</a:t>
            </a:r>
            <a:r>
              <a:rPr kumimoji="1" lang="en-US" altLang="zh-CN" sz="1600" b="1" dirty="0">
                <a:latin typeface="+mn-ea"/>
              </a:rPr>
              <a:t>%f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%</a:t>
            </a:r>
            <a:r>
              <a:rPr kumimoji="1" lang="en-US" altLang="zh-CN" sz="1600" b="1" dirty="0" err="1">
                <a:latin typeface="+mn-ea"/>
              </a:rPr>
              <a:t>lf</a:t>
            </a:r>
            <a:r>
              <a:rPr kumimoji="1" lang="zh-CN" altLang="en-US" sz="1600" b="1" dirty="0">
                <a:latin typeface="+mn-ea"/>
              </a:rPr>
              <a:t>是否有区别？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  <a:sym typeface="+mn-ea"/>
              </a:rPr>
              <a:t>无区别</a:t>
            </a:r>
            <a:endParaRPr kumimoji="1" lang="zh-CN" altLang="en-US" sz="1600" b="1" dirty="0">
              <a:latin typeface="+mn-ea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、如何证明你给出的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的结论？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(</a:t>
            </a:r>
            <a:r>
              <a:rPr kumimoji="1" lang="zh-CN" altLang="en-US" sz="1600" b="1" dirty="0">
                <a:latin typeface="+mn-ea"/>
              </a:rPr>
              <a:t>提示：三组数据的哪组能证明？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三组数据输出的结果都</a:t>
            </a:r>
            <a:r>
              <a:rPr kumimoji="1" lang="zh-CN" altLang="en-US" sz="1600" b="1" dirty="0">
                <a:latin typeface="+mn-ea"/>
              </a:rPr>
              <a:t>相同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且第二组数据中，都对输入的数据进行截断，表示</a:t>
            </a:r>
            <a:r>
              <a:rPr kumimoji="1" lang="en-US" altLang="zh-CN" sz="1600" b="1" dirty="0">
                <a:latin typeface="+mn-ea"/>
              </a:rPr>
              <a:t>%lf</a:t>
            </a:r>
            <a:r>
              <a:rPr kumimoji="1" lang="zh-CN" altLang="en-US" sz="1600" b="1" dirty="0">
                <a:latin typeface="+mn-ea"/>
              </a:rPr>
              <a:t>并不是表</a:t>
            </a:r>
            <a:r>
              <a:rPr kumimoji="1" lang="en-US" altLang="zh-CN" sz="1600" b="1" dirty="0">
                <a:latin typeface="+mn-ea"/>
              </a:rPr>
              <a:t>double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0500" y="1603375"/>
            <a:ext cx="1526540" cy="35985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H.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3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#include &lt;</a:t>
            </a:r>
            <a:r>
              <a:rPr kumimoji="1" lang="en-US" altLang="zh-CN" sz="1200" b="1" dirty="0" err="1">
                <a:latin typeface="+mn-ea"/>
              </a:rPr>
              <a:t>stdio.h</a:t>
            </a:r>
            <a:r>
              <a:rPr kumimoji="1" lang="en-US" altLang="zh-CN" sz="1200" b="1" dirty="0">
                <a:latin typeface="+mn-ea"/>
              </a:rPr>
              <a:t>&gt;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int main()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{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double f = 123456.789;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("f=%f*\n", f);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("f=%.2f*\n", f);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("f=%10.2f*\n", f);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("f=%-10.2f*\n\n", f);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("f=%e*\n", f);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("f=%.2e*\n", f);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("f=%10.2e*\n", f);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("f=%-10.2e*\n\n", f);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("f=%g*\n", f);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("f=%.2g*\n", f);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("f=%.3g*\n", f);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("f=%10.2g*\n", -f);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("f=%10.3g*\n", f);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("f=%-10.2g*\n", -f);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("f=%-10.3g*\n", f);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return 0;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}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注：最后加*的目的，是为了看清是否有隐含空格</a:t>
            </a:r>
            <a:endParaRPr kumimoji="1" lang="zh-CN" altLang="en-US" sz="12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714254" y="1323972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运行结果：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参考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zh-CN" altLang="en-US" sz="1200" b="1" dirty="0">
                <a:latin typeface="+mn-ea"/>
              </a:rPr>
              <a:t>的格式控制符和附加格式控制符，给出解释：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%10.2f </a:t>
            </a:r>
            <a:r>
              <a:rPr kumimoji="1" lang="zh-CN" altLang="en-US" sz="1200" b="1" dirty="0">
                <a:latin typeface="+mn-ea"/>
              </a:rPr>
              <a:t>：以</a:t>
            </a:r>
            <a:r>
              <a:rPr kumimoji="1" lang="en-US" altLang="zh-CN" sz="1200" b="1" dirty="0">
                <a:latin typeface="+mn-ea"/>
              </a:rPr>
              <a:t>_</a:t>
            </a:r>
            <a:r>
              <a:rPr kumimoji="1" lang="en-US" altLang="zh-CN" sz="1200" b="1" u="sng" dirty="0">
                <a:latin typeface="+mn-ea"/>
              </a:rPr>
              <a:t>float</a:t>
            </a:r>
            <a:r>
              <a:rPr kumimoji="1" lang="zh-CN" altLang="en-US" sz="1200" b="1" u="sng" dirty="0">
                <a:latin typeface="+mn-ea"/>
              </a:rPr>
              <a:t>（</a:t>
            </a:r>
            <a:r>
              <a:rPr kumimoji="1" lang="zh-CN" altLang="en-US" sz="1200" b="1" u="sng" dirty="0">
                <a:latin typeface="+mn-ea"/>
              </a:rPr>
              <a:t>小数）</a:t>
            </a:r>
            <a:r>
              <a:rPr kumimoji="1" lang="en-US" altLang="zh-CN" sz="1200" b="1" dirty="0">
                <a:latin typeface="+mn-ea"/>
              </a:rPr>
              <a:t>_</a:t>
            </a:r>
            <a:r>
              <a:rPr kumimoji="1" lang="zh-CN" altLang="en-US" sz="1200" b="1" dirty="0">
                <a:latin typeface="+mn-ea"/>
              </a:rPr>
              <a:t>类型输出，总宽度</a:t>
            </a:r>
            <a:r>
              <a:rPr kumimoji="1" lang="en-US" altLang="zh-CN" sz="1200" b="1" dirty="0">
                <a:latin typeface="+mn-ea"/>
              </a:rPr>
              <a:t>__</a:t>
            </a:r>
            <a:r>
              <a:rPr kumimoji="1" lang="en-US" altLang="zh-CN" sz="1200" b="1" u="sng" dirty="0">
                <a:latin typeface="+mn-ea"/>
              </a:rPr>
              <a:t>10</a:t>
            </a:r>
            <a:r>
              <a:rPr kumimoji="1" lang="zh-CN" altLang="en-US" sz="1200" b="1" u="sng" dirty="0">
                <a:latin typeface="+mn-ea"/>
              </a:rPr>
              <a:t>位</a:t>
            </a:r>
            <a:r>
              <a:rPr kumimoji="1" lang="en-US" altLang="zh-CN" sz="1200" b="1" dirty="0">
                <a:latin typeface="+mn-ea"/>
              </a:rPr>
              <a:t>_</a:t>
            </a:r>
            <a:r>
              <a:rPr kumimoji="1" lang="zh-CN" altLang="en-US" sz="1200" b="1" dirty="0">
                <a:latin typeface="+mn-ea"/>
              </a:rPr>
              <a:t>，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</a:t>
            </a:r>
            <a:r>
              <a:rPr kumimoji="1" lang="zh-CN" altLang="en-US" sz="1200" b="1" dirty="0">
                <a:latin typeface="+mn-ea"/>
              </a:rPr>
              <a:t>小数点后</a:t>
            </a:r>
            <a:r>
              <a:rPr kumimoji="1" lang="en-US" altLang="zh-CN" sz="1200" b="1" dirty="0">
                <a:latin typeface="+mn-ea"/>
              </a:rPr>
              <a:t>_</a:t>
            </a:r>
            <a:r>
              <a:rPr kumimoji="1" lang="en-US" altLang="zh-CN" sz="1200" b="1" u="sng" dirty="0">
                <a:latin typeface="+mn-ea"/>
              </a:rPr>
              <a:t>2</a:t>
            </a:r>
            <a:r>
              <a:rPr kumimoji="1" lang="en-US" altLang="zh-CN" sz="1200" b="1" dirty="0">
                <a:latin typeface="+mn-ea"/>
              </a:rPr>
              <a:t>__</a:t>
            </a:r>
            <a:r>
              <a:rPr kumimoji="1" lang="zh-CN" altLang="en-US" sz="1200" b="1" dirty="0">
                <a:latin typeface="+mn-ea"/>
              </a:rPr>
              <a:t>位，</a:t>
            </a:r>
            <a:r>
              <a:rPr kumimoji="1" lang="en-US" altLang="zh-CN" sz="1200" b="1" dirty="0">
                <a:latin typeface="+mn-ea"/>
              </a:rPr>
              <a:t>_</a:t>
            </a:r>
            <a:r>
              <a:rPr kumimoji="1" lang="zh-CN" altLang="en-US" sz="1200" b="1" u="sng" dirty="0">
                <a:latin typeface="+mn-ea"/>
              </a:rPr>
              <a:t>右</a:t>
            </a:r>
            <a:r>
              <a:rPr kumimoji="1" lang="en-US" altLang="zh-CN" sz="1200" b="1" dirty="0">
                <a:latin typeface="+mn-ea"/>
              </a:rPr>
              <a:t>_</a:t>
            </a:r>
            <a:r>
              <a:rPr kumimoji="1" lang="zh-CN" altLang="en-US" sz="1200" b="1" dirty="0">
                <a:latin typeface="+mn-ea"/>
              </a:rPr>
              <a:t>对齐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%-10.2f</a:t>
            </a:r>
            <a:r>
              <a:rPr kumimoji="1" lang="zh-CN" altLang="en-US" sz="1200" b="1" dirty="0">
                <a:latin typeface="+mn-ea"/>
              </a:rPr>
              <a:t>：以</a:t>
            </a:r>
            <a:r>
              <a:rPr kumimoji="1" lang="en-US" altLang="zh-CN" sz="1200" b="1" dirty="0">
                <a:latin typeface="+mn-ea"/>
              </a:rPr>
              <a:t>_</a:t>
            </a:r>
            <a:r>
              <a:rPr kumimoji="1" lang="en-US" altLang="zh-CN" sz="1200" b="1" u="sng" dirty="0">
                <a:latin typeface="+mn-ea"/>
                <a:sym typeface="+mn-ea"/>
              </a:rPr>
              <a:t>float</a:t>
            </a:r>
            <a:r>
              <a:rPr kumimoji="1" lang="zh-CN" altLang="en-US" sz="1200" b="1" u="sng" dirty="0">
                <a:latin typeface="+mn-ea"/>
                <a:sym typeface="+mn-ea"/>
              </a:rPr>
              <a:t>（</a:t>
            </a:r>
            <a:r>
              <a:rPr kumimoji="1" lang="zh-CN" altLang="en-US" sz="1200" b="1" u="sng" dirty="0">
                <a:latin typeface="+mn-ea"/>
                <a:sym typeface="+mn-ea"/>
              </a:rPr>
              <a:t>小数）</a:t>
            </a:r>
            <a:r>
              <a:rPr kumimoji="1" lang="en-US" altLang="zh-CN" sz="1200" b="1" dirty="0">
                <a:latin typeface="+mn-ea"/>
                <a:sym typeface="+mn-ea"/>
              </a:rPr>
              <a:t>_</a:t>
            </a:r>
            <a:r>
              <a:rPr kumimoji="1" lang="en-US" altLang="zh-CN" sz="1200" b="1" dirty="0">
                <a:latin typeface="+mn-ea"/>
              </a:rPr>
              <a:t>_</a:t>
            </a:r>
            <a:r>
              <a:rPr kumimoji="1" lang="zh-CN" altLang="en-US" sz="1200" b="1" dirty="0">
                <a:latin typeface="+mn-ea"/>
              </a:rPr>
              <a:t>类型输出，总宽度</a:t>
            </a:r>
            <a:r>
              <a:rPr kumimoji="1" lang="en-US" altLang="zh-CN" sz="1200" b="1" dirty="0">
                <a:latin typeface="+mn-ea"/>
              </a:rPr>
              <a:t>__</a:t>
            </a:r>
            <a:r>
              <a:rPr kumimoji="1" lang="en-US" altLang="zh-CN" sz="1200" b="1" u="sng" dirty="0">
                <a:latin typeface="+mn-ea"/>
                <a:sym typeface="+mn-ea"/>
              </a:rPr>
              <a:t>10</a:t>
            </a:r>
            <a:r>
              <a:rPr kumimoji="1" lang="zh-CN" altLang="en-US" sz="1200" b="1" u="sng" dirty="0">
                <a:latin typeface="+mn-ea"/>
                <a:sym typeface="+mn-ea"/>
              </a:rPr>
              <a:t>位</a:t>
            </a:r>
            <a:r>
              <a:rPr kumimoji="1" lang="en-US" altLang="zh-CN" sz="1200" b="1" dirty="0">
                <a:latin typeface="+mn-ea"/>
              </a:rPr>
              <a:t>___</a:t>
            </a:r>
            <a:r>
              <a:rPr kumimoji="1" lang="zh-CN" altLang="en-US" sz="1200" b="1" dirty="0">
                <a:latin typeface="+mn-ea"/>
              </a:rPr>
              <a:t>，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</a:t>
            </a:r>
            <a:r>
              <a:rPr kumimoji="1" lang="zh-CN" altLang="en-US" sz="1200" b="1" dirty="0">
                <a:latin typeface="+mn-ea"/>
              </a:rPr>
              <a:t>小数点后</a:t>
            </a:r>
            <a:r>
              <a:rPr kumimoji="1" lang="en-US" altLang="zh-CN" sz="1200" b="1" dirty="0">
                <a:latin typeface="+mn-ea"/>
              </a:rPr>
              <a:t>___</a:t>
            </a:r>
            <a:r>
              <a:rPr kumimoji="1" lang="en-US" altLang="zh-CN" sz="1200" b="1" u="sng" dirty="0">
                <a:latin typeface="+mn-ea"/>
              </a:rPr>
              <a:t>2</a:t>
            </a:r>
            <a:r>
              <a:rPr kumimoji="1" lang="en-US" altLang="zh-CN" sz="1200" b="1" dirty="0">
                <a:latin typeface="+mn-ea"/>
              </a:rPr>
              <a:t>__</a:t>
            </a:r>
            <a:r>
              <a:rPr kumimoji="1" lang="zh-CN" altLang="en-US" sz="1200" b="1" dirty="0">
                <a:latin typeface="+mn-ea"/>
              </a:rPr>
              <a:t>位，</a:t>
            </a:r>
            <a:r>
              <a:rPr kumimoji="1" lang="en-US" altLang="zh-CN" sz="1200" b="1" dirty="0">
                <a:latin typeface="+mn-ea"/>
              </a:rPr>
              <a:t>__</a:t>
            </a:r>
            <a:r>
              <a:rPr kumimoji="1" lang="zh-CN" altLang="en-US" sz="1200" b="1" u="sng" dirty="0">
                <a:latin typeface="+mn-ea"/>
              </a:rPr>
              <a:t>左</a:t>
            </a:r>
            <a:r>
              <a:rPr kumimoji="1" lang="en-US" altLang="zh-CN" sz="1200" b="1" dirty="0">
                <a:latin typeface="+mn-ea"/>
              </a:rPr>
              <a:t>_</a:t>
            </a:r>
            <a:r>
              <a:rPr kumimoji="1" lang="zh-CN" altLang="en-US" sz="1200" b="1" dirty="0">
                <a:latin typeface="+mn-ea"/>
              </a:rPr>
              <a:t>对齐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%10.2e </a:t>
            </a:r>
            <a:r>
              <a:rPr kumimoji="1" lang="zh-CN" altLang="en-US" sz="1200" b="1" dirty="0">
                <a:latin typeface="+mn-ea"/>
              </a:rPr>
              <a:t>：以</a:t>
            </a:r>
            <a:r>
              <a:rPr kumimoji="1" lang="en-US" altLang="zh-CN" sz="1200" b="1" dirty="0">
                <a:latin typeface="+mn-ea"/>
              </a:rPr>
              <a:t>__</a:t>
            </a:r>
            <a:r>
              <a:rPr kumimoji="1" lang="en-US" altLang="zh-CN" sz="1200" b="1" u="sng" dirty="0">
                <a:latin typeface="+mn-ea"/>
                <a:sym typeface="+mn-ea"/>
              </a:rPr>
              <a:t>float</a:t>
            </a:r>
            <a:r>
              <a:rPr kumimoji="1" lang="zh-CN" altLang="en-US" sz="1200" b="1" u="sng" dirty="0">
                <a:latin typeface="+mn-ea"/>
                <a:sym typeface="+mn-ea"/>
              </a:rPr>
              <a:t>（指数）</a:t>
            </a:r>
            <a:r>
              <a:rPr kumimoji="1" lang="en-US" altLang="zh-CN" sz="1200" b="1" dirty="0">
                <a:latin typeface="+mn-ea"/>
              </a:rPr>
              <a:t>_</a:t>
            </a:r>
            <a:r>
              <a:rPr kumimoji="1" lang="zh-CN" altLang="en-US" sz="1200" b="1" dirty="0">
                <a:latin typeface="+mn-ea"/>
              </a:rPr>
              <a:t>类型输出，总宽度</a:t>
            </a:r>
            <a:r>
              <a:rPr kumimoji="1" lang="en-US" altLang="zh-CN" sz="1200" b="1" dirty="0">
                <a:latin typeface="+mn-ea"/>
              </a:rPr>
              <a:t>__</a:t>
            </a:r>
            <a:r>
              <a:rPr kumimoji="1" lang="en-US" altLang="zh-CN" sz="1200" b="1" dirty="0">
                <a:latin typeface="+mn-ea"/>
                <a:sym typeface="+mn-ea"/>
              </a:rPr>
              <a:t>_</a:t>
            </a:r>
            <a:r>
              <a:rPr kumimoji="1" lang="en-US" altLang="zh-CN" sz="1200" b="1" u="sng" dirty="0">
                <a:latin typeface="+mn-ea"/>
                <a:sym typeface="+mn-ea"/>
              </a:rPr>
              <a:t>10</a:t>
            </a:r>
            <a:r>
              <a:rPr kumimoji="1" lang="zh-CN" altLang="en-US" sz="1200" b="1" u="sng" dirty="0">
                <a:latin typeface="+mn-ea"/>
                <a:sym typeface="+mn-ea"/>
              </a:rPr>
              <a:t>位</a:t>
            </a:r>
            <a:r>
              <a:rPr kumimoji="1" lang="en-US" altLang="zh-CN" sz="1200" b="1" dirty="0">
                <a:latin typeface="+mn-ea"/>
              </a:rPr>
              <a:t>__</a:t>
            </a:r>
            <a:r>
              <a:rPr kumimoji="1" lang="zh-CN" altLang="en-US" sz="1200" b="1" dirty="0">
                <a:latin typeface="+mn-ea"/>
              </a:rPr>
              <a:t>，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</a:t>
            </a:r>
            <a:r>
              <a:rPr kumimoji="1" lang="zh-CN" altLang="en-US" sz="1200" b="1" dirty="0">
                <a:latin typeface="+mn-ea"/>
              </a:rPr>
              <a:t>小数点后</a:t>
            </a:r>
            <a:r>
              <a:rPr kumimoji="1" lang="en-US" altLang="zh-CN" sz="1200" b="1" dirty="0">
                <a:latin typeface="+mn-ea"/>
              </a:rPr>
              <a:t>__</a:t>
            </a:r>
            <a:r>
              <a:rPr kumimoji="1" lang="en-US" altLang="zh-CN" sz="1200" b="1" u="sng" dirty="0">
                <a:latin typeface="+mn-ea"/>
              </a:rPr>
              <a:t>2</a:t>
            </a:r>
            <a:r>
              <a:rPr kumimoji="1" lang="en-US" altLang="zh-CN" sz="1200" b="1" dirty="0">
                <a:latin typeface="+mn-ea"/>
              </a:rPr>
              <a:t>_</a:t>
            </a:r>
            <a:r>
              <a:rPr kumimoji="1" lang="zh-CN" altLang="en-US" sz="1200" b="1" dirty="0">
                <a:latin typeface="+mn-ea"/>
              </a:rPr>
              <a:t>位，</a:t>
            </a:r>
            <a:r>
              <a:rPr kumimoji="1" lang="en-US" altLang="zh-CN" sz="1200" b="1" dirty="0">
                <a:latin typeface="+mn-ea"/>
              </a:rPr>
              <a:t>__</a:t>
            </a:r>
            <a:r>
              <a:rPr kumimoji="1" lang="zh-CN" altLang="en-US" sz="1200" b="1" u="sng" dirty="0">
                <a:latin typeface="+mn-ea"/>
              </a:rPr>
              <a:t>右</a:t>
            </a:r>
            <a:r>
              <a:rPr kumimoji="1" lang="en-US" altLang="zh-CN" sz="1200" b="1" dirty="0">
                <a:latin typeface="+mn-ea"/>
              </a:rPr>
              <a:t>_</a:t>
            </a:r>
            <a:r>
              <a:rPr kumimoji="1" lang="zh-CN" altLang="en-US" sz="1200" b="1" dirty="0">
                <a:latin typeface="+mn-ea"/>
              </a:rPr>
              <a:t>对齐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%-10.2e</a:t>
            </a:r>
            <a:r>
              <a:rPr kumimoji="1" lang="zh-CN" altLang="en-US" sz="1200" b="1" dirty="0">
                <a:latin typeface="+mn-ea"/>
              </a:rPr>
              <a:t>：以</a:t>
            </a:r>
            <a:r>
              <a:rPr kumimoji="1" lang="en-US" altLang="zh-CN" sz="1200" b="1" dirty="0">
                <a:latin typeface="+mn-ea"/>
              </a:rPr>
              <a:t>__</a:t>
            </a:r>
            <a:r>
              <a:rPr kumimoji="1" lang="en-US" altLang="zh-CN" sz="1200" b="1" u="sng" dirty="0">
                <a:latin typeface="+mn-ea"/>
                <a:sym typeface="+mn-ea"/>
              </a:rPr>
              <a:t>float</a:t>
            </a:r>
            <a:r>
              <a:rPr kumimoji="1" lang="zh-CN" altLang="en-US" sz="1200" b="1" u="sng" dirty="0">
                <a:latin typeface="+mn-ea"/>
                <a:sym typeface="+mn-ea"/>
              </a:rPr>
              <a:t>（指数）</a:t>
            </a:r>
            <a:r>
              <a:rPr kumimoji="1" lang="en-US" altLang="zh-CN" sz="1200" b="1" dirty="0">
                <a:latin typeface="+mn-ea"/>
              </a:rPr>
              <a:t>_</a:t>
            </a:r>
            <a:r>
              <a:rPr kumimoji="1" lang="zh-CN" altLang="en-US" sz="1200" b="1" dirty="0">
                <a:latin typeface="+mn-ea"/>
              </a:rPr>
              <a:t>类型输出，总宽度</a:t>
            </a:r>
            <a:r>
              <a:rPr kumimoji="1" lang="en-US" altLang="zh-CN" sz="1200" b="1" dirty="0">
                <a:latin typeface="+mn-ea"/>
              </a:rPr>
              <a:t>____</a:t>
            </a:r>
            <a:r>
              <a:rPr kumimoji="1" lang="en-US" altLang="zh-CN" sz="1200" b="1" u="sng" dirty="0">
                <a:latin typeface="+mn-ea"/>
                <a:sym typeface="+mn-ea"/>
              </a:rPr>
              <a:t>10</a:t>
            </a:r>
            <a:r>
              <a:rPr kumimoji="1" lang="zh-CN" altLang="en-US" sz="1200" b="1" u="sng" dirty="0">
                <a:latin typeface="+mn-ea"/>
                <a:sym typeface="+mn-ea"/>
              </a:rPr>
              <a:t>位</a:t>
            </a:r>
            <a:r>
              <a:rPr kumimoji="1" lang="en-US" altLang="zh-CN" sz="1200" b="1" dirty="0">
                <a:latin typeface="+mn-ea"/>
              </a:rPr>
              <a:t>___</a:t>
            </a:r>
            <a:r>
              <a:rPr kumimoji="1" lang="zh-CN" altLang="en-US" sz="1200" b="1" dirty="0">
                <a:latin typeface="+mn-ea"/>
              </a:rPr>
              <a:t>，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</a:t>
            </a:r>
            <a:r>
              <a:rPr kumimoji="1" lang="zh-CN" altLang="en-US" sz="1200" b="1" dirty="0">
                <a:latin typeface="+mn-ea"/>
              </a:rPr>
              <a:t>小数点后</a:t>
            </a:r>
            <a:r>
              <a:rPr kumimoji="1" lang="en-US" altLang="zh-CN" sz="1200" b="1" dirty="0">
                <a:latin typeface="+mn-ea"/>
              </a:rPr>
              <a:t>__</a:t>
            </a:r>
            <a:r>
              <a:rPr kumimoji="1" lang="en-US" altLang="zh-CN" sz="1200" b="1" u="sng" dirty="0">
                <a:latin typeface="+mn-ea"/>
              </a:rPr>
              <a:t>2</a:t>
            </a:r>
            <a:r>
              <a:rPr kumimoji="1" lang="en-US" altLang="zh-CN" sz="1200" b="1" dirty="0">
                <a:latin typeface="+mn-ea"/>
              </a:rPr>
              <a:t>__</a:t>
            </a:r>
            <a:r>
              <a:rPr kumimoji="1" lang="zh-CN" altLang="en-US" sz="1200" b="1" dirty="0">
                <a:latin typeface="+mn-ea"/>
              </a:rPr>
              <a:t>位，</a:t>
            </a:r>
            <a:r>
              <a:rPr kumimoji="1" lang="en-US" altLang="zh-CN" sz="1200" b="1" dirty="0">
                <a:latin typeface="+mn-ea"/>
              </a:rPr>
              <a:t>__</a:t>
            </a:r>
            <a:r>
              <a:rPr kumimoji="1" lang="zh-CN" altLang="en-US" sz="1200" b="1" u="sng" dirty="0">
                <a:latin typeface="+mn-ea"/>
              </a:rPr>
              <a:t>左</a:t>
            </a:r>
            <a:r>
              <a:rPr kumimoji="1" lang="en-US" altLang="zh-CN" sz="1200" b="1" dirty="0">
                <a:latin typeface="+mn-ea"/>
              </a:rPr>
              <a:t>_</a:t>
            </a:r>
            <a:r>
              <a:rPr kumimoji="1" lang="zh-CN" altLang="en-US" sz="1200" b="1" dirty="0">
                <a:latin typeface="+mn-ea"/>
              </a:rPr>
              <a:t>对齐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>
                <a:latin typeface="+mn-ea"/>
              </a:rPr>
              <a:t>对</a:t>
            </a:r>
            <a:r>
              <a:rPr lang="en-US" altLang="zh-CN" sz="1200" b="1" dirty="0">
                <a:latin typeface="+mn-ea"/>
              </a:rPr>
              <a:t>%f</a:t>
            </a:r>
            <a:r>
              <a:rPr lang="zh-CN" altLang="en-US" sz="1200" b="1" dirty="0">
                <a:latin typeface="+mn-ea"/>
              </a:rPr>
              <a:t>和</a:t>
            </a:r>
            <a:r>
              <a:rPr lang="en-US" altLang="zh-CN" sz="1200" b="1" dirty="0">
                <a:latin typeface="+mn-ea"/>
              </a:rPr>
              <a:t>%e</a:t>
            </a:r>
            <a:r>
              <a:rPr lang="zh-CN" altLang="en-US" sz="1200" b="1" dirty="0">
                <a:latin typeface="+mn-ea"/>
              </a:rPr>
              <a:t>而言，指定的总宽度</a:t>
            </a:r>
            <a:r>
              <a:rPr lang="en-US" altLang="zh-CN" sz="1200" b="1" dirty="0">
                <a:latin typeface="+mn-ea"/>
              </a:rPr>
              <a:t>_</a:t>
            </a:r>
            <a:r>
              <a:rPr lang="zh-CN" altLang="en-US" sz="1200" b="1" u="sng" dirty="0">
                <a:latin typeface="+mn-ea"/>
              </a:rPr>
              <a:t>包含</a:t>
            </a:r>
            <a:r>
              <a:rPr lang="en-US" altLang="zh-CN" sz="1200" b="1" u="sng" dirty="0">
                <a:latin typeface="+mn-ea"/>
              </a:rPr>
              <a:t> 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zh-CN" altLang="en-US" sz="1200" b="1" dirty="0">
                <a:latin typeface="+mn-ea"/>
              </a:rPr>
              <a:t>包含</a:t>
            </a:r>
            <a:r>
              <a:rPr lang="en-US" altLang="zh-CN" sz="1200" b="1" dirty="0">
                <a:latin typeface="+mn-ea"/>
              </a:rPr>
              <a:t>/</a:t>
            </a:r>
            <a:r>
              <a:rPr lang="zh-CN" altLang="en-US" sz="1200" b="1" dirty="0">
                <a:latin typeface="+mn-ea"/>
              </a:rPr>
              <a:t>不包含</a:t>
            </a:r>
            <a:r>
              <a:rPr lang="en-US" altLang="zh-CN" sz="1200" b="1" dirty="0">
                <a:latin typeface="+mn-ea"/>
              </a:rPr>
              <a:t>)</a:t>
            </a:r>
            <a:r>
              <a:rPr lang="zh-CN" altLang="en-US" sz="1200" b="1" dirty="0">
                <a:latin typeface="+mn-ea"/>
              </a:rPr>
              <a:t>小数点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对</a:t>
            </a:r>
            <a:r>
              <a:rPr kumimoji="1" lang="en-US" altLang="zh-CN" sz="1200" b="1" dirty="0">
                <a:latin typeface="+mn-ea"/>
              </a:rPr>
              <a:t>%g</a:t>
            </a:r>
            <a:r>
              <a:rPr kumimoji="1" lang="zh-CN" altLang="en-US" sz="1200" b="1" dirty="0">
                <a:latin typeface="+mn-ea"/>
              </a:rPr>
              <a:t>而言，</a:t>
            </a:r>
            <a:r>
              <a:rPr kumimoji="1" lang="en-US" altLang="zh-CN" sz="1200" b="1" dirty="0">
                <a:latin typeface="+mn-ea"/>
              </a:rPr>
              <a:t>%</a:t>
            </a:r>
            <a:r>
              <a:rPr kumimoji="1" lang="en-US" altLang="zh-CN" sz="1200" b="1" dirty="0" err="1">
                <a:latin typeface="+mn-ea"/>
              </a:rPr>
              <a:t>m.n</a:t>
            </a:r>
            <a:r>
              <a:rPr kumimoji="1" lang="zh-CN" altLang="en-US" sz="1200" b="1" dirty="0">
                <a:latin typeface="+mn-ea"/>
              </a:rPr>
              <a:t>中</a:t>
            </a:r>
            <a:r>
              <a:rPr kumimoji="1" lang="en-US" altLang="zh-CN" sz="1200" b="1" dirty="0">
                <a:latin typeface="+mn-ea"/>
              </a:rPr>
              <a:t>n</a:t>
            </a:r>
            <a:r>
              <a:rPr kumimoji="1" lang="zh-CN" altLang="en-US" sz="1200" b="1" dirty="0">
                <a:latin typeface="+mn-ea"/>
              </a:rPr>
              <a:t>代表的位数是指</a:t>
            </a:r>
            <a:r>
              <a:rPr kumimoji="1" lang="en-US" altLang="zh-CN" sz="1200" b="1" dirty="0">
                <a:latin typeface="+mn-ea"/>
              </a:rPr>
              <a:t>___</a:t>
            </a:r>
            <a:r>
              <a:rPr kumimoji="1" lang="zh-CN" altLang="en-US" sz="1200" b="1" u="sng" dirty="0">
                <a:latin typeface="+mn-ea"/>
              </a:rPr>
              <a:t>有效数字的位数</a:t>
            </a:r>
            <a:r>
              <a:rPr kumimoji="1" lang="en-US" altLang="zh-CN" sz="1200" b="1" dirty="0">
                <a:latin typeface="+mn-ea"/>
              </a:rPr>
              <a:t>___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如果输出负数且指定宽度，负号</a:t>
            </a:r>
            <a:r>
              <a:rPr kumimoji="1" lang="en-US" altLang="zh-CN" sz="1200" b="1" dirty="0">
                <a:latin typeface="+mn-ea"/>
              </a:rPr>
              <a:t>_</a:t>
            </a:r>
            <a:r>
              <a:rPr kumimoji="1" lang="zh-CN" altLang="en-US" sz="1200" b="1" u="sng" dirty="0">
                <a:latin typeface="+mn-ea"/>
              </a:rPr>
              <a:t>占</a:t>
            </a:r>
            <a:r>
              <a:rPr kumimoji="1" lang="en-US" altLang="zh-CN" sz="1200" b="1" dirty="0">
                <a:latin typeface="+mn-ea"/>
              </a:rPr>
              <a:t>_(</a:t>
            </a:r>
            <a:r>
              <a:rPr kumimoji="1" lang="zh-CN" altLang="en-US" sz="1200" b="1" dirty="0">
                <a:latin typeface="+mn-ea"/>
              </a:rPr>
              <a:t>占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不占</a:t>
            </a:r>
            <a:r>
              <a:rPr kumimoji="1" lang="en-US" altLang="zh-CN" sz="1200" b="1" dirty="0">
                <a:latin typeface="+mn-ea"/>
              </a:rPr>
              <a:t>)</a:t>
            </a:r>
            <a:r>
              <a:rPr kumimoji="1" lang="zh-CN" altLang="en-US" sz="1200" b="1" dirty="0">
                <a:latin typeface="+mn-ea"/>
              </a:rPr>
              <a:t>总宽度</a:t>
            </a:r>
            <a:endParaRPr kumimoji="1" lang="zh-CN" altLang="en-US" sz="12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9860" y="1743710"/>
            <a:ext cx="1638300" cy="29794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I.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3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stdio.h</a:t>
            </a:r>
            <a:r>
              <a:rPr lang="en-US" altLang="zh-CN" sz="1600" b="1" dirty="0">
                <a:latin typeface="+mn-ea"/>
              </a:rPr>
              <a:t>&gt;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float f = 123456789.123;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("f=%f*\n", f);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("f=%10.2f*\n", f);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("f=%-10.2f*\n", f);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("f=%.2f*\n\n", f);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double d = 12345678901234567.6789;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("d=%f*\n", d);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("d=%10.2f*\n", d);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("d=%-10.2f*\n", d);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("d=%.2f*\n\n", d);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注：最后加*的目的，是为了看清是否有隐含空格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714254" y="1323972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运行结果：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给出下面两个概念的结论：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、在数据的有效位数超过精度时，则输出：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四舍五入后满足精度要求的数据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、如果指定的总宽度小于有效位数的宽度，则输出：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按有效位数的宽度输出，指定的总宽度</a:t>
            </a:r>
            <a:r>
              <a:rPr kumimoji="1" lang="zh-CN" altLang="en-US" sz="1600" b="1" dirty="0">
                <a:latin typeface="+mn-ea"/>
              </a:rPr>
              <a:t>无效</a:t>
            </a:r>
            <a:endParaRPr kumimoji="1" lang="zh-CN" altLang="en-US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84515" y="1323975"/>
            <a:ext cx="2263140" cy="18592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J.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3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#include &lt;</a:t>
            </a:r>
            <a:r>
              <a:rPr kumimoji="1" lang="en-US" altLang="zh-CN" sz="1600" b="1" dirty="0" err="1">
                <a:latin typeface="+mn-ea"/>
              </a:rPr>
              <a:t>stdio.h</a:t>
            </a:r>
            <a:r>
              <a:rPr kumimoji="1" lang="en-US" altLang="zh-CN" sz="1600" b="1" dirty="0">
                <a:latin typeface="+mn-ea"/>
              </a:rPr>
              <a:t>&gt;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#define str "</a:t>
            </a:r>
            <a:r>
              <a:rPr kumimoji="1" lang="en-US" altLang="zh-CN" sz="1600" b="1" dirty="0" err="1">
                <a:latin typeface="+mn-ea"/>
              </a:rPr>
              <a:t>abcdefghijklmnopqrstuvwxyz</a:t>
            </a:r>
            <a:r>
              <a:rPr kumimoji="1" lang="en-US" altLang="zh-CN" sz="1600" b="1" dirty="0">
                <a:latin typeface="+mn-ea"/>
              </a:rPr>
              <a:t>"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int main()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{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en-US" altLang="zh-CN" sz="1600" b="1" dirty="0">
                <a:latin typeface="+mn-ea"/>
              </a:rPr>
              <a:t>("str=%s*\n", str);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en-US" altLang="zh-CN" sz="1600" b="1" dirty="0">
                <a:latin typeface="+mn-ea"/>
              </a:rPr>
              <a:t>("str=%30s*\n", str);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en-US" altLang="zh-CN" sz="1600" b="1" dirty="0">
                <a:latin typeface="+mn-ea"/>
              </a:rPr>
              <a:t>("str=%-30s*\n", str);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en-US" altLang="zh-CN" sz="1600" b="1" dirty="0">
                <a:latin typeface="+mn-ea"/>
              </a:rPr>
              <a:t>("str=%5s*\n", str);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en-US" altLang="zh-CN" sz="1600" b="1" dirty="0">
                <a:latin typeface="+mn-ea"/>
              </a:rPr>
              <a:t>("str=%-5s*\n", str);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en-US" altLang="zh-CN" sz="1600" b="1" dirty="0">
                <a:latin typeface="+mn-ea"/>
              </a:rPr>
              <a:t>("str=%.5s*\n", str);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en-US" altLang="zh-CN" sz="1600" b="1" dirty="0">
                <a:latin typeface="+mn-ea"/>
              </a:rPr>
              <a:t>("str=%-.5s*\n", str);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en-US" altLang="zh-CN" sz="1600" b="1" dirty="0">
                <a:latin typeface="+mn-ea"/>
              </a:rPr>
              <a:t>("str=%10.5s*\n", str);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en-US" altLang="zh-CN" sz="1600" b="1" dirty="0">
                <a:latin typeface="+mn-ea"/>
              </a:rPr>
              <a:t>("str=%-10.5s*\n", str);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return 0;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}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注：最后加*的目的，是为了看清是否有隐含空格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714254" y="1323972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运行结果：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参考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zh-CN" altLang="en-US" sz="1600" b="1" dirty="0">
                <a:latin typeface="+mn-ea"/>
              </a:rPr>
              <a:t>的格式控制符和附加格式控制符，给出解释：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%s   </a:t>
            </a:r>
            <a:r>
              <a:rPr kumimoji="1" lang="zh-CN" altLang="en-US" sz="1600" b="1" dirty="0">
                <a:latin typeface="+mn-ea"/>
              </a:rPr>
              <a:t>：输出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en-US" altLang="zh-CN" sz="1600" b="1" u="sng" dirty="0">
                <a:latin typeface="+mn-ea"/>
              </a:rPr>
              <a:t>char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类型的数据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%30s </a:t>
            </a:r>
            <a:r>
              <a:rPr kumimoji="1" lang="zh-CN" altLang="en-US" sz="1600" b="1" dirty="0">
                <a:latin typeface="+mn-ea"/>
              </a:rPr>
              <a:t>：输出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en-US" altLang="zh-CN" sz="1600" b="1" u="sng" dirty="0">
                <a:latin typeface="+mn-ea"/>
              </a:rPr>
              <a:t>char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类型的数据，总宽度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en-US" altLang="zh-CN" sz="1600" b="1" u="sng" dirty="0">
                <a:latin typeface="+mn-ea"/>
              </a:rPr>
              <a:t>30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__</a:t>
            </a:r>
            <a:r>
              <a:rPr kumimoji="1" lang="zh-CN" altLang="en-US" sz="1600" b="1" u="sng" dirty="0">
                <a:latin typeface="+mn-ea"/>
              </a:rPr>
              <a:t>右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对齐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%-30s</a:t>
            </a:r>
            <a:r>
              <a:rPr kumimoji="1" lang="zh-CN" altLang="en-US" sz="1600" b="1" dirty="0">
                <a:latin typeface="+mn-ea"/>
              </a:rPr>
              <a:t>：输出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en-US" altLang="zh-CN" sz="1600" b="1" u="sng" dirty="0">
                <a:latin typeface="+mn-ea"/>
                <a:sym typeface="+mn-ea"/>
              </a:rPr>
              <a:t>char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类型的数据，总宽度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en-US" altLang="zh-CN" sz="1600" b="1" u="sng" dirty="0">
                <a:latin typeface="+mn-ea"/>
                <a:sym typeface="+mn-ea"/>
              </a:rPr>
              <a:t>30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__</a:t>
            </a:r>
            <a:r>
              <a:rPr kumimoji="1" lang="zh-CN" altLang="en-US" sz="1600" b="1" u="sng" dirty="0">
                <a:latin typeface="+mn-ea"/>
              </a:rPr>
              <a:t>左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对齐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如果指定的总宽度小于字符串的长度，则：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按字符串的长度输出，指定的宽度无效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对</a:t>
            </a:r>
            <a:r>
              <a:rPr kumimoji="1" lang="en-US" altLang="zh-CN" sz="1600" b="1" dirty="0">
                <a:latin typeface="+mn-ea"/>
              </a:rPr>
              <a:t>%s</a:t>
            </a:r>
            <a:r>
              <a:rPr kumimoji="1" lang="zh-CN" altLang="en-US" sz="1600" b="1" dirty="0">
                <a:latin typeface="+mn-ea"/>
              </a:rPr>
              <a:t>而言，</a:t>
            </a:r>
            <a:r>
              <a:rPr kumimoji="1" lang="en-US" altLang="zh-CN" sz="1600" b="1" dirty="0">
                <a:latin typeface="+mn-ea"/>
              </a:rPr>
              <a:t>%</a:t>
            </a:r>
            <a:r>
              <a:rPr kumimoji="1" lang="en-US" altLang="zh-CN" sz="1600" b="1" dirty="0" err="1">
                <a:latin typeface="+mn-ea"/>
              </a:rPr>
              <a:t>m.n</a:t>
            </a:r>
            <a:r>
              <a:rPr kumimoji="1" lang="zh-CN" altLang="en-US" sz="1600" b="1" dirty="0">
                <a:latin typeface="+mn-ea"/>
              </a:rPr>
              <a:t>中</a:t>
            </a:r>
            <a:r>
              <a:rPr kumimoji="1" lang="en-US" altLang="zh-CN" sz="1600" b="1" dirty="0">
                <a:latin typeface="+mn-ea"/>
              </a:rPr>
              <a:t>n</a:t>
            </a:r>
            <a:r>
              <a:rPr kumimoji="1" lang="zh-CN" altLang="en-US" sz="1600" b="1" dirty="0">
                <a:latin typeface="+mn-ea"/>
              </a:rPr>
              <a:t>代表的位数是指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u="sng" dirty="0">
                <a:latin typeface="+mn-ea"/>
              </a:rPr>
              <a:t>输出字符串的精度（即</a:t>
            </a:r>
            <a:r>
              <a:rPr kumimoji="1" lang="en-US" altLang="zh-CN" sz="1600" b="1" u="sng" dirty="0">
                <a:latin typeface="+mn-ea"/>
              </a:rPr>
              <a:t>n</a:t>
            </a:r>
            <a:r>
              <a:rPr kumimoji="1" lang="zh-CN" altLang="en-US" sz="1600" b="1" u="sng" dirty="0">
                <a:latin typeface="+mn-ea"/>
              </a:rPr>
              <a:t>个</a:t>
            </a:r>
            <a:r>
              <a:rPr kumimoji="1" lang="zh-CN" altLang="en-US" sz="1600" b="1" u="sng" dirty="0">
                <a:latin typeface="+mn-ea"/>
              </a:rPr>
              <a:t>字符）</a:t>
            </a:r>
            <a:r>
              <a:rPr kumimoji="1" lang="en-US" altLang="zh-CN" sz="1600" b="1" dirty="0">
                <a:latin typeface="+mn-ea"/>
              </a:rPr>
              <a:t>__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6365" y="640080"/>
            <a:ext cx="2987040" cy="17907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K.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3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#include &lt;stdio.h&gt;</a:t>
            </a: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#define str "Student"</a:t>
            </a: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int main()</a:t>
            </a: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{</a:t>
            </a: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int a = 65;</a:t>
            </a: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printf("a=%o\n", a);</a:t>
            </a: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printf("a=%x\n", a);</a:t>
            </a: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printf("ch=%c\n", a);</a:t>
            </a: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printf("s=%s\n\n", str);</a:t>
            </a: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printf("a=0%o\n", a);</a:t>
            </a: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printf("a=0x%x\n", a);</a:t>
            </a: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printf("ch=\'%c\'\n", a);</a:t>
            </a: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printf("s=\"%s\"\n\n", str);</a:t>
            </a: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double d = 0.783;</a:t>
            </a: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printf("</a:t>
            </a:r>
            <a:r>
              <a:rPr kumimoji="1" lang="zh-CN" altLang="pt-BR" sz="1600" b="1" dirty="0">
                <a:latin typeface="+mn-ea"/>
              </a:rPr>
              <a:t>百分比</a:t>
            </a:r>
            <a:r>
              <a:rPr kumimoji="1" lang="pt-BR" altLang="zh-CN" sz="1600" b="1" dirty="0">
                <a:latin typeface="+mn-ea"/>
              </a:rPr>
              <a:t>=%.2f%%\n", d * 100);</a:t>
            </a: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return 0;</a:t>
            </a: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}</a:t>
            </a:r>
            <a:endParaRPr kumimoji="1" lang="pt-BR" altLang="zh-CN" sz="16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714254" y="1323972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运行结果：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、对比第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组和第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组输出，得出的结论是：</a:t>
            </a:r>
            <a:endParaRPr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latin typeface="+mn-ea"/>
              </a:rPr>
              <a:t>    格式控制符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附加格式控制符，只负责给出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zh-CN" altLang="en-US" sz="1600" b="1" dirty="0">
                <a:latin typeface="+mn-ea"/>
              </a:rPr>
              <a:t>格式化后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的输出，若需要前导字符、单双引号等，需要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u="sng" dirty="0">
                <a:latin typeface="+mn-ea"/>
              </a:rPr>
              <a:t>自行添加</a:t>
            </a:r>
            <a:r>
              <a:rPr lang="en-US" altLang="zh-CN" sz="1600" b="1" dirty="0">
                <a:latin typeface="+mn-ea"/>
              </a:rPr>
              <a:t>_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、输出字符</a:t>
            </a:r>
            <a:r>
              <a:rPr kumimoji="1" lang="en-US" altLang="zh-CN" sz="1600" b="1" dirty="0">
                <a:latin typeface="+mn-ea"/>
              </a:rPr>
              <a:t>'%'</a:t>
            </a:r>
            <a:r>
              <a:rPr kumimoji="1" lang="zh-CN" altLang="en-US" sz="1600" b="1" dirty="0">
                <a:latin typeface="+mn-ea"/>
              </a:rPr>
              <a:t>的方法是：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u="sng" dirty="0">
                <a:latin typeface="+mn-ea"/>
              </a:rPr>
              <a:t>利用</a:t>
            </a:r>
            <a:r>
              <a:rPr kumimoji="1" lang="pt-BR" altLang="zh-CN" sz="1600" b="1" u="sng" dirty="0">
                <a:latin typeface="+mn-ea"/>
                <a:sym typeface="+mn-ea"/>
              </a:rPr>
              <a:t>%%</a:t>
            </a:r>
            <a:r>
              <a:rPr kumimoji="1" lang="en-US" altLang="zh-CN" sz="1600" b="1" u="sng" dirty="0">
                <a:latin typeface="+mn-ea"/>
              </a:rPr>
              <a:t>_</a:t>
            </a:r>
            <a:r>
              <a:rPr kumimoji="1" lang="en-US" altLang="zh-CN" sz="1600" b="1" dirty="0">
                <a:latin typeface="+mn-ea"/>
              </a:rPr>
              <a:t>__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95565" y="1556385"/>
            <a:ext cx="14097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zh-CN" altLang="en-US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  形式：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格式控制表列，地址表列</a:t>
            </a:r>
            <a:r>
              <a:rPr lang="en-US" altLang="zh-CN" sz="1600" b="1" dirty="0">
                <a:latin typeface="+mn-ea"/>
              </a:rPr>
              <a:t>);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  </a:t>
            </a:r>
            <a:r>
              <a:rPr lang="zh-CN" altLang="en-US" sz="1600" b="1">
                <a:latin typeface="+mn-ea"/>
              </a:rPr>
              <a:t>格式控制表列的</a:t>
            </a:r>
            <a:r>
              <a:rPr lang="zh-CN" altLang="en-US" sz="1600" b="1" dirty="0">
                <a:latin typeface="+mn-ea"/>
              </a:rPr>
              <a:t>内容：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      格式说明：以</a:t>
            </a:r>
            <a:r>
              <a:rPr lang="en-US" altLang="zh-CN" sz="1600" b="1" dirty="0">
                <a:latin typeface="+mn-ea"/>
              </a:rPr>
              <a:t>%</a:t>
            </a:r>
            <a:r>
              <a:rPr lang="zh-CN" altLang="en-US" sz="1600" b="1" dirty="0">
                <a:latin typeface="+mn-ea"/>
              </a:rPr>
              <a:t>开始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格式字符，表示按格式输入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      普通字符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含转义符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：原样输入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  地址表列：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      </a:t>
            </a:r>
            <a:r>
              <a:rPr lang="en-US" altLang="zh-CN" sz="1600" b="1" dirty="0">
                <a:latin typeface="+mn-ea"/>
              </a:rPr>
              <a:t>&amp;</a:t>
            </a:r>
            <a:r>
              <a:rPr lang="zh-CN" altLang="en-US" sz="1600" b="1" dirty="0">
                <a:latin typeface="+mn-ea"/>
              </a:rPr>
              <a:t>表示取地址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      </a:t>
            </a:r>
            <a:r>
              <a:rPr lang="en-US" altLang="zh-CN" sz="1600" b="1" dirty="0">
                <a:latin typeface="+mn-ea"/>
              </a:rPr>
              <a:t>&amp;</a:t>
            </a:r>
            <a:r>
              <a:rPr lang="zh-CN" altLang="en-US" sz="1600" b="1" dirty="0">
                <a:latin typeface="+mn-ea"/>
              </a:rPr>
              <a:t>变量名：取该变量的内存地址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      ★ </a:t>
            </a:r>
            <a:r>
              <a:rPr lang="en-US" altLang="zh-CN" sz="1600" b="1" dirty="0">
                <a:latin typeface="+mn-ea"/>
              </a:rPr>
              <a:t>&amp;</a:t>
            </a:r>
            <a:r>
              <a:rPr lang="zh-CN" altLang="en-US" sz="1600" b="1" dirty="0">
                <a:latin typeface="+mn-ea"/>
              </a:rPr>
              <a:t>不能跟表达式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常量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理由与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=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等相同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  常用的格式符种类：</a:t>
            </a:r>
            <a:endParaRPr lang="zh-CN" altLang="en-US" sz="1600" b="1" dirty="0">
              <a:latin typeface="+mn-ea"/>
            </a:endParaRPr>
          </a:p>
        </p:txBody>
      </p:sp>
      <p:graphicFrame>
        <p:nvGraphicFramePr>
          <p:cNvPr id="6" name="Group 40"/>
          <p:cNvGraphicFramePr>
            <a:graphicFrameLocks noGrp="1"/>
          </p:cNvGraphicFramePr>
          <p:nvPr/>
        </p:nvGraphicFramePr>
        <p:xfrm>
          <a:off x="821879" y="3938435"/>
          <a:ext cx="4991472" cy="2682240"/>
        </p:xfrm>
        <a:graphic>
          <a:graphicData uri="http://schemas.openxmlformats.org/drawingml/2006/table">
            <a:tbl>
              <a:tblPr/>
              <a:tblGrid>
                <a:gridCol w="936104"/>
                <a:gridCol w="4055368"/>
              </a:tblGrid>
              <a:tr h="1215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d, 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输入带符号的十进制形式整数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输入八进制无符号形式整数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不带前导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0)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5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x, X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输入十六进制无符号形式整数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不带前导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0x)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输入十进制无符号形式整数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5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输入单个字符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输入字符串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5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输入小数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指数形式的浮点数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e,E,g,G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同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3"/>
          <p:cNvGraphicFramePr>
            <a:graphicFrameLocks noGrp="1"/>
          </p:cNvGraphicFramePr>
          <p:nvPr/>
        </p:nvGraphicFramePr>
        <p:xfrm>
          <a:off x="6096000" y="4988893"/>
          <a:ext cx="3960440" cy="1633736"/>
        </p:xfrm>
        <a:graphic>
          <a:graphicData uri="http://schemas.openxmlformats.org/drawingml/2006/table">
            <a:tbl>
              <a:tblPr/>
              <a:tblGrid>
                <a:gridCol w="936104"/>
                <a:gridCol w="3024336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字母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输入长整型数，用于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d,o,x,u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前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double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型数，用于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f,e,g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前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h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输入短整型数，用于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d,o,x,u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前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正整数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指定输入数据所占的宽度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*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本输入项不赋给相应的变量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 bwMode="auto">
          <a:xfrm>
            <a:off x="821879" y="3574531"/>
            <a:ext cx="4712677" cy="3639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所用的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格式字符</a:t>
            </a:r>
            <a:r>
              <a:rPr lang="zh-CN" altLang="en-US" sz="1600" b="1" dirty="0">
                <a:latin typeface="+mn-ea"/>
              </a:rPr>
              <a:t>的种类：</a:t>
            </a:r>
            <a:endParaRPr kumimoji="1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096000" y="4618457"/>
            <a:ext cx="4248472" cy="3639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所用的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附加格式字符</a:t>
            </a:r>
            <a:r>
              <a:rPr lang="zh-CN" altLang="en-US" sz="1600" b="1" dirty="0">
                <a:latin typeface="+mn-ea"/>
              </a:rPr>
              <a:t>的种类：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096000" y="1195488"/>
            <a:ext cx="5915914" cy="331936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特别说明：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系列认为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函数是不安全的输入，因此缺省禁止使用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编译报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error)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，如果想继续使用，必须在源程序一开始加定义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为了和其它编译器兼容，以及方便后续课程的学习，我们仍然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会继续使用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另：加 </a:t>
            </a:r>
            <a:r>
              <a:rPr kumimoji="1" lang="en-US" altLang="zh-CN" sz="1600" b="1" dirty="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_CRT_SECURE_NO_WARNINGS </a:t>
            </a:r>
            <a:r>
              <a:rPr kumimoji="1" lang="zh-CN" altLang="en-US" sz="1600" b="1" dirty="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的程序在其它编译器中可</a:t>
            </a:r>
            <a:endParaRPr kumimoji="1" lang="en-US" altLang="zh-CN" sz="1600" b="1" dirty="0">
              <a:solidFill>
                <a:srgbClr val="FF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zh-CN" altLang="en-US" sz="1600" b="1" dirty="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正常使用</a:t>
            </a:r>
            <a:endParaRPr kumimoji="1" lang="en-US" altLang="zh-CN" sz="1600" b="1" dirty="0">
              <a:solidFill>
                <a:srgbClr val="FF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注：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VS</a:t>
            </a:r>
            <a:r>
              <a:rPr kumimoji="1" lang="zh-CN" altLang="en-US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系列中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kumimoji="1" lang="zh-CN" altLang="en-US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语言用于安全输入的函数是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scanf_s</a:t>
            </a:r>
            <a:r>
              <a:rPr kumimoji="1" lang="zh-CN" altLang="en-US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，使用方法</a:t>
            </a:r>
            <a:endParaRPr kumimoji="1" lang="en-US" altLang="zh-CN" sz="1600" b="1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zh-CN" altLang="en-US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同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zh-CN" altLang="en-US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，考虑到兼容性，不建议大家使用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scanf_s</a:t>
            </a:r>
            <a:r>
              <a:rPr kumimoji="1" lang="zh-CN" altLang="en-US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，有兴</a:t>
            </a:r>
            <a:endParaRPr kumimoji="1" lang="en-US" altLang="zh-CN" sz="1600" b="1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zh-CN" altLang="en-US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趣可以自行查阅有关资料</a:t>
            </a:r>
            <a:endParaRPr kumimoji="1" lang="zh-CN" altLang="en-US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贴图要求：只需要截取输出窗口中的有效部分即可，如果全部截取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截取过大，则视为无效贴图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例：无效贴图                                                                       例：有效贴图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853" y="1614221"/>
            <a:ext cx="8291512" cy="48998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148" y="1614221"/>
            <a:ext cx="2257143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3"/>
            <a:ext cx="5122140" cy="26596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("%d", a);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("a=%d\n", a);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92114" y="3983661"/>
            <a:ext cx="5122140" cy="25504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在</a:t>
            </a:r>
            <a:r>
              <a:rPr kumimoji="1" lang="en-US" altLang="zh-CN" sz="1600" b="1" dirty="0">
                <a:latin typeface="+mn-ea"/>
              </a:rPr>
              <a:t>VS</a:t>
            </a:r>
            <a:r>
              <a:rPr kumimoji="1" lang="zh-CN" altLang="en-US" sz="1600" b="1" dirty="0">
                <a:latin typeface="+mn-ea"/>
              </a:rPr>
              <a:t>中编译：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在</a:t>
            </a:r>
            <a:r>
              <a:rPr kumimoji="1" lang="en-US" altLang="zh-CN" sz="1600" b="1" dirty="0">
                <a:latin typeface="+mn-ea"/>
              </a:rPr>
              <a:t>Dev</a:t>
            </a:r>
            <a:r>
              <a:rPr kumimoji="1" lang="zh-CN" altLang="en-US" sz="1600" b="1" dirty="0">
                <a:latin typeface="+mn-ea"/>
              </a:rPr>
              <a:t>中编译：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</a:t>
            </a:r>
            <a:r>
              <a:rPr kumimoji="1" lang="en-US" altLang="zh-CN" sz="1600" b="1" dirty="0">
                <a:latin typeface="+mn-ea"/>
              </a:rPr>
              <a:t>↙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(↙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表示回车键，下同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714254" y="1323963"/>
            <a:ext cx="5122140" cy="26596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 =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("%d", a);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("a=%d\n", a);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714254" y="3983667"/>
            <a:ext cx="5122140" cy="25504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在</a:t>
            </a:r>
            <a:r>
              <a:rPr kumimoji="1" lang="en-US" altLang="zh-CN" sz="1200" b="1" dirty="0">
                <a:latin typeface="+mn-ea"/>
              </a:rPr>
              <a:t>VS</a:t>
            </a:r>
            <a:r>
              <a:rPr kumimoji="1" lang="zh-CN" altLang="en-US" sz="1200" b="1" dirty="0">
                <a:latin typeface="+mn-ea"/>
              </a:rPr>
              <a:t>中编译：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在</a:t>
            </a:r>
            <a:r>
              <a:rPr kumimoji="1" lang="en-US" altLang="zh-CN" sz="1200" b="1" dirty="0">
                <a:latin typeface="+mn-ea"/>
              </a:rPr>
              <a:t>Dev</a:t>
            </a:r>
            <a:r>
              <a:rPr kumimoji="1" lang="zh-CN" altLang="en-US" sz="1200" b="1" dirty="0">
                <a:latin typeface="+mn-ea"/>
              </a:rPr>
              <a:t>中编译：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结论：用</a:t>
            </a:r>
            <a:r>
              <a:rPr kumimoji="1" lang="en-US" altLang="zh-CN" sz="1200" b="1" dirty="0" err="1">
                <a:latin typeface="+mn-ea"/>
              </a:rPr>
              <a:t>scanf</a:t>
            </a:r>
            <a:r>
              <a:rPr kumimoji="1" lang="zh-CN" altLang="en-US" sz="1200" b="1" dirty="0">
                <a:latin typeface="+mn-ea"/>
              </a:rPr>
              <a:t>输入时，如果地址表列中直接跟变量名，则</a:t>
            </a:r>
            <a:r>
              <a:rPr kumimoji="1" lang="en-US" altLang="zh-CN" sz="1200" b="1" dirty="0">
                <a:latin typeface="+mn-ea"/>
              </a:rPr>
              <a:t>__</a:t>
            </a:r>
            <a:r>
              <a:rPr kumimoji="1" lang="zh-CN" altLang="en-US" sz="1200" b="1" u="sng" dirty="0">
                <a:latin typeface="+mn-ea"/>
              </a:rPr>
              <a:t>错误</a:t>
            </a:r>
            <a:r>
              <a:rPr kumimoji="1" lang="en-US" altLang="zh-CN" sz="1200" b="1" dirty="0">
                <a:latin typeface="+mn-ea"/>
              </a:rPr>
              <a:t>_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(</a:t>
            </a:r>
            <a:r>
              <a:rPr kumimoji="1" lang="zh-CN" altLang="en-US" sz="1200" b="1" dirty="0">
                <a:latin typeface="+mn-ea"/>
              </a:rPr>
              <a:t>错误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正确</a:t>
            </a:r>
            <a:r>
              <a:rPr kumimoji="1" lang="en-US" altLang="zh-CN" sz="1200" b="1" dirty="0">
                <a:latin typeface="+mn-ea"/>
              </a:rPr>
              <a:t>)</a:t>
            </a:r>
            <a:r>
              <a:rPr kumimoji="1" lang="zh-CN" altLang="en-US" sz="1200" b="1" dirty="0">
                <a:latin typeface="+mn-ea"/>
              </a:rPr>
              <a:t>，其中</a:t>
            </a:r>
            <a:r>
              <a:rPr kumimoji="1" lang="en-US" altLang="zh-CN" sz="1200" b="1" dirty="0">
                <a:latin typeface="+mn-ea"/>
              </a:rPr>
              <a:t>VS</a:t>
            </a:r>
            <a:r>
              <a:rPr kumimoji="1" lang="zh-CN" altLang="en-US" sz="1200" b="1" dirty="0">
                <a:latin typeface="+mn-ea"/>
              </a:rPr>
              <a:t>的表现是</a:t>
            </a:r>
            <a:r>
              <a:rPr kumimoji="1" lang="en-US" altLang="zh-CN" sz="1200" b="1" dirty="0">
                <a:latin typeface="+mn-ea"/>
              </a:rPr>
              <a:t>__</a:t>
            </a:r>
            <a:r>
              <a:rPr kumimoji="1" lang="zh-CN" altLang="en-US" sz="1200" b="1" u="sng" dirty="0">
                <a:latin typeface="+mn-ea"/>
              </a:rPr>
              <a:t>报错</a:t>
            </a:r>
            <a:r>
              <a:rPr kumimoji="1" lang="en-US" altLang="zh-CN" sz="1200" b="1" dirty="0">
                <a:latin typeface="+mn-ea"/>
              </a:rPr>
              <a:t>__</a:t>
            </a:r>
            <a:r>
              <a:rPr kumimoji="1" lang="zh-CN" altLang="en-US" sz="1200" b="1" dirty="0">
                <a:latin typeface="+mn-ea"/>
              </a:rPr>
              <a:t>，</a:t>
            </a:r>
            <a:r>
              <a:rPr kumimoji="1" lang="en-US" altLang="zh-CN" sz="1200" b="1" dirty="0">
                <a:latin typeface="+mn-ea"/>
              </a:rPr>
              <a:t>Dev</a:t>
            </a:r>
            <a:r>
              <a:rPr kumimoji="1" lang="zh-CN" altLang="en-US" sz="1200" b="1" dirty="0">
                <a:latin typeface="+mn-ea"/>
              </a:rPr>
              <a:t>的表现是</a:t>
            </a:r>
            <a:r>
              <a:rPr kumimoji="1" lang="en-US" altLang="zh-CN" sz="1200" b="1" dirty="0">
                <a:latin typeface="+mn-ea"/>
              </a:rPr>
              <a:t>___</a:t>
            </a:r>
            <a:r>
              <a:rPr kumimoji="1" lang="zh-CN" altLang="en-US" sz="1200" b="1" u="sng" dirty="0">
                <a:latin typeface="+mn-ea"/>
              </a:rPr>
              <a:t>输出随机值或因运算时间过长自动中止</a:t>
            </a:r>
            <a:r>
              <a:rPr kumimoji="1" lang="en-US" altLang="zh-CN" sz="1200" b="1" dirty="0">
                <a:latin typeface="+mn-ea"/>
              </a:rPr>
              <a:t>__</a:t>
            </a:r>
            <a:endParaRPr kumimoji="1" lang="zh-CN" altLang="en-US" sz="12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263390"/>
            <a:ext cx="5937250" cy="9505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565" y="6003290"/>
            <a:ext cx="960120" cy="6400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355" y="2632710"/>
            <a:ext cx="3005455" cy="17900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2990" y="4616450"/>
            <a:ext cx="4206875" cy="9874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3"/>
            <a:ext cx="5122140" cy="26596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a, b;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 %d", &amp;a, &amp;b);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("a=%d, b=%d\n", a, b);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92114" y="3983673"/>
            <a:ext cx="5122140" cy="25504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10 15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       </a:t>
            </a:r>
            <a:r>
              <a:rPr kumimoji="1" lang="en-US" altLang="zh-CN" sz="1600" b="1" u="sng" dirty="0">
                <a:latin typeface="+mn-ea"/>
              </a:rPr>
              <a:t>15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714254" y="1323964"/>
            <a:ext cx="5122140" cy="2659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a, b;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d%d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", &amp;a, &amp;b);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//%d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间无空格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("a=%d, b=%d\n", a, b);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714254" y="3983667"/>
            <a:ext cx="5122140" cy="25504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10 15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       </a:t>
            </a:r>
            <a:r>
              <a:rPr kumimoji="1" lang="en-US" altLang="zh-CN" sz="1600" b="1" u="sng" dirty="0">
                <a:latin typeface="+mn-ea"/>
              </a:rPr>
              <a:t>15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结论：多个输入时，格式控制符间是否有空格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u="sng" dirty="0">
                <a:latin typeface="+mn-ea"/>
              </a:rPr>
              <a:t>不影响</a:t>
            </a:r>
            <a:r>
              <a:rPr kumimoji="1" lang="en-US" altLang="zh-CN" sz="1600" b="1" dirty="0">
                <a:latin typeface="+mn-ea"/>
              </a:rPr>
              <a:t>_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(</a:t>
            </a:r>
            <a:r>
              <a:rPr kumimoji="1" lang="zh-CN" altLang="en-US" sz="1600" b="1" dirty="0">
                <a:latin typeface="+mn-ea"/>
              </a:rPr>
              <a:t>影响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不影响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正确性</a:t>
            </a:r>
            <a:endParaRPr kumimoji="1" lang="zh-CN" altLang="en-US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8355" y="4246880"/>
            <a:ext cx="1059180" cy="647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935" y="5560060"/>
            <a:ext cx="990600" cy="800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4085" y="4068445"/>
            <a:ext cx="1112520" cy="6553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4085" y="4975860"/>
            <a:ext cx="1028700" cy="81534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3"/>
            <a:ext cx="5122140" cy="26596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a=0, b=0;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("%d", &amp;a, &amp;b);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地址表列多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("a=%d, b=%d\n", a, b);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92114" y="3983665"/>
            <a:ext cx="5122140" cy="255048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10 15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结论：当地址表列的个数多于格式控制符时，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u="sng" dirty="0">
                <a:latin typeface="+mn-ea"/>
              </a:rPr>
              <a:t>仅接收格式控制符个数的数据</a:t>
            </a:r>
            <a:r>
              <a:rPr kumimoji="1" lang="en-US" altLang="zh-CN" sz="1600" b="1" dirty="0">
                <a:latin typeface="+mn-ea"/>
              </a:rPr>
              <a:t>_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714254" y="1323971"/>
            <a:ext cx="5122140" cy="2659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 %d", &amp;a);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格式符多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("a=%d\n", a);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714254" y="3983671"/>
            <a:ext cx="2572496" cy="16551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VS</a:t>
            </a:r>
            <a:r>
              <a:rPr kumimoji="1" lang="zh-CN" altLang="en-US" sz="1200" b="1" dirty="0">
                <a:latin typeface="+mn-ea"/>
              </a:rPr>
              <a:t>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10 15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       </a:t>
            </a:r>
            <a:r>
              <a:rPr kumimoji="1" lang="en-US" altLang="zh-CN" sz="1200" b="1" u="sng" dirty="0">
                <a:latin typeface="+mn-ea"/>
              </a:rPr>
              <a:t>15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8286750" y="3983669"/>
            <a:ext cx="2549644" cy="16551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Dev</a:t>
            </a:r>
            <a:r>
              <a:rPr kumimoji="1" lang="zh-CN" altLang="en-US" sz="1200" b="1" dirty="0">
                <a:latin typeface="+mn-ea"/>
              </a:rPr>
              <a:t>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10 15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       </a:t>
            </a:r>
            <a:r>
              <a:rPr kumimoji="1" lang="en-US" altLang="zh-CN" sz="1200" b="1" u="sng" dirty="0">
                <a:latin typeface="+mn-ea"/>
              </a:rPr>
              <a:t>15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714254" y="5638799"/>
            <a:ext cx="5122140" cy="89534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结论：当格式控制符的个数多个地址表列时</a:t>
            </a:r>
            <a:r>
              <a:rPr kumimoji="1" lang="en-US" altLang="zh-CN" sz="1200" b="1" dirty="0">
                <a:latin typeface="+mn-ea"/>
              </a:rPr>
              <a:t>__</a:t>
            </a:r>
            <a:r>
              <a:rPr kumimoji="1" lang="en-US" altLang="zh-CN" sz="1200" b="1" u="sng" dirty="0">
                <a:latin typeface="+mn-ea"/>
              </a:rPr>
              <a:t>vs</a:t>
            </a:r>
            <a:r>
              <a:rPr kumimoji="1" lang="zh-CN" altLang="en-US" sz="1200" b="1" u="sng" dirty="0">
                <a:latin typeface="+mn-ea"/>
              </a:rPr>
              <a:t>会因运算时间过长退出，</a:t>
            </a:r>
            <a:r>
              <a:rPr kumimoji="1" lang="en-US" altLang="zh-CN" sz="1200" b="1" u="sng" dirty="0">
                <a:latin typeface="+mn-ea"/>
              </a:rPr>
              <a:t>dev</a:t>
            </a:r>
            <a:r>
              <a:rPr kumimoji="1" lang="zh-CN" altLang="en-US" sz="1200" b="1" u="sng" dirty="0">
                <a:latin typeface="+mn-ea"/>
              </a:rPr>
              <a:t>会将先输入的值赋给变量</a:t>
            </a:r>
            <a:r>
              <a:rPr kumimoji="1" lang="en-US" altLang="zh-CN" sz="1200" b="1" dirty="0">
                <a:latin typeface="+mn-ea"/>
              </a:rPr>
              <a:t>__</a:t>
            </a:r>
            <a:endParaRPr kumimoji="1" lang="en-US" altLang="zh-CN" sz="12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9150" y="3983355"/>
            <a:ext cx="967740" cy="6629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150" y="4783455"/>
            <a:ext cx="929640" cy="6248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975" y="3296920"/>
            <a:ext cx="3719195" cy="68643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6190" y="4783455"/>
            <a:ext cx="396240" cy="6858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6675" y="3945255"/>
            <a:ext cx="792480" cy="70104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64775" y="4783455"/>
            <a:ext cx="571500" cy="81534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3"/>
            <a:ext cx="5122140" cy="26596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sym typeface="+mn-ea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sym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  <a:sym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sym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sym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sym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  <a:sym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sym typeface="+mn-ea"/>
              </a:rPr>
              <a:t>int a, ret;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sym typeface="+mn-ea"/>
              </a:rPr>
              <a:t>    ret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  <a:sym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sym typeface="+mn-ea"/>
              </a:rPr>
              <a:t>("%d", &amp;a);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sym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  <a:sym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sym typeface="+mn-ea"/>
              </a:rPr>
              <a:t>("a=%d, ret=%d\n", a, ret);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sym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sym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92114" y="3983673"/>
            <a:ext cx="5122140" cy="25504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714254" y="1323969"/>
            <a:ext cx="5122140" cy="2659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a, b, ret;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 %d", &amp;a, &amp;b);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("a=%d, b=%d ret=%d\n", a, b, ret);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714254" y="3983667"/>
            <a:ext cx="5122140" cy="25504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10 15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结论：在输入正确时，</a:t>
            </a:r>
            <a:r>
              <a:rPr kumimoji="1" lang="en-US" altLang="zh-CN" sz="1600" b="1" dirty="0" err="1">
                <a:latin typeface="+mn-ea"/>
              </a:rPr>
              <a:t>scanf</a:t>
            </a:r>
            <a:r>
              <a:rPr kumimoji="1" lang="zh-CN" altLang="en-US" sz="1600" b="1" dirty="0">
                <a:latin typeface="+mn-ea"/>
              </a:rPr>
              <a:t>的返回值是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u="sng" dirty="0">
                <a:latin typeface="+mn-ea"/>
              </a:rPr>
              <a:t>输入的数据数</a:t>
            </a:r>
            <a:r>
              <a:rPr kumimoji="1" lang="en-US" altLang="zh-CN" sz="1600" b="1" dirty="0">
                <a:latin typeface="+mn-ea"/>
              </a:rPr>
              <a:t>______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2750" y="4939030"/>
            <a:ext cx="944880" cy="6400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2185" y="4632325"/>
            <a:ext cx="1417320" cy="70104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E.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3"/>
            <a:ext cx="5122140" cy="26596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a, b;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d,%d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", &amp;a, &amp;b);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("a=%d, b=%d\n", a, b);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92114" y="3983666"/>
            <a:ext cx="5122140" cy="25504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10 15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10,15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714254" y="1323969"/>
            <a:ext cx="5122140" cy="2659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a, b;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d,b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=%d", &amp;a, &amp;b);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("a=%d, b=%d\n", a, b);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714254" y="3983667"/>
            <a:ext cx="5122140" cy="25504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10 15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10,15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zh-CN" altLang="en-US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a=10,b=15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zh-CN" altLang="en-US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结论：当格式控制符中有其它字符（逗号，</a:t>
            </a:r>
            <a:r>
              <a:rPr kumimoji="1" lang="en-US" altLang="zh-CN" sz="1200" b="1" dirty="0">
                <a:latin typeface="+mn-ea"/>
              </a:rPr>
              <a:t>a=</a:t>
            </a:r>
            <a:r>
              <a:rPr kumimoji="1" lang="zh-CN" altLang="en-US" sz="1200" b="1" dirty="0">
                <a:latin typeface="+mn-ea"/>
              </a:rPr>
              <a:t>等）时，对这些字符的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</a:t>
            </a:r>
            <a:r>
              <a:rPr kumimoji="1" lang="zh-CN" altLang="en-US" sz="1200" b="1" dirty="0">
                <a:latin typeface="+mn-ea"/>
              </a:rPr>
              <a:t>输入方法是</a:t>
            </a:r>
            <a:r>
              <a:rPr kumimoji="1" lang="en-US" altLang="zh-CN" sz="1200" b="1" dirty="0">
                <a:latin typeface="+mn-ea"/>
              </a:rPr>
              <a:t>__</a:t>
            </a:r>
            <a:r>
              <a:rPr kumimoji="1" lang="zh-CN" altLang="en-US" sz="1200" b="1" u="sng" dirty="0">
                <a:latin typeface="+mn-ea"/>
              </a:rPr>
              <a:t>按照格式控制符中的格式输入</a:t>
            </a:r>
            <a:r>
              <a:rPr kumimoji="1" lang="en-US" altLang="zh-CN" sz="1200" b="1" dirty="0">
                <a:latin typeface="+mn-ea"/>
              </a:rPr>
              <a:t>__</a:t>
            </a:r>
            <a:endParaRPr kumimoji="1" lang="zh-CN" altLang="en-US" sz="12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25850" y="3983355"/>
            <a:ext cx="1524000" cy="723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070" y="5323840"/>
            <a:ext cx="1082040" cy="6553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7850" y="3797935"/>
            <a:ext cx="2278380" cy="6858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7850" y="4483735"/>
            <a:ext cx="2125980" cy="6934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7555" y="5177155"/>
            <a:ext cx="1219200" cy="65532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F.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 bwMode="auto">
          <a:xfrm>
            <a:off x="592114" y="1323972"/>
            <a:ext cx="3446485" cy="311467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short c;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("%d", &amp;c);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("c=%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hd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\n", c);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 bwMode="auto">
          <a:xfrm>
            <a:off x="590589" y="4438649"/>
            <a:ext cx="3446485" cy="12090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480508" y="1323965"/>
            <a:ext cx="3520867" cy="31146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short c;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 &amp;c);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("c=%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hd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\n", c);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486249" y="4438641"/>
            <a:ext cx="3512075" cy="120903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70000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 bwMode="auto">
          <a:xfrm>
            <a:off x="4038600" y="1323969"/>
            <a:ext cx="3441908" cy="31146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c;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 &amp;c);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("c=%d\n", c);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 bwMode="auto">
          <a:xfrm>
            <a:off x="4037074" y="4438645"/>
            <a:ext cx="3443434" cy="12090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90589" y="5647691"/>
            <a:ext cx="10407735" cy="8864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结论：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、附加格式控制符</a:t>
            </a:r>
            <a:r>
              <a:rPr kumimoji="1" lang="en-US" altLang="zh-CN" sz="1200" b="1" dirty="0">
                <a:latin typeface="+mn-ea"/>
              </a:rPr>
              <a:t>h</a:t>
            </a:r>
            <a:r>
              <a:rPr kumimoji="1" lang="zh-CN" altLang="en-US" sz="1200" b="1" dirty="0">
                <a:latin typeface="+mn-ea"/>
              </a:rPr>
              <a:t>的作用是</a:t>
            </a:r>
            <a:r>
              <a:rPr kumimoji="1" lang="en-US" altLang="zh-CN" sz="1200" b="1" dirty="0">
                <a:latin typeface="+mn-ea"/>
              </a:rPr>
              <a:t>_</a:t>
            </a:r>
            <a:r>
              <a:rPr kumimoji="1" lang="zh-CN" altLang="en-US" sz="1200" b="1" u="sng" dirty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表示短整型整数</a:t>
            </a:r>
            <a:r>
              <a:rPr kumimoji="1" lang="en-US" altLang="zh-CN" sz="1200" b="1" dirty="0">
                <a:latin typeface="+mn-ea"/>
              </a:rPr>
              <a:t>_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、如果格式控制符的数据类型和要读取的变量类型的字节大小不一致（例：</a:t>
            </a:r>
            <a:r>
              <a:rPr kumimoji="1" lang="en-US" altLang="zh-CN" sz="1200" b="1" dirty="0">
                <a:latin typeface="+mn-ea"/>
              </a:rPr>
              <a:t>4/2</a:t>
            </a:r>
            <a:r>
              <a:rPr kumimoji="1" lang="zh-CN" altLang="en-US" sz="1200" b="1" dirty="0">
                <a:latin typeface="+mn-ea"/>
              </a:rPr>
              <a:t>字节），则</a:t>
            </a:r>
            <a:r>
              <a:rPr kumimoji="1" lang="en-US" altLang="zh-CN" sz="1200" b="1" dirty="0">
                <a:latin typeface="+mn-ea"/>
              </a:rPr>
              <a:t>__</a:t>
            </a:r>
            <a:r>
              <a:rPr kumimoji="1" lang="zh-CN" altLang="en-US" sz="1200" b="1" u="sng" dirty="0">
                <a:latin typeface="+mn-ea"/>
              </a:rPr>
              <a:t>报错</a:t>
            </a:r>
            <a:r>
              <a:rPr kumimoji="1" lang="en-US" altLang="zh-CN" sz="1200" b="1" u="sng" dirty="0">
                <a:latin typeface="+mn-ea"/>
              </a:rPr>
              <a:t>/</a:t>
            </a:r>
            <a:r>
              <a:rPr kumimoji="1" lang="zh-CN" altLang="en-US" sz="1200" b="1" u="sng" dirty="0">
                <a:latin typeface="+mn-ea"/>
              </a:rPr>
              <a:t>输出一个随机值</a:t>
            </a:r>
            <a:r>
              <a:rPr kumimoji="1" lang="en-US" altLang="zh-CN" sz="1200" b="1" dirty="0">
                <a:latin typeface="+mn-ea"/>
              </a:rPr>
              <a:t>__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3</a:t>
            </a:r>
            <a:r>
              <a:rPr kumimoji="1"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、记住这个</a:t>
            </a:r>
            <a:r>
              <a:rPr kumimoji="1"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page</a:t>
            </a:r>
            <a:r>
              <a:rPr kumimoji="1"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，相关错误的原理性分析，第</a:t>
            </a:r>
            <a:r>
              <a:rPr kumimoji="1"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6</a:t>
            </a:r>
            <a:r>
              <a:rPr kumimoji="1"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章完成后会明白</a:t>
            </a:r>
            <a:r>
              <a:rPr kumimoji="1"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!!!</a:t>
            </a:r>
            <a:endParaRPr kumimoji="1" lang="en-US" altLang="zh-CN" sz="12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550" y="3787140"/>
            <a:ext cx="3280410" cy="1993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2540" y="4903470"/>
            <a:ext cx="1417320" cy="647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83750" y="4263390"/>
            <a:ext cx="586740" cy="6400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83750" y="5022850"/>
            <a:ext cx="678180" cy="62484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G.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3"/>
            <a:ext cx="5122140" cy="52101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a, b, c;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("%d %x %o", &amp;a, &amp;b, &amp;c);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("a=%d, b=%d, c=%d\n", a, b, c);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714254" y="1323972"/>
            <a:ext cx="5122140" cy="521016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10 11 12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 ab 76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10 -11 +12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12 -ab +76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zh-CN" altLang="en-US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16340" y="1323975"/>
            <a:ext cx="1569720" cy="7543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8260" y="3452495"/>
            <a:ext cx="1569720" cy="6781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0" y="4552950"/>
            <a:ext cx="1516380" cy="6781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7780" y="2441575"/>
            <a:ext cx="1600200" cy="6477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H.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3"/>
            <a:ext cx="5122140" cy="52101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short a, b, c;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%hx %ho", &amp;a, &amp;b, &amp;c);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("a=%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hd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, b=%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hd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, c=%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hd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\n", a, b, c);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714254" y="1323972"/>
            <a:ext cx="5122140" cy="521016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10 11 12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 ab 76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10 -11 +12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12 -ab +76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zh-CN" altLang="en-US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56650" y="1510030"/>
            <a:ext cx="1485900" cy="647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650" y="2336800"/>
            <a:ext cx="1592580" cy="6400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2850" y="3294380"/>
            <a:ext cx="1516380" cy="6553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2850" y="4267200"/>
            <a:ext cx="168402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I.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 bwMode="auto">
          <a:xfrm>
            <a:off x="5714254" y="1323970"/>
            <a:ext cx="5122140" cy="315277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a, b;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("%3d %*2d %3d", &amp;a, &amp;b);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("a=%d b=%d\n", a, b);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 bwMode="auto">
          <a:xfrm>
            <a:off x="5714254" y="4476749"/>
            <a:ext cx="5122140" cy="205739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12345678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r>
              <a:rPr kumimoji="1" lang="en-US" altLang="zh-CN" sz="1600" b="1" dirty="0">
                <a:latin typeface="+mn-ea"/>
              </a:rPr>
              <a:t>*md</a:t>
            </a:r>
            <a:r>
              <a:rPr kumimoji="1" lang="zh-CN" altLang="en-US" sz="1600" b="1" dirty="0">
                <a:latin typeface="+mn-ea"/>
              </a:rPr>
              <a:t>的</a:t>
            </a:r>
            <a:r>
              <a:rPr kumimoji="1" lang="en-US" altLang="zh-CN" sz="1600" b="1" dirty="0">
                <a:latin typeface="+mn-ea"/>
              </a:rPr>
              <a:t>*m</a:t>
            </a:r>
            <a:r>
              <a:rPr kumimoji="1" lang="zh-CN" altLang="en-US" sz="1600" b="1" dirty="0">
                <a:latin typeface="+mn-ea"/>
              </a:rPr>
              <a:t>表示：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读取</a:t>
            </a:r>
            <a:r>
              <a:rPr kumimoji="1" lang="en-US" altLang="zh-CN" sz="1600" b="1" dirty="0">
                <a:latin typeface="+mn-ea"/>
              </a:rPr>
              <a:t>m</a:t>
            </a:r>
            <a:r>
              <a:rPr kumimoji="1" lang="zh-CN" altLang="en-US" sz="1600" b="1" dirty="0">
                <a:latin typeface="+mn-ea"/>
              </a:rPr>
              <a:t>位数字并丢弃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 bwMode="auto">
          <a:xfrm>
            <a:off x="592114" y="1323971"/>
            <a:ext cx="5122140" cy="31527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("%3d", &amp;a);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("a=%d\n", a);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 bwMode="auto">
          <a:xfrm>
            <a:off x="592114" y="4476750"/>
            <a:ext cx="5122140" cy="204787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12345678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r>
              <a:rPr kumimoji="1" lang="en-US" altLang="zh-CN" sz="1600" b="1" dirty="0">
                <a:latin typeface="+mn-ea"/>
              </a:rPr>
              <a:t>%md</a:t>
            </a:r>
            <a:r>
              <a:rPr kumimoji="1" lang="zh-CN" altLang="en-US" sz="1600" b="1" dirty="0">
                <a:latin typeface="+mn-ea"/>
              </a:rPr>
              <a:t>中的</a:t>
            </a:r>
            <a:r>
              <a:rPr kumimoji="1" lang="en-US" altLang="zh-CN" sz="1600" b="1" dirty="0">
                <a:latin typeface="+mn-ea"/>
              </a:rPr>
              <a:t>m</a:t>
            </a:r>
            <a:r>
              <a:rPr kumimoji="1" lang="zh-CN" altLang="en-US" sz="1600" b="1" dirty="0">
                <a:latin typeface="+mn-ea"/>
              </a:rPr>
              <a:t>表示：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读取数字的</a:t>
            </a:r>
            <a:r>
              <a:rPr kumimoji="1" lang="zh-CN" altLang="en-US" sz="1600" b="1" dirty="0">
                <a:latin typeface="+mn-ea"/>
              </a:rPr>
              <a:t>位数</a:t>
            </a:r>
            <a:endParaRPr kumimoji="1" lang="zh-CN" altLang="en-US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5060" y="4805680"/>
            <a:ext cx="777240" cy="6400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3960" y="4798060"/>
            <a:ext cx="1005840" cy="6477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J.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7514394" y="1323970"/>
            <a:ext cx="3537537" cy="23687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int a;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("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%3d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", &amp;a);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("%d\n", a);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053254" y="3692769"/>
            <a:ext cx="3461140" cy="20310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123 456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123a**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1323971"/>
            <a:ext cx="3461140" cy="23687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int a;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("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%d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", &amp;a);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("%d\n", a);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4" y="3692769"/>
            <a:ext cx="3461140" cy="20310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123 456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123a**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4053254" y="1323969"/>
            <a:ext cx="3461140" cy="23687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int a;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("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%x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", &amp;a);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("%d\n", a);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514394" y="3692769"/>
            <a:ext cx="3537537" cy="20310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123a**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12a**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90589" y="5723792"/>
            <a:ext cx="10461342" cy="8103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latin typeface="+mn-ea"/>
              </a:rPr>
              <a:t>scanf</a:t>
            </a:r>
            <a:r>
              <a:rPr kumimoji="1" lang="zh-CN" altLang="en-US" sz="1600" b="1" dirty="0">
                <a:latin typeface="+mn-ea"/>
              </a:rPr>
              <a:t>输入的终止条件是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u="sng" dirty="0">
                <a:latin typeface="+mn-ea"/>
              </a:rPr>
              <a:t>空格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 ___</a:t>
            </a:r>
            <a:r>
              <a:rPr kumimoji="1" lang="zh-CN" altLang="en-US" sz="1600" b="1" u="sng" dirty="0">
                <a:latin typeface="+mn-ea"/>
              </a:rPr>
              <a:t>回车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 __</a:t>
            </a:r>
            <a:r>
              <a:rPr kumimoji="1" lang="zh-CN" altLang="en-US" sz="1600" b="1" u="sng" dirty="0">
                <a:latin typeface="+mn-ea"/>
              </a:rPr>
              <a:t>到达指定宽度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u="sng" dirty="0">
                <a:latin typeface="+mn-ea"/>
              </a:rPr>
              <a:t>非法字符</a:t>
            </a:r>
            <a:r>
              <a:rPr kumimoji="1" lang="en-US" altLang="zh-CN" sz="1600" b="1" dirty="0">
                <a:latin typeface="+mn-ea"/>
              </a:rPr>
              <a:t>__(</a:t>
            </a:r>
            <a:r>
              <a:rPr kumimoji="1" lang="zh-CN" altLang="en-US" sz="1600" b="1" dirty="0">
                <a:latin typeface="+mn-ea"/>
              </a:rPr>
              <a:t>共四项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6900" y="3429000"/>
            <a:ext cx="533400" cy="6400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580" y="4145280"/>
            <a:ext cx="1234440" cy="67818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480" y="4980940"/>
            <a:ext cx="792480" cy="65532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660" y="3429000"/>
            <a:ext cx="381000" cy="61722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6990" y="4145280"/>
            <a:ext cx="601980" cy="60198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3150" y="4923155"/>
            <a:ext cx="845820" cy="62484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56470" y="3497580"/>
            <a:ext cx="525780" cy="6477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03130" y="4283075"/>
            <a:ext cx="579120" cy="64008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89160" y="5033645"/>
            <a:ext cx="579120" cy="5791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/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K.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714254" y="1323970"/>
            <a:ext cx="5122140" cy="236000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a, b;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("%3d%*2d%3d", &amp;a, &amp;b);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("%d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 %d\n", a, b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714254" y="3683977"/>
            <a:ext cx="5122140" cy="24530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输入：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123456↙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，输出：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输入：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12345678↙    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，输出：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输入：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123456789↙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，输出：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输入：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123 45 678↙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，输出：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1323972"/>
            <a:ext cx="5122140" cy="236000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a, b;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("%3d%3d", &amp;a, &amp;b);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</a:t>
            </a:r>
            <a:r>
              <a:rPr kumimoji="1" lang="en-US" altLang="zh-CN" sz="1600" b="1" dirty="0">
                <a:latin typeface="+mn-ea"/>
              </a:rPr>
              <a:t> %d\n", a,</a:t>
            </a:r>
            <a:r>
              <a:rPr kumimoji="1" lang="zh-CN" altLang="en-US" sz="1600" b="1" dirty="0">
                <a:latin typeface="+mn-ea"/>
              </a:rPr>
              <a:t> </a:t>
            </a:r>
            <a:r>
              <a:rPr kumimoji="1" lang="en-US" altLang="zh-CN" sz="1600" b="1" dirty="0">
                <a:latin typeface="+mn-ea"/>
              </a:rPr>
              <a:t>b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4" y="3680314"/>
            <a:ext cx="5122140" cy="24567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输入：</a:t>
            </a:r>
            <a:r>
              <a:rPr kumimoji="1" lang="en-US" altLang="zh-CN" sz="1200" b="1" u="sng" dirty="0"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r>
              <a:rPr kumimoji="1" lang="en-US" altLang="zh-CN" sz="1200" b="1" u="sng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↙ 345↙</a:t>
            </a:r>
            <a:r>
              <a:rPr kumimoji="1"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，输出：</a:t>
            </a:r>
            <a:endParaRPr kumimoji="1" lang="en-US" altLang="zh-CN" sz="12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输入：</a:t>
            </a:r>
            <a:r>
              <a:rPr kumimoji="1" lang="en-US" altLang="zh-CN" sz="1200" b="1" u="sng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12↙ 3456↙</a:t>
            </a:r>
            <a:r>
              <a:rPr kumimoji="1"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，输出：</a:t>
            </a:r>
            <a:endParaRPr kumimoji="1" lang="en-US" altLang="zh-CN" sz="12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输入：</a:t>
            </a:r>
            <a:r>
              <a:rPr kumimoji="1" lang="en-US" altLang="zh-CN" sz="1200" b="1" u="sng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123↙456↙</a:t>
            </a:r>
            <a:r>
              <a:rPr kumimoji="1"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，输出：</a:t>
            </a:r>
            <a:endParaRPr kumimoji="1" lang="en-US" altLang="zh-CN" sz="12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输入：</a:t>
            </a:r>
            <a:r>
              <a:rPr kumimoji="1" lang="en-US" altLang="zh-CN" sz="1200" b="1" u="sng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1234︺5678↙</a:t>
            </a:r>
            <a:r>
              <a:rPr kumimoji="1"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，输出：</a:t>
            </a:r>
            <a:endParaRPr kumimoji="1" lang="en-US" altLang="zh-CN" sz="1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u="sng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输入：</a:t>
            </a:r>
            <a:r>
              <a:rPr kumimoji="1" lang="en-US" altLang="zh-CN" sz="1200" b="1" u="sng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123456↙</a:t>
            </a:r>
            <a:r>
              <a:rPr kumimoji="1"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，输出：</a:t>
            </a:r>
            <a:endParaRPr kumimoji="1" lang="en-US" altLang="zh-CN" sz="12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u="sng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输入：</a:t>
            </a:r>
            <a:r>
              <a:rPr kumimoji="1" lang="en-US" altLang="zh-CN" sz="1200" b="1" u="sng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en-US" altLang="zh-CN" sz="1200" b="1" u="sng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2345678↙</a:t>
            </a:r>
            <a:r>
              <a:rPr kumimoji="1"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，输出：</a:t>
            </a:r>
            <a:endParaRPr kumimoji="1" lang="en-US" altLang="zh-CN" sz="12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注：特别关注第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4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项的结果，想想为什么？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90589" y="6137030"/>
            <a:ext cx="10245806" cy="39710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考查上题得出的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scanf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终止条件的结论是否完整，如果不完整，补充修改上题的结论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4760" y="3155950"/>
            <a:ext cx="762000" cy="7696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760" y="3587750"/>
            <a:ext cx="647700" cy="8001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060" y="3925570"/>
            <a:ext cx="807720" cy="8077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740" y="4617085"/>
            <a:ext cx="967740" cy="5867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4380" y="4822190"/>
            <a:ext cx="929640" cy="6477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6740" y="5361940"/>
            <a:ext cx="868680" cy="61722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57640" y="3521710"/>
            <a:ext cx="701040" cy="6477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69170" y="3999865"/>
            <a:ext cx="845820" cy="61722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28710" y="4387850"/>
            <a:ext cx="952500" cy="6858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15730" y="5281930"/>
            <a:ext cx="853440" cy="6477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L.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3924296"/>
            <a:ext cx="2625871" cy="123678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123.45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1323972"/>
            <a:ext cx="2625871" cy="26003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stdio.h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float f;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("%f", &amp;f);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("f=%f\n", f);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217985" y="1323970"/>
            <a:ext cx="2625871" cy="26003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stdio.h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float f;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 &amp;f);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("f=%f\n", f);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843856" y="1323969"/>
            <a:ext cx="2625871" cy="26003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stdio.h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double f;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 &amp;f);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("f=%f\n", f);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8469727" y="1323968"/>
            <a:ext cx="2625871" cy="26003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stdio.h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double f;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("%f", &amp;f);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("f=%f\n", f);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90589" y="5161083"/>
            <a:ext cx="10505009" cy="13730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>
                <a:latin typeface="+mn-ea"/>
              </a:rPr>
              <a:t>、附加格式</a:t>
            </a:r>
            <a:r>
              <a:rPr kumimoji="1" lang="zh-CN" altLang="en-US" sz="1600" b="1" dirty="0">
                <a:latin typeface="+mn-ea"/>
              </a:rPr>
              <a:t>控制符</a:t>
            </a:r>
            <a:r>
              <a:rPr kumimoji="1" lang="en-US" altLang="zh-CN" sz="1600" b="1" dirty="0">
                <a:latin typeface="+mn-ea"/>
              </a:rPr>
              <a:t>l</a:t>
            </a:r>
            <a:r>
              <a:rPr kumimoji="1" lang="zh-CN" altLang="en-US" sz="1600" b="1" dirty="0">
                <a:latin typeface="+mn-ea"/>
              </a:rPr>
              <a:t>的作用是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u="sng" dirty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输入</a:t>
            </a:r>
            <a:r>
              <a:rPr kumimoji="1" lang="en-US" altLang="zh-CN" sz="1600" b="1" u="sng" dirty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double</a:t>
            </a:r>
            <a:r>
              <a:rPr kumimoji="1" lang="zh-CN" altLang="en-US" sz="1600" b="1" u="sng" dirty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型数</a:t>
            </a:r>
            <a:r>
              <a:rPr kumimoji="1" lang="en-US" altLang="zh-CN" sz="1600" b="1" dirty="0">
                <a:latin typeface="+mn-ea"/>
              </a:rPr>
              <a:t>_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、如果格式控制符的数据类型和要读取的变量类型的字节大小不一致（例：</a:t>
            </a:r>
            <a:r>
              <a:rPr kumimoji="1" lang="en-US" altLang="zh-CN" sz="1600" b="1" dirty="0">
                <a:latin typeface="+mn-ea"/>
              </a:rPr>
              <a:t>4/8</a:t>
            </a:r>
            <a:r>
              <a:rPr kumimoji="1" lang="zh-CN" altLang="en-US" sz="1600" b="1" dirty="0">
                <a:latin typeface="+mn-ea"/>
              </a:rPr>
              <a:t>字节），则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u="sng" dirty="0">
                <a:latin typeface="+mn-ea"/>
              </a:rPr>
              <a:t>会报错</a:t>
            </a:r>
            <a:r>
              <a:rPr kumimoji="1" lang="en-US" altLang="zh-CN" sz="1600" b="1" dirty="0">
                <a:latin typeface="+mn-ea"/>
              </a:rPr>
              <a:t>__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zh-CN" altLang="en-US" sz="1600" b="1" dirty="0">
                <a:latin typeface="+mn-ea"/>
              </a:rPr>
              <a:t>中，输出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型数据时，</a:t>
            </a:r>
            <a:r>
              <a:rPr kumimoji="1" lang="en-US" altLang="zh-CN" sz="1600" b="1" dirty="0">
                <a:latin typeface="+mn-ea"/>
              </a:rPr>
              <a:t>%f </a:t>
            </a:r>
            <a:r>
              <a:rPr kumimoji="1" lang="zh-CN" altLang="en-US" sz="1600" b="1" dirty="0">
                <a:latin typeface="+mn-ea"/>
              </a:rPr>
              <a:t>和 </a:t>
            </a:r>
            <a:r>
              <a:rPr kumimoji="1" lang="en-US" altLang="zh-CN" sz="1600" b="1" dirty="0">
                <a:latin typeface="+mn-ea"/>
              </a:rPr>
              <a:t>%</a:t>
            </a:r>
            <a:r>
              <a:rPr kumimoji="1" lang="en-US" altLang="zh-CN" sz="1600" b="1" dirty="0" err="1">
                <a:latin typeface="+mn-ea"/>
              </a:rPr>
              <a:t>lf</a:t>
            </a:r>
            <a:r>
              <a:rPr kumimoji="1" lang="en-US" altLang="zh-CN" sz="1600" b="1" dirty="0">
                <a:latin typeface="+mn-ea"/>
              </a:rPr>
              <a:t> __</a:t>
            </a:r>
            <a:r>
              <a:rPr kumimoji="1" lang="zh-CN" altLang="en-US" sz="1600" b="1" u="sng" dirty="0">
                <a:latin typeface="+mn-ea"/>
              </a:rPr>
              <a:t>无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无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差别；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en-US" altLang="zh-CN" sz="1600" b="1" dirty="0" err="1">
                <a:latin typeface="+mn-ea"/>
              </a:rPr>
              <a:t>scanf</a:t>
            </a:r>
            <a:r>
              <a:rPr kumimoji="1" lang="zh-CN" altLang="en-US" sz="1600" b="1" dirty="0">
                <a:latin typeface="+mn-ea"/>
              </a:rPr>
              <a:t>中， 输入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型数据时，</a:t>
            </a:r>
            <a:r>
              <a:rPr kumimoji="1" lang="en-US" altLang="zh-CN" sz="1600" b="1" dirty="0">
                <a:latin typeface="+mn-ea"/>
              </a:rPr>
              <a:t>%f </a:t>
            </a:r>
            <a:r>
              <a:rPr kumimoji="1" lang="zh-CN" altLang="en-US" sz="1600" b="1" dirty="0">
                <a:latin typeface="+mn-ea"/>
              </a:rPr>
              <a:t>和 </a:t>
            </a:r>
            <a:r>
              <a:rPr kumimoji="1" lang="en-US" altLang="zh-CN" sz="1600" b="1" dirty="0">
                <a:latin typeface="+mn-ea"/>
              </a:rPr>
              <a:t>%</a:t>
            </a:r>
            <a:r>
              <a:rPr kumimoji="1" lang="en-US" altLang="zh-CN" sz="1600" b="1" dirty="0" err="1">
                <a:latin typeface="+mn-ea"/>
              </a:rPr>
              <a:t>lf</a:t>
            </a:r>
            <a:r>
              <a:rPr kumimoji="1" lang="en-US" altLang="zh-CN" sz="1600" b="1" dirty="0">
                <a:latin typeface="+mn-ea"/>
              </a:rPr>
              <a:t> __</a:t>
            </a:r>
            <a:r>
              <a:rPr kumimoji="1" lang="zh-CN" altLang="en-US" sz="1600" b="1" u="sng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__(</a:t>
            </a:r>
            <a:r>
              <a:rPr kumimoji="1" lang="zh-CN" altLang="en-US" sz="1600" b="1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无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差别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217984" y="3924294"/>
            <a:ext cx="2625871" cy="123679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123.45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843857" y="3924297"/>
            <a:ext cx="2625871" cy="12367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123.45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8469727" y="3924297"/>
            <a:ext cx="2625871" cy="12367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123.45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2550" y="4395470"/>
            <a:ext cx="1104900" cy="647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290" y="3893820"/>
            <a:ext cx="2977515" cy="12674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645" y="4395470"/>
            <a:ext cx="1158240" cy="7010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0195" y="4511040"/>
            <a:ext cx="3980815" cy="4699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M.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 bwMode="auto">
          <a:xfrm>
            <a:off x="5714254" y="1323970"/>
            <a:ext cx="5122140" cy="24567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float f;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("%7f", &amp;f);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("%f\n", f);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 bwMode="auto">
          <a:xfrm>
            <a:off x="5714254" y="3780692"/>
            <a:ext cx="5122140" cy="20398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1234.5678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12.345678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12345678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 bwMode="auto">
          <a:xfrm>
            <a:off x="592114" y="1323971"/>
            <a:ext cx="5122140" cy="24567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float f;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("%7.2f", &amp;f);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("%f\n", f);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 bwMode="auto">
          <a:xfrm>
            <a:off x="592114" y="3780693"/>
            <a:ext cx="5122140" cy="20398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1234.56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12.3456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123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90589" y="5820507"/>
            <a:ext cx="10245805" cy="71363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结论：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、</a:t>
            </a:r>
            <a:r>
              <a:rPr kumimoji="1" lang="en-US" altLang="zh-CN" sz="1200" b="1" dirty="0">
                <a:latin typeface="+mn-ea"/>
              </a:rPr>
              <a:t>%mf/%</a:t>
            </a:r>
            <a:r>
              <a:rPr kumimoji="1" lang="en-US" altLang="zh-CN" sz="1200" b="1" dirty="0" err="1">
                <a:latin typeface="+mn-ea"/>
              </a:rPr>
              <a:t>mlf</a:t>
            </a:r>
            <a:r>
              <a:rPr kumimoji="1" lang="zh-CN" altLang="en-US" sz="1200" b="1" dirty="0">
                <a:latin typeface="+mn-ea"/>
              </a:rPr>
              <a:t>如果指定了宽度</a:t>
            </a:r>
            <a:r>
              <a:rPr kumimoji="1" lang="en-US" altLang="zh-CN" sz="1200" b="1" dirty="0">
                <a:latin typeface="+mn-ea"/>
              </a:rPr>
              <a:t>m</a:t>
            </a:r>
            <a:r>
              <a:rPr kumimoji="1" lang="zh-CN" altLang="en-US" sz="1200" b="1" dirty="0">
                <a:latin typeface="+mn-ea"/>
              </a:rPr>
              <a:t>，则</a:t>
            </a:r>
            <a:r>
              <a:rPr kumimoji="1" lang="en-US" altLang="zh-CN" sz="1200" b="1" dirty="0">
                <a:latin typeface="+mn-ea"/>
              </a:rPr>
              <a:t>___</a:t>
            </a:r>
            <a:r>
              <a:rPr kumimoji="1" lang="zh-CN" altLang="en-US" sz="1200" b="1" u="sng" dirty="0">
                <a:latin typeface="+mn-ea"/>
              </a:rPr>
              <a:t>按指定宽度输出，其余位置变</a:t>
            </a:r>
            <a:r>
              <a:rPr kumimoji="1" lang="en-US" altLang="zh-CN" sz="1200" b="1" u="sng" dirty="0">
                <a:latin typeface="+mn-ea"/>
              </a:rPr>
              <a:t>0</a:t>
            </a:r>
            <a:r>
              <a:rPr kumimoji="1" lang="en-US" altLang="zh-CN" sz="1200" b="1" dirty="0">
                <a:latin typeface="+mn-ea"/>
              </a:rPr>
              <a:t>___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</a:t>
            </a:r>
            <a:r>
              <a:rPr kumimoji="1" lang="en-US" altLang="zh-CN" sz="1200" b="1" dirty="0">
                <a:latin typeface="+mn-ea"/>
              </a:rPr>
              <a:t>%m.nf/%</a:t>
            </a:r>
            <a:r>
              <a:rPr kumimoji="1" lang="en-US" altLang="zh-CN" sz="1200" b="1" dirty="0" err="1">
                <a:latin typeface="+mn-ea"/>
              </a:rPr>
              <a:t>m.nlf</a:t>
            </a:r>
            <a:r>
              <a:rPr kumimoji="1" lang="zh-CN" altLang="en-US" sz="1200" b="1" dirty="0">
                <a:latin typeface="+mn-ea"/>
              </a:rPr>
              <a:t>如果指定了精度（小数点后的位数），则</a:t>
            </a:r>
            <a:r>
              <a:rPr kumimoji="1" lang="en-US" altLang="zh-CN" sz="1200" b="1" dirty="0">
                <a:latin typeface="+mn-ea"/>
              </a:rPr>
              <a:t>__</a:t>
            </a:r>
            <a:r>
              <a:rPr kumimoji="1" lang="zh-CN" altLang="en-US" sz="1200" b="1" u="sng" dirty="0">
                <a:latin typeface="+mn-ea"/>
              </a:rPr>
              <a:t>输出随机值</a:t>
            </a:r>
            <a:r>
              <a:rPr kumimoji="1" lang="en-US" altLang="zh-CN" sz="1200" b="1" dirty="0">
                <a:latin typeface="+mn-ea"/>
              </a:rPr>
              <a:t>_  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（注：确认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+mn-ea"/>
              </a:rPr>
              <a:t>scanf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的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%f/%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+mn-ea"/>
              </a:rPr>
              <a:t>lf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是否支持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.n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形式的附加格式控制符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!!!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）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1730" y="3569970"/>
            <a:ext cx="1943100" cy="6934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4270" y="4263390"/>
            <a:ext cx="1607820" cy="7010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2500" y="5110480"/>
            <a:ext cx="1630680" cy="6400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11590" y="3780790"/>
            <a:ext cx="1074420" cy="6400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97290" y="4452620"/>
            <a:ext cx="1188720" cy="65532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31250" y="5173980"/>
            <a:ext cx="1150620" cy="65532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N.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3"/>
            <a:ext cx="5122140" cy="22156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c1, c2;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("%c %c", &amp;c1, &amp;c2);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("c1=%c c2=%c\n", c1, c2);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92114" y="3539578"/>
            <a:ext cx="5122140" cy="20837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ABCD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A BCD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'A' BCD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\n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714254" y="1323973"/>
            <a:ext cx="5122140" cy="22156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c1, c2;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c%c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 &amp;c1, &amp;c2);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两个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%c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间无空格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("c1=%d c2=%d\n", c1, c2);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714254" y="3539577"/>
            <a:ext cx="5122140" cy="20837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ABCD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A BCD</a:t>
            </a:r>
            <a:r>
              <a:rPr kumimoji="1" lang="en-US" altLang="zh-CN" sz="1200" b="1" dirty="0">
                <a:latin typeface="+mn-ea"/>
              </a:rPr>
              <a:t>↙ 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（特别关注此项的差异）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'A' BCD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\n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90589" y="5623353"/>
            <a:ext cx="10245805" cy="9107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结论：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、</a:t>
            </a:r>
            <a:r>
              <a:rPr kumimoji="1" lang="en-US" altLang="zh-CN" sz="1200" b="1" dirty="0">
                <a:latin typeface="+mn-ea"/>
              </a:rPr>
              <a:t>%c</a:t>
            </a:r>
            <a:r>
              <a:rPr kumimoji="1" lang="zh-CN" altLang="en-US" sz="1200" b="1" dirty="0">
                <a:latin typeface="+mn-ea"/>
              </a:rPr>
              <a:t>只读</a:t>
            </a:r>
            <a:r>
              <a:rPr kumimoji="1" lang="en-US" altLang="zh-CN" sz="1200" b="1" dirty="0">
                <a:latin typeface="+mn-ea"/>
              </a:rPr>
              <a:t>__</a:t>
            </a:r>
            <a:r>
              <a:rPr kumimoji="1" lang="en-US" altLang="zh-CN" sz="1200" b="1" u="sng" dirty="0">
                <a:latin typeface="+mn-ea"/>
              </a:rPr>
              <a:t>1  </a:t>
            </a:r>
            <a:r>
              <a:rPr kumimoji="1" lang="zh-CN" altLang="en-US" sz="1200" b="1" dirty="0">
                <a:latin typeface="+mn-ea"/>
              </a:rPr>
              <a:t>个字符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</a:t>
            </a:r>
            <a:r>
              <a:rPr kumimoji="1" lang="en-US" altLang="zh-CN" sz="1200" b="1" dirty="0">
                <a:latin typeface="+mn-ea"/>
              </a:rPr>
              <a:t>%c</a:t>
            </a:r>
            <a:r>
              <a:rPr kumimoji="1" lang="zh-CN" altLang="en-US" sz="1200" b="1" dirty="0">
                <a:latin typeface="+mn-ea"/>
              </a:rPr>
              <a:t>在输入转义符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单引号等特殊字符时，得到的是</a:t>
            </a:r>
            <a:r>
              <a:rPr kumimoji="1" lang="en-US" altLang="zh-CN" sz="1200" b="1" dirty="0">
                <a:latin typeface="+mn-ea"/>
              </a:rPr>
              <a:t>___</a:t>
            </a:r>
            <a:r>
              <a:rPr kumimoji="1" lang="zh-CN" altLang="en-US" sz="1200" b="1" u="sng" dirty="0">
                <a:latin typeface="+mn-ea"/>
                <a:sym typeface="+mn-ea"/>
              </a:rPr>
              <a:t>特殊字符自身的</a:t>
            </a:r>
            <a:r>
              <a:rPr kumimoji="1" lang="en-US" altLang="zh-CN" sz="1200" b="1" u="sng" dirty="0">
                <a:latin typeface="+mn-ea"/>
                <a:sym typeface="+mn-ea"/>
              </a:rPr>
              <a:t>ASCII</a:t>
            </a:r>
            <a:r>
              <a:rPr kumimoji="1" lang="zh-CN" altLang="en-US" sz="1200" b="1" u="sng" dirty="0">
                <a:latin typeface="+mn-ea"/>
                <a:sym typeface="+mn-ea"/>
              </a:rPr>
              <a:t>码</a:t>
            </a:r>
            <a:r>
              <a:rPr kumimoji="1" lang="en-US" altLang="zh-CN" sz="1200" b="1" dirty="0">
                <a:latin typeface="+mn-ea"/>
              </a:rPr>
              <a:t>__(</a:t>
            </a:r>
            <a:r>
              <a:rPr kumimoji="1" lang="zh-CN" altLang="en-US" sz="1200" b="1" dirty="0">
                <a:latin typeface="+mn-ea"/>
              </a:rPr>
              <a:t>特殊字符自身的</a:t>
            </a:r>
            <a:r>
              <a:rPr kumimoji="1" lang="en-US" altLang="zh-CN" sz="1200" b="1" dirty="0">
                <a:latin typeface="+mn-ea"/>
              </a:rPr>
              <a:t>ASCII</a:t>
            </a:r>
            <a:r>
              <a:rPr kumimoji="1" lang="zh-CN" altLang="en-US" sz="1200" b="1" dirty="0">
                <a:latin typeface="+mn-ea"/>
              </a:rPr>
              <a:t>码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特殊字符的转义含义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、空格</a:t>
            </a:r>
            <a:r>
              <a:rPr kumimoji="1" lang="en-US" altLang="zh-CN" sz="1200" b="1" dirty="0">
                <a:latin typeface="+mn-ea"/>
              </a:rPr>
              <a:t>__</a:t>
            </a:r>
            <a:r>
              <a:rPr kumimoji="1" lang="zh-CN" altLang="en-US" sz="1200" b="1" u="sng" dirty="0">
                <a:latin typeface="+mn-ea"/>
              </a:rPr>
              <a:t>是</a:t>
            </a:r>
            <a:r>
              <a:rPr kumimoji="1" lang="en-US" altLang="zh-CN" sz="1200" b="1" dirty="0">
                <a:latin typeface="+mn-ea"/>
              </a:rPr>
              <a:t>_(</a:t>
            </a:r>
            <a:r>
              <a:rPr kumimoji="1" lang="zh-CN" altLang="en-US" sz="1200" b="1" dirty="0">
                <a:latin typeface="+mn-ea"/>
              </a:rPr>
              <a:t>是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不是</a:t>
            </a:r>
            <a:r>
              <a:rPr kumimoji="1" lang="en-US" altLang="zh-CN" sz="1200" b="1" dirty="0">
                <a:latin typeface="+mn-ea"/>
              </a:rPr>
              <a:t>)</a:t>
            </a:r>
            <a:r>
              <a:rPr kumimoji="1" lang="en-US" altLang="zh-CN" sz="1200" b="1" dirty="0" err="1">
                <a:latin typeface="+mn-ea"/>
              </a:rPr>
              <a:t>scanf</a:t>
            </a:r>
            <a:r>
              <a:rPr kumimoji="1" lang="zh-CN" altLang="en-US" sz="1200" b="1" dirty="0">
                <a:latin typeface="+mn-ea"/>
              </a:rPr>
              <a:t>中</a:t>
            </a:r>
            <a:r>
              <a:rPr kumimoji="1" lang="en-US" altLang="zh-CN" sz="1200" b="1" dirty="0">
                <a:latin typeface="+mn-ea"/>
              </a:rPr>
              <a:t>%c</a:t>
            </a:r>
            <a:r>
              <a:rPr kumimoji="1" lang="zh-CN" altLang="en-US" sz="1200" b="1" dirty="0">
                <a:latin typeface="+mn-ea"/>
              </a:rPr>
              <a:t>方式的有效输入，但必须注意</a:t>
            </a:r>
            <a:r>
              <a:rPr kumimoji="1" lang="en-US" altLang="zh-CN" sz="1200" b="1" dirty="0">
                <a:latin typeface="+mn-ea"/>
              </a:rPr>
              <a:t>___</a:t>
            </a:r>
            <a:r>
              <a:rPr kumimoji="1" lang="zh-CN" altLang="en-US" sz="1200" b="1" u="sng" dirty="0">
                <a:latin typeface="+mn-ea"/>
              </a:rPr>
              <a:t>格式控制表列中不能有空格</a:t>
            </a:r>
            <a:r>
              <a:rPr kumimoji="1" lang="en-US" altLang="zh-CN" sz="1200" b="1" dirty="0">
                <a:latin typeface="+mn-ea"/>
              </a:rPr>
              <a:t>__</a:t>
            </a:r>
            <a:endParaRPr kumimoji="1" lang="en-US" altLang="zh-CN" sz="12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4850" y="3350260"/>
            <a:ext cx="967740" cy="685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840" y="3820160"/>
            <a:ext cx="914400" cy="6400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850" y="4335780"/>
            <a:ext cx="1028700" cy="6858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2590" y="4889500"/>
            <a:ext cx="792480" cy="65532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6420" y="3350260"/>
            <a:ext cx="960120" cy="65532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4360" y="3909060"/>
            <a:ext cx="1188720" cy="62484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9260" y="4460240"/>
            <a:ext cx="1234440" cy="6477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18980" y="4864100"/>
            <a:ext cx="11430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O.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3924295"/>
            <a:ext cx="2625871" cy="12367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A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1323972"/>
            <a:ext cx="2625871" cy="26003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stdio.h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short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("%c", &amp;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("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=%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hd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\n",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217985" y="1323970"/>
            <a:ext cx="2625871" cy="26003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stdio.h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("%c", &amp;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("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=%d\n",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843856" y="1323969"/>
            <a:ext cx="2625871" cy="26003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stdio.h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long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("%c", &amp;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("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=%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ld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\n",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8469727" y="1323968"/>
            <a:ext cx="2625871" cy="26003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stdio.h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float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("%c", &amp;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("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=%f\n",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90589" y="5161083"/>
            <a:ext cx="10505009" cy="13730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%c</a:t>
            </a:r>
            <a:r>
              <a:rPr kumimoji="1" lang="zh-CN" altLang="en-US" sz="1600" b="1" dirty="0">
                <a:latin typeface="+mn-ea"/>
              </a:rPr>
              <a:t>方式读入时，地址表列中的变量不能是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u="sng" dirty="0">
                <a:latin typeface="+mn-ea"/>
              </a:rPr>
              <a:t>非字符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类型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不要列</a:t>
            </a:r>
            <a:r>
              <a:rPr kumimoji="1" lang="en-US" altLang="zh-CN" sz="1600" b="1" dirty="0">
                <a:latin typeface="+mn-ea"/>
              </a:rPr>
              <a:t>short/int/long/float</a:t>
            </a:r>
            <a:r>
              <a:rPr kumimoji="1" lang="zh-CN" altLang="en-US" sz="1600" b="1" dirty="0">
                <a:latin typeface="+mn-ea"/>
              </a:rPr>
              <a:t>等具体名称，总结共性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目前只需要记住现象</a:t>
            </a:r>
            <a:r>
              <a:rPr kumimoji="1"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/</a:t>
            </a:r>
            <a:r>
              <a:rPr kumimoji="1"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结论，学习完第</a:t>
            </a:r>
            <a:r>
              <a:rPr kumimoji="1"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6</a:t>
            </a:r>
            <a:r>
              <a:rPr kumimoji="1"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章后，会从原理上理解为什么有错</a:t>
            </a:r>
            <a:r>
              <a:rPr kumimoji="1"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!!!</a:t>
            </a:r>
            <a:endParaRPr kumimoji="1" lang="en-US" altLang="zh-CN" sz="16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217984" y="3924296"/>
            <a:ext cx="2625871" cy="123678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A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843857" y="3924297"/>
            <a:ext cx="2625871" cy="12367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A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8469727" y="3924297"/>
            <a:ext cx="2625871" cy="12367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A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3390" y="4399280"/>
            <a:ext cx="982980" cy="6400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540" y="4399280"/>
            <a:ext cx="1143000" cy="6019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270" y="4399280"/>
            <a:ext cx="1272540" cy="647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3175" y="4483100"/>
            <a:ext cx="1760220" cy="67818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P.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3"/>
            <a:ext cx="5122140" cy="52101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s1[10],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s2[10];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//s1/s2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是数组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后续内容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("%s %s", s1, s2);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("s1=%s\ns2=%s\n", s1, s2);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* 特别说明：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数组名，代表了数组的首地址，因此放在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scanf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中时，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s1/s2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可以不加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&amp;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，具体概念后续数组时再详细说明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*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714254" y="1323972"/>
            <a:ext cx="5122140" cy="521016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tong ji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tong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       </a:t>
            </a:r>
            <a:r>
              <a:rPr kumimoji="1" lang="en-US" altLang="zh-CN" sz="1200" b="1" u="sng" dirty="0">
                <a:latin typeface="+mn-ea"/>
              </a:rPr>
              <a:t>ji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tong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       </a:t>
            </a:r>
            <a:r>
              <a:rPr kumimoji="1" lang="en-US" altLang="zh-CN" sz="1200" b="1" u="sng" dirty="0">
                <a:latin typeface="+mn-ea"/>
              </a:rPr>
              <a:t>hello1234</a:t>
            </a:r>
            <a:r>
              <a:rPr kumimoji="1" lang="en-US" altLang="zh-CN" sz="1200" b="1" dirty="0">
                <a:latin typeface="+mn-ea"/>
              </a:rPr>
              <a:t>↙(9</a:t>
            </a:r>
            <a:r>
              <a:rPr kumimoji="1" lang="zh-CN" altLang="en-US" sz="1200" b="1" dirty="0">
                <a:latin typeface="+mn-ea"/>
              </a:rPr>
              <a:t>个字符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tong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       </a:t>
            </a:r>
            <a:r>
              <a:rPr kumimoji="1" lang="en-US" altLang="zh-CN" sz="1200" b="1" u="sng" dirty="0">
                <a:latin typeface="+mn-ea"/>
              </a:rPr>
              <a:t>hello12345</a:t>
            </a:r>
            <a:r>
              <a:rPr kumimoji="1" lang="en-US" altLang="zh-CN" sz="1200" b="1" dirty="0">
                <a:latin typeface="+mn-ea"/>
              </a:rPr>
              <a:t>↙(10</a:t>
            </a:r>
            <a:r>
              <a:rPr kumimoji="1" lang="zh-CN" altLang="en-US" sz="1200" b="1" dirty="0">
                <a:latin typeface="+mn-ea"/>
              </a:rPr>
              <a:t>个字符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 err="1">
                <a:latin typeface="+mn-ea"/>
              </a:rPr>
              <a:t>tongjiuniversity</a:t>
            </a:r>
            <a:r>
              <a:rPr kumimoji="1" lang="en-US" altLang="zh-CN" sz="1200" b="1" dirty="0">
                <a:latin typeface="+mn-ea"/>
              </a:rPr>
              <a:t>↙(</a:t>
            </a:r>
            <a:r>
              <a:rPr kumimoji="1" lang="zh-CN" altLang="en-US" sz="1200" b="1" dirty="0">
                <a:latin typeface="+mn-ea"/>
              </a:rPr>
              <a:t>超过</a:t>
            </a:r>
            <a:r>
              <a:rPr kumimoji="1" lang="en-US" altLang="zh-CN" sz="1200" b="1" dirty="0">
                <a:latin typeface="+mn-ea"/>
              </a:rPr>
              <a:t>10</a:t>
            </a:r>
            <a:r>
              <a:rPr kumimoji="1" lang="zh-CN" altLang="en-US" sz="1200" b="1" dirty="0">
                <a:latin typeface="+mn-ea"/>
              </a:rPr>
              <a:t>个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       </a:t>
            </a:r>
            <a:r>
              <a:rPr kumimoji="1" lang="en-US" altLang="zh-CN" sz="1200" b="1" u="sng" dirty="0">
                <a:latin typeface="+mn-ea"/>
              </a:rPr>
              <a:t>hello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结论：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、</a:t>
            </a:r>
            <a:r>
              <a:rPr kumimoji="1" lang="en-US" altLang="zh-CN" sz="1200" b="1" dirty="0">
                <a:latin typeface="+mn-ea"/>
              </a:rPr>
              <a:t>%s__</a:t>
            </a:r>
            <a:r>
              <a:rPr kumimoji="1" lang="zh-CN" altLang="en-US" sz="1200" b="1" u="sng" dirty="0">
                <a:latin typeface="+mn-ea"/>
              </a:rPr>
              <a:t>不能</a:t>
            </a:r>
            <a:r>
              <a:rPr kumimoji="1" lang="en-US" altLang="zh-CN" sz="1200" b="1" dirty="0">
                <a:latin typeface="+mn-ea"/>
              </a:rPr>
              <a:t>_(</a:t>
            </a:r>
            <a:r>
              <a:rPr kumimoji="1" lang="zh-CN" altLang="en-US" sz="1200" b="1" dirty="0">
                <a:latin typeface="+mn-ea"/>
              </a:rPr>
              <a:t>能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不能</a:t>
            </a:r>
            <a:r>
              <a:rPr kumimoji="1" lang="en-US" altLang="zh-CN" sz="1200" b="1" dirty="0">
                <a:latin typeface="+mn-ea"/>
              </a:rPr>
              <a:t>)</a:t>
            </a:r>
            <a:r>
              <a:rPr kumimoji="1" lang="zh-CN" altLang="en-US" sz="1200" b="1" dirty="0">
                <a:latin typeface="+mn-ea"/>
              </a:rPr>
              <a:t>读入含空格的字符串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</a:t>
            </a:r>
            <a:r>
              <a:rPr kumimoji="1" lang="en-US" altLang="zh-CN" sz="1200" b="1" dirty="0">
                <a:latin typeface="+mn-ea"/>
              </a:rPr>
              <a:t>%s</a:t>
            </a:r>
            <a:r>
              <a:rPr kumimoji="1" lang="zh-CN" altLang="en-US" sz="1200" b="1" dirty="0">
                <a:latin typeface="+mn-ea"/>
              </a:rPr>
              <a:t>输入时，如果数组的大小为</a:t>
            </a:r>
            <a:r>
              <a:rPr kumimoji="1" lang="en-US" altLang="zh-CN" sz="1200" b="1" dirty="0">
                <a:latin typeface="+mn-ea"/>
              </a:rPr>
              <a:t>n</a:t>
            </a:r>
            <a:r>
              <a:rPr kumimoji="1" lang="zh-CN" altLang="en-US" sz="1200" b="1" dirty="0">
                <a:latin typeface="+mn-ea"/>
              </a:rPr>
              <a:t>，则最多输入</a:t>
            </a:r>
            <a:r>
              <a:rPr kumimoji="1" lang="en-US" altLang="zh-CN" sz="1200" b="1" dirty="0">
                <a:latin typeface="+mn-ea"/>
              </a:rPr>
              <a:t>__</a:t>
            </a:r>
            <a:r>
              <a:rPr kumimoji="1" lang="en-US" altLang="zh-CN" sz="1200" b="1" u="sng" dirty="0">
                <a:latin typeface="+mn-ea"/>
              </a:rPr>
              <a:t>n-1</a:t>
            </a:r>
            <a:r>
              <a:rPr kumimoji="1" lang="en-US" altLang="zh-CN" sz="1200" b="1" dirty="0">
                <a:latin typeface="+mn-ea"/>
              </a:rPr>
              <a:t>__</a:t>
            </a:r>
            <a:r>
              <a:rPr kumimoji="1" lang="zh-CN" altLang="en-US" sz="1200" b="1" dirty="0">
                <a:latin typeface="+mn-ea"/>
              </a:rPr>
              <a:t>个字符</a:t>
            </a:r>
            <a:endParaRPr kumimoji="1" lang="en-US" altLang="zh-CN" sz="12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49360" y="1151890"/>
            <a:ext cx="1097280" cy="8153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6175" y="1648460"/>
            <a:ext cx="800100" cy="9601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5860" y="2299970"/>
            <a:ext cx="1082040" cy="9982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1695" y="3298190"/>
            <a:ext cx="2370455" cy="12033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3505" y="3671570"/>
            <a:ext cx="3070860" cy="14859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Q.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2"/>
            <a:ext cx="5122140" cy="27116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char s[80];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("%s", s);</a:t>
            </a:r>
            <a:endParaRPr kumimoji="1" lang="en-US" altLang="zh-CN" sz="1600" b="1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("%s\n", s);</a:t>
            </a:r>
            <a:endParaRPr kumimoji="1" lang="en-US" altLang="zh-CN" sz="1600" b="1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92114" y="4035668"/>
            <a:ext cx="5122140" cy="24984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"\r\n\</a:t>
            </a:r>
            <a:r>
              <a:rPr kumimoji="1" lang="en-US" altLang="zh-CN" sz="1600" b="1" u="sng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tabc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"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3333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3333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3333CC"/>
                </a:solidFill>
                <a:latin typeface="+mn-ea"/>
              </a:rPr>
              <a:t>该字符串真正的内存存储为</a:t>
            </a:r>
            <a:r>
              <a:rPr kumimoji="1" lang="en-US" altLang="zh-CN" sz="1600" b="1" dirty="0">
                <a:solidFill>
                  <a:srgbClr val="3333CC"/>
                </a:solidFill>
                <a:latin typeface="+mn-ea"/>
              </a:rPr>
              <a:t>_</a:t>
            </a:r>
            <a:r>
              <a:rPr kumimoji="1" lang="en-US" altLang="zh-CN" sz="1600" b="1" u="sng" dirty="0">
                <a:solidFill>
                  <a:srgbClr val="3333CC"/>
                </a:solidFill>
                <a:latin typeface="+mn-ea"/>
              </a:rPr>
              <a:t>12</a:t>
            </a:r>
            <a:r>
              <a:rPr kumimoji="1" lang="en-US" altLang="zh-CN" sz="1600" b="1" dirty="0">
                <a:solidFill>
                  <a:srgbClr val="3333CC"/>
                </a:solidFill>
                <a:latin typeface="+mn-ea"/>
              </a:rPr>
              <a:t>_</a:t>
            </a:r>
            <a:r>
              <a:rPr kumimoji="1" lang="zh-CN" altLang="en-US" sz="1600" b="1" dirty="0">
                <a:solidFill>
                  <a:srgbClr val="3333CC"/>
                </a:solidFill>
                <a:latin typeface="+mn-ea"/>
              </a:rPr>
              <a:t>个字节，这些字节的值</a:t>
            </a:r>
            <a:endParaRPr kumimoji="1" lang="en-US" altLang="zh-CN" sz="1600" b="1" dirty="0">
              <a:solidFill>
                <a:srgbClr val="3333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3333CC"/>
                </a:solidFill>
                <a:latin typeface="+mn-ea"/>
              </a:rPr>
              <a:t>分别是</a:t>
            </a:r>
            <a:r>
              <a:rPr kumimoji="1" lang="en-US" altLang="zh-CN" sz="1600" b="1" dirty="0">
                <a:solidFill>
                  <a:srgbClr val="3333CC"/>
                </a:solidFill>
                <a:latin typeface="+mn-ea"/>
              </a:rPr>
              <a:t>_</a:t>
            </a:r>
            <a:r>
              <a:rPr kumimoji="1" lang="en-US" altLang="zh-CN" sz="1600" b="1" u="sng" dirty="0">
                <a:solidFill>
                  <a:srgbClr val="3333CC"/>
                </a:solidFill>
                <a:latin typeface="+mn-ea"/>
              </a:rPr>
              <a:t>34 92 114 92 110 92 116 97 98 99 34 0  </a:t>
            </a:r>
            <a:endParaRPr kumimoji="1" lang="en-US" altLang="zh-CN" sz="1600" b="1" u="sng" dirty="0">
              <a:solidFill>
                <a:srgbClr val="3333CC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714254" y="1323973"/>
            <a:ext cx="5122140" cy="27116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char s[80], t[80];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("%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s,%s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",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s,t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);</a:t>
            </a:r>
            <a:endParaRPr kumimoji="1" lang="en-US" altLang="zh-CN" sz="1600" b="1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("s=%s\n", s);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("t=%s\n", t);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714254" y="4035666"/>
            <a:ext cx="5122140" cy="249846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abc,def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与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2-E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不同，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"%</a:t>
            </a:r>
            <a:r>
              <a:rPr kumimoji="1" lang="en-US" altLang="zh-CN" sz="1600" b="1" dirty="0" err="1">
                <a:solidFill>
                  <a:schemeClr val="accent2"/>
                </a:solidFill>
                <a:latin typeface="+mn-ea"/>
              </a:rPr>
              <a:t>s,%s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"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之间的逗号是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___</a:t>
            </a:r>
            <a:r>
              <a:rPr kumimoji="1" lang="zh-CN" altLang="en-US" sz="1600" b="1" u="sng" dirty="0">
                <a:solidFill>
                  <a:schemeClr val="accent2"/>
                </a:solidFill>
                <a:latin typeface="+mn-ea"/>
                <a:sym typeface="+mn-ea"/>
              </a:rPr>
              <a:t>当做第一个字符串的有效字符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__</a:t>
            </a: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原样输入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/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当做第一个字符串的有效字符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)</a:t>
            </a: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3340" y="4178300"/>
            <a:ext cx="1112520" cy="6553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365" y="4359275"/>
            <a:ext cx="5970905" cy="6635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R.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2"/>
            <a:ext cx="5122140" cy="258300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a, ret;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("%d", &amp;a);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 ret=%d\n", a, ret);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714254" y="3906981"/>
            <a:ext cx="5122140" cy="212436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10 20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 20a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10a20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 err="1">
                <a:latin typeface="+mn-ea"/>
              </a:rPr>
              <a:t>abc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714254" y="1323971"/>
            <a:ext cx="5122140" cy="258300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a, b, ret;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 %d", &amp;a, &amp;b);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 b=%d ret=%d\n", a, b, ret);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4" y="3906981"/>
            <a:ext cx="5122140" cy="212436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10a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 err="1">
                <a:latin typeface="+mn-ea"/>
              </a:rPr>
              <a:t>abc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90589" y="6031345"/>
            <a:ext cx="10245805" cy="5027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r>
              <a:rPr kumimoji="1" lang="en-US" altLang="zh-CN" sz="1600" b="1" dirty="0" err="1">
                <a:latin typeface="+mn-ea"/>
              </a:rPr>
              <a:t>scanf</a:t>
            </a:r>
            <a:r>
              <a:rPr kumimoji="1" lang="zh-CN" altLang="en-US" sz="1600" b="1" dirty="0">
                <a:latin typeface="+mn-ea"/>
              </a:rPr>
              <a:t>返回值是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en-US" altLang="zh-CN" sz="1600" b="1" u="sng" dirty="0">
                <a:latin typeface="+mn-ea"/>
              </a:rPr>
              <a:t>成功读取并赋值的参数个数</a:t>
            </a:r>
            <a:r>
              <a:rPr kumimoji="1" lang="en-US" altLang="zh-CN" sz="1600" b="1" dirty="0">
                <a:latin typeface="+mn-ea"/>
              </a:rPr>
              <a:t>_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90620" y="3756660"/>
            <a:ext cx="929640" cy="6553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320" y="4479290"/>
            <a:ext cx="1043940" cy="6629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690" y="5262880"/>
            <a:ext cx="1577340" cy="6477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1550" y="3785870"/>
            <a:ext cx="1409700" cy="69342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9170" y="4494530"/>
            <a:ext cx="1402080" cy="6477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4910" y="4792980"/>
            <a:ext cx="1897380" cy="62484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4460" y="5330190"/>
            <a:ext cx="2453640" cy="7010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特别提示：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1</a:t>
            </a:r>
            <a:r>
              <a:rPr lang="zh-CN" altLang="en-US" sz="2800" b="1" dirty="0">
                <a:latin typeface="+mn-ea"/>
              </a:rPr>
              <a:t>、做题过程中，先按要求输入，如果想替换数据，也要先做完指定输入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2</a:t>
            </a:r>
            <a:r>
              <a:rPr lang="zh-CN" altLang="en-US" sz="2800" b="1" dirty="0">
                <a:latin typeface="+mn-ea"/>
              </a:rPr>
              <a:t>、如果替换数据后出现某些问题，先记录下来，不要问，等全部完成后，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   </a:t>
            </a:r>
            <a:r>
              <a:rPr lang="zh-CN" altLang="en-US" sz="2800" b="1" dirty="0">
                <a:latin typeface="+mn-ea"/>
              </a:rPr>
              <a:t>还想不通再问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也许你的问题在后面的题目中有答案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3</a:t>
            </a:r>
            <a:r>
              <a:rPr lang="zh-CN" altLang="en-US" sz="2800" b="1" dirty="0">
                <a:latin typeface="+mn-ea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不要偷懒、不要自以为是的脑补结论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!!!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4</a:t>
            </a:r>
            <a:r>
              <a:rPr lang="zh-CN" altLang="en-US" sz="2800" b="1" dirty="0">
                <a:latin typeface="+mn-ea"/>
              </a:rPr>
              <a:t>、先得到题目要求的小结论，再综合考虑上下题目间关系，得到综合结论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5</a:t>
            </a:r>
            <a:r>
              <a:rPr lang="zh-CN" altLang="en-US" sz="2800" b="1" dirty="0">
                <a:latin typeface="+mn-ea"/>
              </a:rPr>
              <a:t>、这些结论，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是让你记住的，不是让你完成作业后就忘掉了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6</a:t>
            </a:r>
            <a:r>
              <a:rPr lang="zh-CN" altLang="en-US" sz="2800" b="1" dirty="0">
                <a:latin typeface="+mn-ea"/>
              </a:rPr>
              <a:t>、换位思考</a:t>
            </a:r>
            <a:r>
              <a:rPr lang="en-US" altLang="zh-CN" sz="2800" b="1" dirty="0">
                <a:latin typeface="+mn-ea"/>
              </a:rPr>
              <a:t>(</a:t>
            </a:r>
            <a:r>
              <a:rPr lang="zh-CN" altLang="en-US" sz="2800" b="1" dirty="0">
                <a:latin typeface="+mn-ea"/>
              </a:rPr>
              <a:t>从老师角度出发</a:t>
            </a:r>
            <a:r>
              <a:rPr lang="en-US" altLang="zh-CN" sz="2800" b="1" dirty="0">
                <a:latin typeface="+mn-ea"/>
              </a:rPr>
              <a:t>)</a:t>
            </a:r>
            <a:r>
              <a:rPr lang="zh-CN" altLang="en-US" sz="2800" b="1" dirty="0">
                <a:latin typeface="+mn-ea"/>
              </a:rPr>
              <a:t>，这些题的目的是希望掌握什么学习方法？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2000" b="1" dirty="0">
                <a:latin typeface="+mn-ea"/>
              </a:rPr>
              <a:t>本次作业特别要求：</a:t>
            </a:r>
            <a:endParaRPr lang="en-US" altLang="zh-CN" sz="2000" b="1" dirty="0">
              <a:latin typeface="+mn-ea"/>
            </a:endParaRPr>
          </a:p>
          <a:p>
            <a:pPr algn="l"/>
            <a:r>
              <a:rPr lang="en-US" altLang="zh-CN" sz="2000" b="1" dirty="0">
                <a:latin typeface="+mn-ea"/>
              </a:rPr>
              <a:t>1</a:t>
            </a:r>
            <a:r>
              <a:rPr lang="zh-CN" altLang="en-US" sz="2000" b="1" dirty="0">
                <a:latin typeface="+mn-ea"/>
              </a:rPr>
              <a:t>、建立解决方案</a:t>
            </a:r>
            <a:r>
              <a:rPr lang="en-US" altLang="zh-CN" sz="2000" b="1" dirty="0">
                <a:latin typeface="+mn-ea"/>
              </a:rPr>
              <a:t>-</a:t>
            </a:r>
            <a:r>
              <a:rPr lang="zh-CN" altLang="en-US" sz="2000" b="1" dirty="0">
                <a:latin typeface="+mn-ea"/>
              </a:rPr>
              <a:t>项目</a:t>
            </a:r>
            <a:r>
              <a:rPr lang="en-US" altLang="zh-CN" sz="2000" b="1" dirty="0">
                <a:latin typeface="+mn-ea"/>
              </a:rPr>
              <a:t>-</a:t>
            </a:r>
            <a:r>
              <a:rPr lang="zh-CN" altLang="en-US" sz="2000" b="1" dirty="0">
                <a:latin typeface="+mn-ea"/>
              </a:rPr>
              <a:t>源程序文件时，一定要</a:t>
            </a:r>
            <a:r>
              <a:rPr lang="en-US" altLang="zh-CN" sz="2000" b="1" dirty="0">
                <a:latin typeface="+mn-ea"/>
              </a:rPr>
              <a:t>.c</a:t>
            </a:r>
            <a:r>
              <a:rPr lang="zh-CN" altLang="en-US" sz="2000" b="1" dirty="0">
                <a:latin typeface="+mn-ea"/>
              </a:rPr>
              <a:t>后缀，不要</a:t>
            </a:r>
            <a:r>
              <a:rPr lang="en-US" altLang="zh-CN" sz="2000" b="1" dirty="0">
                <a:latin typeface="+mn-ea"/>
              </a:rPr>
              <a:t>.</a:t>
            </a:r>
            <a:r>
              <a:rPr lang="en-US" altLang="zh-CN" sz="2000" b="1" dirty="0" err="1">
                <a:latin typeface="+mn-ea"/>
              </a:rPr>
              <a:t>cpp</a:t>
            </a:r>
            <a:r>
              <a:rPr lang="zh-CN" altLang="en-US" sz="2000" b="1" dirty="0">
                <a:latin typeface="+mn-ea"/>
              </a:rPr>
              <a:t>后缀</a:t>
            </a:r>
            <a:r>
              <a:rPr lang="en-US" altLang="zh-CN" sz="2000" b="1" dirty="0">
                <a:latin typeface="+mn-ea"/>
              </a:rPr>
              <a:t>!!!</a:t>
            </a:r>
            <a:endParaRPr lang="en-US" altLang="zh-CN" sz="2000" b="1" dirty="0">
              <a:latin typeface="+mn-ea"/>
            </a:endParaRPr>
          </a:p>
          <a:p>
            <a:pPr algn="l"/>
            <a:r>
              <a:rPr lang="en-US" altLang="zh-CN" sz="2000" b="1" dirty="0">
                <a:latin typeface="+mn-ea"/>
              </a:rPr>
              <a:t>   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提醒：</a:t>
            </a:r>
            <a:r>
              <a:rPr lang="en-US" altLang="zh-CN" sz="2000" b="1" dirty="0">
                <a:latin typeface="+mn-ea"/>
              </a:rPr>
              <a:t>.c</a:t>
            </a:r>
            <a:r>
              <a:rPr lang="zh-CN" altLang="en-US" sz="2000" b="1" dirty="0">
                <a:latin typeface="+mn-ea"/>
              </a:rPr>
              <a:t>和</a:t>
            </a:r>
            <a:r>
              <a:rPr lang="en-US" altLang="zh-CN" sz="2000" b="1" dirty="0">
                <a:latin typeface="+mn-ea"/>
              </a:rPr>
              <a:t>.</a:t>
            </a:r>
            <a:r>
              <a:rPr lang="en-US" altLang="zh-CN" sz="2000" b="1" dirty="0" err="1">
                <a:latin typeface="+mn-ea"/>
              </a:rPr>
              <a:t>cpp</a:t>
            </a:r>
            <a:r>
              <a:rPr lang="zh-CN" altLang="en-US" sz="2000" b="1" dirty="0">
                <a:latin typeface="+mn-ea"/>
              </a:rPr>
              <a:t>的报错表现不同，按</a:t>
            </a:r>
            <a:r>
              <a:rPr lang="en-US" altLang="zh-CN" sz="2000" b="1" dirty="0">
                <a:latin typeface="+mn-ea"/>
              </a:rPr>
              <a:t>.</a:t>
            </a:r>
            <a:r>
              <a:rPr lang="en-US" altLang="zh-CN" sz="2000" b="1" dirty="0" err="1">
                <a:latin typeface="+mn-ea"/>
              </a:rPr>
              <a:t>cpp</a:t>
            </a:r>
            <a:r>
              <a:rPr lang="zh-CN" altLang="en-US" sz="2000" b="1" dirty="0">
                <a:latin typeface="+mn-ea"/>
              </a:rPr>
              <a:t>做会影响分数</a:t>
            </a:r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r>
              <a:rPr lang="en-US" altLang="zh-CN" sz="2000" b="1" dirty="0">
                <a:latin typeface="+mn-ea"/>
              </a:rPr>
              <a:t>2</a:t>
            </a:r>
            <a:r>
              <a:rPr lang="zh-CN" altLang="en-US" sz="2000" b="1" dirty="0">
                <a:latin typeface="+mn-ea"/>
              </a:rPr>
              <a:t>、如果是</a:t>
            </a:r>
            <a:r>
              <a:rPr lang="en-US" altLang="zh-CN" sz="2000" b="1" dirty="0">
                <a:latin typeface="+mn-ea"/>
              </a:rPr>
              <a:t>warning+</a:t>
            </a:r>
            <a:r>
              <a:rPr lang="zh-CN" altLang="en-US" sz="2000" b="1" dirty="0">
                <a:latin typeface="+mn-ea"/>
              </a:rPr>
              <a:t>有结果，则</a:t>
            </a:r>
            <a:r>
              <a:rPr lang="en-US" altLang="zh-CN" sz="2000" b="1" dirty="0">
                <a:latin typeface="+mn-ea"/>
              </a:rPr>
              <a:t>warning+</a:t>
            </a:r>
            <a:r>
              <a:rPr lang="zh-CN" altLang="en-US" sz="2000" b="1" dirty="0">
                <a:latin typeface="+mn-ea"/>
              </a:rPr>
              <a:t>运行结果两者的截图都要</a:t>
            </a:r>
            <a:r>
              <a:rPr lang="en-US" altLang="zh-CN" sz="2000" b="1" dirty="0">
                <a:latin typeface="+mn-ea"/>
              </a:rPr>
              <a:t>!!!</a:t>
            </a:r>
            <a:endParaRPr lang="en-US" altLang="zh-CN" sz="20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9833" y="1727078"/>
            <a:ext cx="3733333" cy="41047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977" y="2433002"/>
            <a:ext cx="4906724" cy="33988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zh-CN" altLang="en-US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★ 关于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在</a:t>
            </a:r>
            <a:r>
              <a:rPr lang="en-US" altLang="zh-CN" sz="1600" b="1" dirty="0">
                <a:latin typeface="+mn-ea"/>
              </a:rPr>
              <a:t>C/C++</a:t>
            </a:r>
            <a:r>
              <a:rPr lang="zh-CN" altLang="en-US" sz="1600" b="1" dirty="0">
                <a:latin typeface="+mn-ea"/>
              </a:rPr>
              <a:t>中使用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时，报</a:t>
            </a:r>
            <a:r>
              <a:rPr lang="en-US" altLang="zh-CN" sz="1600" b="1" dirty="0">
                <a:latin typeface="+mn-ea"/>
              </a:rPr>
              <a:t>warning</a:t>
            </a:r>
            <a:r>
              <a:rPr lang="zh-CN" altLang="en-US" sz="1600" b="1" dirty="0">
                <a:latin typeface="+mn-ea"/>
              </a:rPr>
              <a:t>的统一处理方法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更多内容，参考编号为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030105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的附件文档及视频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015" y="1110714"/>
            <a:ext cx="3764671" cy="23064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617" y="1110714"/>
            <a:ext cx="3374468" cy="23182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/>
          <p:cNvSpPr/>
          <p:nvPr/>
        </p:nvSpPr>
        <p:spPr bwMode="auto">
          <a:xfrm>
            <a:off x="6103565" y="3548445"/>
            <a:ext cx="5210980" cy="143456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、如上图两个程序，按 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CTRL+F5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可以正确运行，编译结果显示区域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未出现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warning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，但导航栏提示有一个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warning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、点开导航栏后出现一个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warning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信息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、这属于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智能提示（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IntelliSense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）的警告，这种级别的警告暂时忽略，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不需要消除，也不计入会扣分的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warning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的计数项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19014" y="3548445"/>
            <a:ext cx="5295238" cy="2826164"/>
            <a:chOff x="2115305" y="3429000"/>
            <a:chExt cx="5295238" cy="2826164"/>
          </a:xfrm>
        </p:grpSpPr>
        <p:grpSp>
          <p:nvGrpSpPr>
            <p:cNvPr id="2" name="组合 1"/>
            <p:cNvGrpSpPr/>
            <p:nvPr/>
          </p:nvGrpSpPr>
          <p:grpSpPr>
            <a:xfrm>
              <a:off x="2115305" y="3429000"/>
              <a:ext cx="5295238" cy="1434561"/>
              <a:chOff x="2115305" y="3429000"/>
              <a:chExt cx="5295238" cy="1434561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5305" y="3429000"/>
                <a:ext cx="5295238" cy="139047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8" name="矩形 7"/>
              <p:cNvSpPr/>
              <p:nvPr/>
            </p:nvSpPr>
            <p:spPr bwMode="auto">
              <a:xfrm>
                <a:off x="3927412" y="3645024"/>
                <a:ext cx="1944216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2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导航栏显示有</a:t>
                </a:r>
                <a:r>
                  <a:rPr kumimoji="1" lang="en-US" altLang="zh-CN" sz="12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kumimoji="1" lang="zh-CN" altLang="en-US" sz="12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个</a:t>
                </a:r>
                <a:r>
                  <a:rPr kumimoji="1" lang="en-US" altLang="zh-CN" sz="12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warning</a:t>
                </a:r>
                <a:endPara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 bwMode="auto">
              <a:xfrm>
                <a:off x="4190628" y="4575529"/>
                <a:ext cx="1944216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2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编译结果区域无</a:t>
                </a:r>
                <a:r>
                  <a:rPr kumimoji="1" lang="en-US" altLang="zh-CN" sz="12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waring</a:t>
                </a:r>
                <a:endPara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2115305" y="4967376"/>
              <a:ext cx="5295238" cy="1287788"/>
              <a:chOff x="2115305" y="4967376"/>
              <a:chExt cx="5295238" cy="1287788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15305" y="4967376"/>
                <a:ext cx="5295238" cy="1287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24" name="矩形 23"/>
              <p:cNvSpPr/>
              <p:nvPr/>
            </p:nvSpPr>
            <p:spPr bwMode="auto">
              <a:xfrm>
                <a:off x="4786406" y="5722058"/>
                <a:ext cx="2461723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2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点开导航栏后能看到一个</a:t>
                </a:r>
                <a:r>
                  <a:rPr kumimoji="1" lang="en-US" altLang="zh-CN" sz="12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warning</a:t>
                </a:r>
                <a:endPara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  形式：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格式控制表列</a:t>
            </a:r>
            <a:r>
              <a:rPr lang="en-US" altLang="zh-CN" sz="1600" b="1" dirty="0">
                <a:latin typeface="+mn-ea"/>
              </a:rPr>
              <a:t>, </a:t>
            </a:r>
            <a:r>
              <a:rPr lang="zh-CN" altLang="en-US" sz="1600" b="1" dirty="0">
                <a:latin typeface="+mn-ea"/>
              </a:rPr>
              <a:t>输出表列</a:t>
            </a:r>
            <a:r>
              <a:rPr lang="en-US" altLang="zh-CN" sz="1600" b="1" dirty="0">
                <a:latin typeface="+mn-ea"/>
              </a:rPr>
              <a:t>);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  格式控制表列的内容：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      格式说明：以</a:t>
            </a:r>
            <a:r>
              <a:rPr lang="en-US" altLang="zh-CN" sz="1600" b="1" dirty="0">
                <a:latin typeface="+mn-ea"/>
              </a:rPr>
              <a:t>%</a:t>
            </a:r>
            <a:r>
              <a:rPr lang="zh-CN" altLang="en-US" sz="1600" b="1" dirty="0">
                <a:latin typeface="+mn-ea"/>
              </a:rPr>
              <a:t>开始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格式字符</a:t>
            </a:r>
            <a:r>
              <a:rPr lang="en-US" altLang="zh-CN" sz="1600" b="1" dirty="0">
                <a:latin typeface="+mn-ea"/>
              </a:rPr>
              <a:t>,</a:t>
            </a:r>
            <a:r>
              <a:rPr lang="zh-CN" altLang="en-US" sz="1600" b="1" dirty="0">
                <a:latin typeface="+mn-ea"/>
              </a:rPr>
              <a:t>表示按格式输出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      普通字符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含转义符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：原样输出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  输出表列：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      要输出的数据（常量、变量、表达式、函数）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</a:t>
            </a:r>
            <a:r>
              <a:rPr lang="zh-CN" altLang="en-US" sz="1600" b="1" dirty="0">
                <a:latin typeface="+mn-ea"/>
              </a:rPr>
              <a:t>常用的格式符种类：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</p:txBody>
      </p:sp>
      <p:graphicFrame>
        <p:nvGraphicFramePr>
          <p:cNvPr id="6" name="Group 3"/>
          <p:cNvGraphicFramePr>
            <a:graphicFrameLocks noGrp="1"/>
          </p:cNvGraphicFramePr>
          <p:nvPr/>
        </p:nvGraphicFramePr>
        <p:xfrm>
          <a:off x="831175" y="3380798"/>
          <a:ext cx="4703440" cy="3017520"/>
        </p:xfrm>
        <a:graphic>
          <a:graphicData uri="http://schemas.openxmlformats.org/drawingml/2006/table">
            <a:tbl>
              <a:tblPr/>
              <a:tblGrid>
                <a:gridCol w="641527"/>
                <a:gridCol w="4061913"/>
              </a:tblGrid>
              <a:tr h="194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d, 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带符号的十进制形式整数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正数不带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+)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4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八进制无符号形式输出整数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不带前导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0)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4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x, X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十六进制无符号形式输出整数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不带前导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0x)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4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十进制无符号形式输出整数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4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以字符形式输出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一个字符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4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输出字符串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4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以小数形式输出浮点数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4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e, E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以指数形式输出浮点数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4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g, G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从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中选择宽度较短的形式输出浮点数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27"/>
          <p:cNvGraphicFramePr>
            <a:graphicFrameLocks noGrp="1"/>
          </p:cNvGraphicFramePr>
          <p:nvPr/>
        </p:nvGraphicFramePr>
        <p:xfrm>
          <a:off x="5874478" y="3380798"/>
          <a:ext cx="4248472" cy="1926352"/>
        </p:xfrm>
        <a:graphic>
          <a:graphicData uri="http://schemas.openxmlformats.org/drawingml/2006/table">
            <a:tbl>
              <a:tblPr/>
              <a:tblGrid>
                <a:gridCol w="1080120"/>
                <a:gridCol w="3168352"/>
              </a:tblGrid>
              <a:tr h="1458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字母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字母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表示长整型整数，用于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d,o,x,u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前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表示短整型整数，用于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d,o,x,u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前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正整数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表示输出数据的宽度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58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正整数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.n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对浮点数，表示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位小数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对字符串，表示前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个字符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输出左对齐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 bwMode="auto">
          <a:xfrm>
            <a:off x="813999" y="2987098"/>
            <a:ext cx="4712677" cy="3639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所用的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格式字符</a:t>
            </a:r>
            <a:r>
              <a:rPr lang="zh-CN" altLang="en-US" sz="1600" b="1" dirty="0">
                <a:latin typeface="+mn-ea"/>
              </a:rPr>
              <a:t>的种类：</a:t>
            </a:r>
            <a:endParaRPr kumimoji="1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874479" y="2987098"/>
            <a:ext cx="4248472" cy="3639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所用的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附加格式字符</a:t>
            </a:r>
            <a:r>
              <a:rPr lang="zh-CN" altLang="en-US" sz="1600" b="1" dirty="0">
                <a:latin typeface="+mn-ea"/>
              </a:rPr>
              <a:t>的种类：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9730937" y="6062498"/>
            <a:ext cx="2084332" cy="49070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本页不用作答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a=10, b=5;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("a=%d, b=%d\n",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a,b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("Hello, Welcome!\n");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("Hello, Welcome\x21\n");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4452270"/>
            <a:ext cx="4147127" cy="20818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运行结果：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\x21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是</a:t>
            </a:r>
            <a:r>
              <a:rPr kumimoji="1" lang="zh-CN" altLang="en-US" sz="1600" b="1" dirty="0">
                <a:latin typeface="+mn-ea"/>
              </a:rPr>
              <a:t>哪个</a:t>
            </a:r>
            <a:r>
              <a:rPr kumimoji="1" lang="en-US" altLang="zh-CN" sz="1600" b="1" dirty="0">
                <a:latin typeface="+mn-ea"/>
              </a:rPr>
              <a:t>ASCII</a:t>
            </a:r>
            <a:r>
              <a:rPr kumimoji="1" lang="zh-CN" altLang="en-US" sz="1600" b="1" dirty="0">
                <a:latin typeface="+mn-ea"/>
              </a:rPr>
              <a:t>字符的</a:t>
            </a:r>
            <a:r>
              <a:rPr kumimoji="1" lang="en-US" altLang="zh-CN" sz="1600" b="1" dirty="0">
                <a:latin typeface="+mn-ea"/>
              </a:rPr>
              <a:t>16</a:t>
            </a:r>
            <a:r>
              <a:rPr kumimoji="1" lang="zh-CN" altLang="en-US" sz="1600" b="1" dirty="0">
                <a:latin typeface="+mn-ea"/>
              </a:rPr>
              <a:t>进制转义表示？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是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“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！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”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latin typeface="+mn-ea"/>
              </a:rPr>
              <a:t>转义符在格式控制表列中的输出形式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latin typeface="+mn-ea"/>
              </a:rPr>
              <a:t>是：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u="sng" dirty="0">
                <a:latin typeface="+mn-ea"/>
              </a:rPr>
              <a:t>字符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字符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整数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转义符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739241" y="1323975"/>
            <a:ext cx="6100208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写出与左侧程序输出完全一致的，用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C++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方式的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实现的代码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贴源码或截图均可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7365" y="3621405"/>
            <a:ext cx="1691640" cy="8305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205" y="2393315"/>
            <a:ext cx="4678680" cy="28117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 bwMode="auto">
          <a:xfrm>
            <a:off x="592114" y="1323973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a=10, b=5;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("a=%d\n", a, b);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("Hello, Welcome!\n");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 bwMode="auto">
          <a:xfrm>
            <a:off x="592114" y="4452267"/>
            <a:ext cx="5122140" cy="20818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运行结果：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latin typeface="+mn-ea"/>
              </a:rPr>
              <a:t>结论：如果</a:t>
            </a:r>
            <a:r>
              <a:rPr kumimoji="1" lang="en-US" altLang="zh-CN" sz="1600" b="1" dirty="0">
                <a:latin typeface="+mn-ea"/>
              </a:rPr>
              <a:t>%d(</a:t>
            </a:r>
            <a:r>
              <a:rPr kumimoji="1" lang="zh-CN" altLang="en-US" sz="1600" b="1" dirty="0">
                <a:latin typeface="+mn-ea"/>
              </a:rPr>
              <a:t>格式符的数量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小于</a:t>
            </a:r>
            <a:r>
              <a:rPr kumimoji="1" lang="zh-CN" altLang="en-US" sz="1600" b="1" dirty="0">
                <a:latin typeface="+mn-ea"/>
              </a:rPr>
              <a:t>后面输出表列的数量，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 </a:t>
            </a:r>
            <a:r>
              <a:rPr kumimoji="1" lang="zh-CN" altLang="en-US" sz="1600" b="1" dirty="0">
                <a:latin typeface="+mn-ea"/>
              </a:rPr>
              <a:t>     则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u="sng" dirty="0">
                <a:latin typeface="+mn-ea"/>
              </a:rPr>
              <a:t>输出输出表列中靠前的数据，多余数据不输出</a:t>
            </a:r>
            <a:r>
              <a:rPr kumimoji="1" lang="en-US" altLang="zh-CN" sz="1600" b="1" u="sng" dirty="0">
                <a:latin typeface="+mn-ea"/>
              </a:rPr>
              <a:t>_</a:t>
            </a:r>
            <a:endParaRPr kumimoji="1" lang="zh-CN" altLang="en-US" sz="16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 bwMode="auto">
          <a:xfrm>
            <a:off x="5714254" y="1323972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a=10, b=5;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 %d %d\n", a, b);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("Hello, Welcome!\n");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 bwMode="auto">
          <a:xfrm>
            <a:off x="5714254" y="4452267"/>
            <a:ext cx="5122140" cy="20818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运行结果：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结论：如果</a:t>
            </a:r>
            <a:r>
              <a:rPr kumimoji="1" lang="en-US" altLang="zh-CN" sz="1600" b="1" dirty="0">
                <a:latin typeface="+mn-ea"/>
              </a:rPr>
              <a:t>%d(</a:t>
            </a:r>
            <a:r>
              <a:rPr kumimoji="1" lang="zh-CN" altLang="en-US" sz="1600" b="1" dirty="0">
                <a:latin typeface="+mn-ea"/>
              </a:rPr>
              <a:t>格式符的数量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大于</a:t>
            </a:r>
            <a:r>
              <a:rPr kumimoji="1" lang="zh-CN" altLang="en-US" sz="1600" b="1" dirty="0">
                <a:latin typeface="+mn-ea"/>
              </a:rPr>
              <a:t>后面输出表列的数量，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</a:t>
            </a:r>
            <a:r>
              <a:rPr kumimoji="1" lang="zh-CN" altLang="en-US" sz="1600" b="1" dirty="0">
                <a:latin typeface="+mn-ea"/>
              </a:rPr>
              <a:t>     则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u="sng" dirty="0">
                <a:latin typeface="+mn-ea"/>
              </a:rPr>
              <a:t>在依次输出输出表列的数据后，输出随机值</a:t>
            </a:r>
            <a:r>
              <a:rPr kumimoji="1" lang="en-US" altLang="zh-CN" sz="1600" b="1" u="sng" dirty="0">
                <a:latin typeface="+mn-ea"/>
              </a:rPr>
              <a:t>__</a:t>
            </a:r>
            <a:endParaRPr kumimoji="1" lang="zh-CN" altLang="en-US" sz="1600" b="1" u="sng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0250" y="4685665"/>
            <a:ext cx="1257300" cy="7162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2810" y="4759960"/>
            <a:ext cx="1600200" cy="723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1455" y="4451985"/>
            <a:ext cx="3469005" cy="10318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410.25007874015756,&quot;left&quot;:46.62314960629921,&quot;top&quot;:104.24976377952756,&quot;width&quot;:806.636220472441}"/>
</p:tagLst>
</file>

<file path=ppt/tags/tag10.xml><?xml version="1.0" encoding="utf-8"?>
<p:tagLst xmlns:p="http://schemas.openxmlformats.org/presentationml/2006/main">
  <p:tag name="KSO_WM_DIAGRAM_VIRTUALLY_FRAME" val="{&quot;height&quot;:410.2496850393701,&quot;left&quot;:46.62314960629921,&quot;top&quot;:104.24960629921259,&quot;width&quot;:806.636220472441}"/>
</p:tagLst>
</file>

<file path=ppt/tags/tag11.xml><?xml version="1.0" encoding="utf-8"?>
<p:tagLst xmlns:p="http://schemas.openxmlformats.org/presentationml/2006/main">
  <p:tag name="KSO_WM_DIAGRAM_VIRTUALLY_FRAME" val="{&quot;height&quot;:410.2496850393701,&quot;left&quot;:46.62314960629921,&quot;top&quot;:104.24960629921259,&quot;width&quot;:806.636220472441}"/>
</p:tagLst>
</file>

<file path=ppt/tags/tag12.xml><?xml version="1.0" encoding="utf-8"?>
<p:tagLst xmlns:p="http://schemas.openxmlformats.org/presentationml/2006/main">
  <p:tag name="KSO_WM_DIAGRAM_VIRTUALLY_FRAME" val="{&quot;height&quot;:410.2496850393701,&quot;left&quot;:46.62314960629921,&quot;top&quot;:104.24960629921259,&quot;width&quot;:806.636220472441}"/>
</p:tagLst>
</file>

<file path=ppt/tags/tag13.xml><?xml version="1.0" encoding="utf-8"?>
<p:tagLst xmlns:p="http://schemas.openxmlformats.org/presentationml/2006/main">
  <p:tag name="KSO_WM_DIAGRAM_VIRTUALLY_FRAME" val="{&quot;height&quot;:354.057874015748,&quot;left&quot;:46.62314960629921,&quot;top&quot;:104.24960629921259,&quot;width&quot;:806.636220472441}"/>
</p:tagLst>
</file>

<file path=ppt/tags/tag14.xml><?xml version="1.0" encoding="utf-8"?>
<p:tagLst xmlns:p="http://schemas.openxmlformats.org/presentationml/2006/main">
  <p:tag name="KSO_WM_DIAGRAM_VIRTUALLY_FRAME" val="{&quot;height&quot;:354.057874015748,&quot;left&quot;:46.62314960629921,&quot;top&quot;:104.24960629921259,&quot;width&quot;:806.636220472441}"/>
</p:tagLst>
</file>

<file path=ppt/tags/tag15.xml><?xml version="1.0" encoding="utf-8"?>
<p:tagLst xmlns:p="http://schemas.openxmlformats.org/presentationml/2006/main">
  <p:tag name="KSO_WM_DIAGRAM_VIRTUALLY_FRAME" val="{&quot;height&quot;:354.057874015748,&quot;left&quot;:46.62314960629921,&quot;top&quot;:104.24960629921259,&quot;width&quot;:806.636220472441}"/>
</p:tagLst>
</file>

<file path=ppt/tags/tag16.xml><?xml version="1.0" encoding="utf-8"?>
<p:tagLst xmlns:p="http://schemas.openxmlformats.org/presentationml/2006/main">
  <p:tag name="KSO_WM_DIAGRAM_VIRTUALLY_FRAME" val="{&quot;height&quot;:354.057874015748,&quot;left&quot;:46.62314960629921,&quot;top&quot;:104.24960629921259,&quot;width&quot;:806.636220472441}"/>
</p:tagLst>
</file>

<file path=ppt/tags/tag17.xml><?xml version="1.0" encoding="utf-8"?>
<p:tagLst xmlns:p="http://schemas.openxmlformats.org/presentationml/2006/main">
  <p:tag name="commondata" val="eyJoZGlkIjoiZjhlOWE0OGVjZTc4YmM3OTdlZDFiMTQwNmZkNWIwMjEifQ=="/>
</p:tagLst>
</file>

<file path=ppt/tags/tag2.xml><?xml version="1.0" encoding="utf-8"?>
<p:tagLst xmlns:p="http://schemas.openxmlformats.org/presentationml/2006/main">
  <p:tag name="KSO_WM_DIAGRAM_VIRTUALLY_FRAME" val="{&quot;height&quot;:410.25007874015756,&quot;left&quot;:46.62314960629921,&quot;top&quot;:104.24976377952756,&quot;width&quot;:806.636220472441}"/>
</p:tagLst>
</file>

<file path=ppt/tags/tag3.xml><?xml version="1.0" encoding="utf-8"?>
<p:tagLst xmlns:p="http://schemas.openxmlformats.org/presentationml/2006/main">
  <p:tag name="KSO_WM_DIAGRAM_VIRTUALLY_FRAME" val="{&quot;height&quot;:410.25007874015756,&quot;left&quot;:46.62314960629921,&quot;top&quot;:104.24976377952756,&quot;width&quot;:806.636220472441}"/>
</p:tagLst>
</file>

<file path=ppt/tags/tag4.xml><?xml version="1.0" encoding="utf-8"?>
<p:tagLst xmlns:p="http://schemas.openxmlformats.org/presentationml/2006/main">
  <p:tag name="KSO_WM_DIAGRAM_VIRTUALLY_FRAME" val="{&quot;height&quot;:410.25007874015756,&quot;left&quot;:46.62314960629921,&quot;top&quot;:104.24976377952756,&quot;width&quot;:806.636220472441}"/>
</p:tagLst>
</file>

<file path=ppt/tags/tag5.xml><?xml version="1.0" encoding="utf-8"?>
<p:tagLst xmlns:p="http://schemas.openxmlformats.org/presentationml/2006/main">
  <p:tag name="KSO_WM_DIAGRAM_VIRTUALLY_FRAME" val="{&quot;height&quot;:340.4502362204724,&quot;left&quot;:46.50307086614173,&quot;top&quot;:104.24952755905512,&quot;width&quot;:542.5133070866142}"/>
</p:tagLst>
</file>

<file path=ppt/tags/tag6.xml><?xml version="1.0" encoding="utf-8"?>
<p:tagLst xmlns:p="http://schemas.openxmlformats.org/presentationml/2006/main">
  <p:tag name="KSO_WM_DIAGRAM_VIRTUALLY_FRAME" val="{&quot;height&quot;:340.4502362204724,&quot;left&quot;:46.50307086614173,&quot;top&quot;:104.24952755905512,&quot;width&quot;:542.5133070866142}"/>
</p:tagLst>
</file>

<file path=ppt/tags/tag7.xml><?xml version="1.0" encoding="utf-8"?>
<p:tagLst xmlns:p="http://schemas.openxmlformats.org/presentationml/2006/main">
  <p:tag name="KSO_WM_DIAGRAM_VIRTUALLY_FRAME" val="{&quot;height&quot;:340.4502362204724,&quot;left&quot;:46.50307086614173,&quot;top&quot;:104.24952755905512,&quot;width&quot;:542.5133070866142}"/>
</p:tagLst>
</file>

<file path=ppt/tags/tag8.xml><?xml version="1.0" encoding="utf-8"?>
<p:tagLst xmlns:p="http://schemas.openxmlformats.org/presentationml/2006/main">
  <p:tag name="KSO_WM_DIAGRAM_VIRTUALLY_FRAME" val="{&quot;height&quot;:340.4502362204724,&quot;left&quot;:46.50307086614173,&quot;top&quot;:104.24952755905512,&quot;width&quot;:542.5133070866142}"/>
</p:tagLst>
</file>

<file path=ppt/tags/tag9.xml><?xml version="1.0" encoding="utf-8"?>
<p:tagLst xmlns:p="http://schemas.openxmlformats.org/presentationml/2006/main">
  <p:tag name="KSO_WM_DIAGRAM_VIRTUALLY_FRAME" val="{&quot;height&quot;:410.2496850393701,&quot;left&quot;:46.62314960629921,&quot;top&quot;:104.24960629921259,&quot;width&quot;:806.636220472441}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20614</Words>
  <Application>WPS 演示</Application>
  <PresentationFormat>宽屏</PresentationFormat>
  <Paragraphs>1620</Paragraphs>
  <Slides>37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6" baseType="lpstr">
      <vt:lpstr>Arial</vt:lpstr>
      <vt:lpstr>宋体</vt:lpstr>
      <vt:lpstr>Wingdings</vt:lpstr>
      <vt:lpstr>Times New Roman</vt:lpstr>
      <vt:lpstr>微软雅黑</vt:lpstr>
      <vt:lpstr>Arial Unicode MS</vt:lpstr>
      <vt:lpstr>等线</vt:lpstr>
      <vt:lpstr>Calibri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Larry</dc:creator>
  <cp:lastModifiedBy>叶子の辰</cp:lastModifiedBy>
  <cp:revision>117</cp:revision>
  <dcterms:created xsi:type="dcterms:W3CDTF">2020-08-13T13:39:00Z</dcterms:created>
  <dcterms:modified xsi:type="dcterms:W3CDTF">2024-03-18T12:26:16Z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273C6FF08700482E8AB88CD8E7E2F3DA_12</vt:lpwstr>
  </property>
  <property fmtid="{D5CDD505-2E9C-101B-9397-08002B2CF9AE}" pid="3" name="KSOProductBuildVer">
    <vt:lpwstr>2052-12.1.0.16250</vt:lpwstr>
  </property>
</Properties>
</file>