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6" r:id="rId5"/>
    <p:sldId id="1237" r:id="rId6"/>
    <p:sldId id="1230" r:id="rId7"/>
    <p:sldId id="492" r:id="rId8"/>
    <p:sldId id="1238" r:id="rId9"/>
    <p:sldId id="1251" r:id="rId10"/>
    <p:sldId id="1240" r:id="rId11"/>
    <p:sldId id="1241" r:id="rId12"/>
    <p:sldId id="1252" r:id="rId13"/>
    <p:sldId id="1242" r:id="rId14"/>
    <p:sldId id="1243" r:id="rId15"/>
    <p:sldId id="1245" r:id="rId16"/>
    <p:sldId id="1246" r:id="rId17"/>
    <p:sldId id="1247" r:id="rId18"/>
    <p:sldId id="1253" r:id="rId19"/>
    <p:sldId id="1248" r:id="rId20"/>
    <p:sldId id="1249" r:id="rId21"/>
    <p:sldId id="1277" r:id="rId22"/>
    <p:sldId id="1254" r:id="rId23"/>
    <p:sldId id="1250" r:id="rId24"/>
    <p:sldId id="1255" r:id="rId25"/>
    <p:sldId id="1256" r:id="rId26"/>
    <p:sldId id="1257" r:id="rId27"/>
    <p:sldId id="1259" r:id="rId28"/>
    <p:sldId id="1258" r:id="rId29"/>
    <p:sldId id="1260" r:id="rId30"/>
    <p:sldId id="1261" r:id="rId31"/>
    <p:sldId id="1262" r:id="rId32"/>
    <p:sldId id="1263" r:id="rId33"/>
    <p:sldId id="1200" r:id="rId34"/>
    <p:sldId id="1264" r:id="rId35"/>
    <p:sldId id="1266" r:id="rId36"/>
    <p:sldId id="1265" r:id="rId37"/>
    <p:sldId id="1268" r:id="rId38"/>
    <p:sldId id="1269" r:id="rId39"/>
    <p:sldId id="1270" r:id="rId40"/>
    <p:sldId id="1271" r:id="rId41"/>
    <p:sldId id="1272" r:id="rId42"/>
    <p:sldId id="1273" r:id="rId43"/>
    <p:sldId id="1274" r:id="rId44"/>
    <p:sldId id="1275" r:id="rId45"/>
    <p:sldId id="1267" r:id="rId46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93" d="100"/>
          <a:sy n="93" d="100"/>
        </p:scale>
        <p:origin x="104" y="5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21.xml"/><Relationship Id="rId50" Type="http://schemas.openxmlformats.org/officeDocument/2006/relationships/commentAuthors" Target="commentAuthors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28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true 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"true"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false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"false"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 </a:t>
            </a:r>
            <a:r>
              <a:rPr kumimoji="1" lang="en-US" altLang="zh-CN" sz="1600" b="1" dirty="0">
                <a:latin typeface="+mn-ea"/>
              </a:rPr>
              <a:t>true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"true" </a:t>
            </a:r>
            <a:r>
              <a:rPr kumimoji="1" lang="zh-CN" altLang="en-US" sz="1600" b="1" dirty="0">
                <a:latin typeface="+mn-ea"/>
              </a:rPr>
              <a:t>的区别（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"false"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为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true,</a:t>
            </a:r>
            <a:r>
              <a:rPr kumimoji="1" lang="zh-CN" altLang="en-US" sz="1600" b="1" dirty="0">
                <a:latin typeface="+mn-ea"/>
              </a:rPr>
              <a:t>在内存中占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个字节，取值为</a:t>
            </a:r>
            <a:r>
              <a:rPr kumimoji="1" lang="en-US" altLang="zh-CN" sz="1600" b="1" dirty="0">
                <a:latin typeface="+mn-ea"/>
              </a:rPr>
              <a:t>1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  <a:sym typeface="+mn-ea"/>
              </a:rPr>
              <a:t>"true"</a:t>
            </a:r>
            <a:r>
              <a:rPr kumimoji="1" lang="zh-CN" altLang="en-US" sz="1600" b="1" dirty="0">
                <a:latin typeface="+mn-ea"/>
                <a:sym typeface="+mn-ea"/>
              </a:rPr>
              <a:t>为字符串 </a:t>
            </a:r>
            <a:r>
              <a:rPr kumimoji="1" lang="en-US" altLang="zh-CN" sz="1600" b="1" dirty="0">
                <a:latin typeface="+mn-ea"/>
                <a:sym typeface="+mn-ea"/>
              </a:rPr>
              <a:t>"true"</a:t>
            </a:r>
            <a:r>
              <a:rPr kumimoji="1" lang="zh-CN" altLang="en-US" sz="1600" b="1" dirty="0">
                <a:latin typeface="+mn-ea"/>
                <a:sym typeface="+mn-ea"/>
              </a:rPr>
              <a:t>。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  <a:sym typeface="+mn-ea"/>
              </a:rPr>
              <a:t>false</a:t>
            </a:r>
            <a:r>
              <a:rPr kumimoji="1" lang="zh-CN" altLang="en-US" sz="1600" b="1" dirty="0">
                <a:latin typeface="+mn-ea"/>
                <a:sym typeface="+mn-ea"/>
              </a:rPr>
              <a:t>为</a:t>
            </a:r>
            <a:r>
              <a:rPr kumimoji="1" lang="en-US" altLang="zh-CN" sz="1600" b="1" dirty="0">
                <a:latin typeface="+mn-ea"/>
                <a:sym typeface="+mn-ea"/>
              </a:rPr>
              <a:t>bool</a:t>
            </a:r>
            <a:r>
              <a:rPr kumimoji="1" lang="zh-CN" altLang="en-US" sz="1600" b="1" dirty="0">
                <a:latin typeface="+mn-ea"/>
                <a:sym typeface="+mn-ea"/>
              </a:rPr>
              <a:t>型数据</a:t>
            </a:r>
            <a:r>
              <a:rPr kumimoji="1" lang="en-US" altLang="zh-CN" sz="1600" b="1" dirty="0">
                <a:latin typeface="+mn-ea"/>
                <a:sym typeface="+mn-ea"/>
              </a:rPr>
              <a:t>false,</a:t>
            </a:r>
            <a:r>
              <a:rPr kumimoji="1" lang="zh-CN" altLang="en-US" sz="1600" b="1" dirty="0">
                <a:latin typeface="+mn-ea"/>
                <a:sym typeface="+mn-ea"/>
              </a:rPr>
              <a:t>在内存中占</a:t>
            </a:r>
            <a:r>
              <a:rPr kumimoji="1" lang="en-US" altLang="zh-CN" sz="1600" b="1" dirty="0"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atin typeface="+mn-ea"/>
                <a:sym typeface="+mn-ea"/>
              </a:rPr>
              <a:t>个字节，取值为</a:t>
            </a:r>
            <a:r>
              <a:rPr kumimoji="1" lang="en-US" altLang="zh-CN" sz="1600" b="1" dirty="0">
                <a:latin typeface="+mn-ea"/>
                <a:sym typeface="+mn-ea"/>
              </a:rPr>
              <a:t>0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  <a:sym typeface="+mn-ea"/>
              </a:rPr>
              <a:t>"</a:t>
            </a:r>
            <a:r>
              <a:rPr kumimoji="1" lang="en-US" altLang="zh-CN" sz="1600" b="1" dirty="0">
                <a:latin typeface="+mn-ea"/>
                <a:sym typeface="+mn-ea"/>
              </a:rPr>
              <a:t>false</a:t>
            </a:r>
            <a:r>
              <a:rPr kumimoji="1" lang="en-US" altLang="zh-CN" sz="1600" b="1" dirty="0">
                <a:latin typeface="+mn-ea"/>
                <a:sym typeface="+mn-ea"/>
              </a:rPr>
              <a:t>"</a:t>
            </a:r>
            <a:r>
              <a:rPr kumimoji="1" lang="zh-CN" altLang="en-US" sz="1600" b="1" dirty="0">
                <a:latin typeface="+mn-ea"/>
                <a:sym typeface="+mn-ea"/>
              </a:rPr>
              <a:t>为字符串 </a:t>
            </a:r>
            <a:r>
              <a:rPr kumimoji="1" lang="en-US" altLang="zh-CN" sz="1600" b="1" dirty="0">
                <a:latin typeface="+mn-ea"/>
                <a:sym typeface="+mn-ea"/>
              </a:rPr>
              <a:t>"</a:t>
            </a:r>
            <a:r>
              <a:rPr kumimoji="1" lang="en-US" altLang="zh-CN" sz="1600" b="1" dirty="0">
                <a:latin typeface="+mn-ea"/>
                <a:sym typeface="+mn-ea"/>
              </a:rPr>
              <a:t>false</a:t>
            </a:r>
            <a:r>
              <a:rPr kumimoji="1" lang="en-US" altLang="zh-CN" sz="1600" b="1" dirty="0">
                <a:latin typeface="+mn-ea"/>
                <a:sym typeface="+mn-ea"/>
              </a:rPr>
              <a:t>"</a:t>
            </a:r>
            <a:r>
              <a:rPr kumimoji="1" lang="zh-CN" altLang="en-US" sz="1600" b="1" dirty="0">
                <a:latin typeface="+mn-ea"/>
                <a:sym typeface="+mn-ea"/>
              </a:rPr>
              <a:t>。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、进阶思考：目前直接输出逻辑常量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，在屏幕上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输出的输出是</a:t>
            </a:r>
            <a:r>
              <a:rPr kumimoji="1" lang="en-US" altLang="zh-CN" sz="1600" b="1" dirty="0">
                <a:latin typeface="+mn-ea"/>
              </a:rPr>
              <a:t>1/0</a:t>
            </a:r>
            <a:r>
              <a:rPr kumimoji="1" lang="zh-CN" altLang="en-US" sz="1600" b="1" dirty="0">
                <a:latin typeface="+mn-ea"/>
              </a:rPr>
              <a:t>，如果想输出为</a:t>
            </a:r>
            <a:r>
              <a:rPr kumimoji="1" lang="en-US" altLang="zh-CN" sz="1600" b="1" dirty="0">
                <a:latin typeface="+mn-ea"/>
              </a:rPr>
              <a:t>true/false</a:t>
            </a:r>
            <a:r>
              <a:rPr kumimoji="1" lang="zh-CN" altLang="en-US" sz="1600" b="1" dirty="0">
                <a:latin typeface="+mn-ea"/>
              </a:rPr>
              <a:t>，应该怎么做？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、不允许用分支语句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条件运算符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zh-CN" altLang="en-US" sz="1600" b="1" dirty="0">
                <a:latin typeface="+mn-ea"/>
              </a:rPr>
              <a:t>、提示：去网上查一个前导格式控制符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课件无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 </a:t>
            </a:r>
            <a:r>
              <a:rPr kumimoji="1" lang="zh-CN" altLang="en-US" sz="1600" b="1" dirty="0">
                <a:latin typeface="+mn-ea"/>
              </a:rPr>
              <a:t>使用前导格式控制符</a:t>
            </a:r>
            <a:r>
              <a:rPr kumimoji="1" lang="en-US" altLang="zh-CN" sz="1600" b="1" dirty="0">
                <a:latin typeface="+mn-ea"/>
              </a:rPr>
              <a:t>boolalpha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1525" y="1323975"/>
            <a:ext cx="960120" cy="1158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4649470"/>
            <a:ext cx="2739390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bool k1 = true;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(true)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(k1)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k1 &lt;&lt; ' ' &lt;&lt; int(k1)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bool k2 = false;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(false)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(k2)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k2 &lt;&lt; ' ' &lt;&lt; int(k2)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型常量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变量在内存中占用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1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字节，值是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0/1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总结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型常量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变量在输出时的规则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（限制：在无</a:t>
            </a:r>
            <a:r>
              <a:rPr kumimoji="1" lang="en-US" altLang="zh-CN" sz="1600" b="1" dirty="0">
                <a:latin typeface="+mn-ea"/>
              </a:rPr>
              <a:t>3.A</a:t>
            </a:r>
            <a:r>
              <a:rPr kumimoji="1" lang="zh-CN" altLang="en-US" sz="1600" b="1" dirty="0">
                <a:latin typeface="+mn-ea"/>
              </a:rPr>
              <a:t>的前导格式控制符的前提下）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型常量和变量在无前导格式控制符的情况下，仅会输出</a:t>
            </a:r>
            <a:r>
              <a:rPr kumimoji="1" lang="en-US" altLang="zh-CN" sz="1600" b="1" dirty="0">
                <a:latin typeface="+mn-ea"/>
              </a:rPr>
              <a:t>0/1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(true</a:t>
            </a:r>
            <a:r>
              <a:rPr kumimoji="1" lang="zh-CN" altLang="en-US" sz="1600" b="1" dirty="0">
                <a:latin typeface="+mn-ea"/>
              </a:rPr>
              <a:t>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为</a:t>
            </a:r>
            <a:r>
              <a:rPr kumimoji="1" lang="en-US" altLang="zh-CN" sz="1600" b="1" dirty="0">
                <a:latin typeface="+mn-ea"/>
              </a:rPr>
              <a:t>0)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0875" y="1035050"/>
            <a:ext cx="723900" cy="14554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bool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' ' &lt;&lt; int(k)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，输出是：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123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型变量在输入时的规则：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在输入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型数据时，仅</a:t>
            </a:r>
            <a:r>
              <a:rPr kumimoji="1" lang="en-US" altLang="zh-CN" sz="1600" b="1" dirty="0">
                <a:latin typeface="+mn-ea"/>
              </a:rPr>
              <a:t>0/1</a:t>
            </a:r>
            <a:r>
              <a:rPr kumimoji="1" lang="zh-CN" altLang="en-US" sz="1600" b="1" dirty="0">
                <a:latin typeface="+mn-ea"/>
              </a:rPr>
              <a:t>为有效输入，其他输入均不可信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1900" y="1323975"/>
            <a:ext cx="464820" cy="601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860" y="1577340"/>
            <a:ext cx="472440" cy="617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840" y="2194560"/>
            <a:ext cx="563880" cy="617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380" y="2625090"/>
            <a:ext cx="502920" cy="640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840" y="3265170"/>
            <a:ext cx="586740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bool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k='A';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k &lt;&lt; ' ' &lt;&lt; (int)k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k=0;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' ' &lt;&lt; (int)k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k=256;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' ' &lt;&lt; (int)k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c = 256;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下</a:t>
            </a:r>
            <a:r>
              <a:rPr kumimoji="1" lang="en-US" altLang="zh-CN" sz="1600" b="1" dirty="0">
                <a:latin typeface="+mn-ea"/>
              </a:rPr>
              <a:t>waring</a:t>
            </a:r>
            <a:r>
              <a:rPr kumimoji="1" lang="zh-CN" altLang="en-US" sz="1600" b="1" dirty="0">
                <a:latin typeface="+mn-ea"/>
              </a:rPr>
              <a:t>的意思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将</a:t>
            </a:r>
            <a:r>
              <a:rPr kumimoji="1" lang="en-US" altLang="zh-CN" sz="1600" b="1" dirty="0">
                <a:latin typeface="+mn-ea"/>
              </a:rPr>
              <a:t>‘A’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256</a:t>
            </a:r>
            <a:r>
              <a:rPr kumimoji="1" lang="zh-CN" altLang="en-US" sz="1600" b="1" dirty="0">
                <a:latin typeface="+mn-ea"/>
              </a:rPr>
              <a:t>赋给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时，因为两者分别为</a:t>
            </a:r>
            <a:r>
              <a:rPr kumimoji="1" lang="en-US" altLang="zh-CN" sz="1600" b="1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型和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型，而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为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型，发生了数据截断，可能出现问题，出现</a:t>
            </a:r>
            <a:r>
              <a:rPr kumimoji="1" lang="en-US" altLang="zh-CN" sz="1600" b="1" dirty="0">
                <a:latin typeface="+mn-ea"/>
              </a:rPr>
              <a:t>warning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k='A'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字节赋值给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字节，为什么还有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因为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型的值只有</a:t>
            </a:r>
            <a:r>
              <a:rPr kumimoji="1" lang="en-US" altLang="zh-CN" sz="1600" b="1" dirty="0">
                <a:latin typeface="+mn-ea"/>
              </a:rPr>
              <a:t>0/1</a:t>
            </a:r>
            <a:r>
              <a:rPr kumimoji="1" lang="zh-CN" altLang="en-US" sz="1600" b="1" dirty="0">
                <a:latin typeface="+mn-ea"/>
              </a:rPr>
              <a:t>，按</a:t>
            </a:r>
            <a:r>
              <a:rPr kumimoji="1" lang="zh-CN" altLang="en-US" sz="1600" b="1" dirty="0">
                <a:latin typeface="+mn-ea"/>
                <a:sym typeface="+mn-ea"/>
              </a:rPr>
              <a:t>非</a:t>
            </a:r>
            <a:r>
              <a:rPr kumimoji="1" lang="en-US" altLang="zh-CN" sz="1600" b="1" dirty="0"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latin typeface="+mn-ea"/>
                <a:sym typeface="+mn-ea"/>
              </a:rPr>
              <a:t>为真</a:t>
            </a:r>
            <a:r>
              <a:rPr kumimoji="1" lang="en-US" altLang="zh-CN" sz="1600" b="1" dirty="0"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latin typeface="+mn-ea"/>
                <a:sym typeface="+mn-ea"/>
              </a:rPr>
              <a:t>为假进行转换</a:t>
            </a:r>
            <a:r>
              <a:rPr kumimoji="1" lang="zh-CN" altLang="en-US" sz="1600" b="1" dirty="0">
                <a:latin typeface="+mn-ea"/>
              </a:rPr>
              <a:t>，即使同样是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字节，仍发生截断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k=256</a:t>
            </a:r>
            <a:r>
              <a:rPr kumimoji="1" lang="zh-CN" altLang="en-US" sz="1600" b="1" dirty="0">
                <a:latin typeface="+mn-ea"/>
              </a:rPr>
              <a:t>如果按整型的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字节赋给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字节，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应该是多少？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现在实际是多少？为什么？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如果按整型的</a:t>
            </a:r>
            <a:r>
              <a:rPr kumimoji="1" lang="en-US" altLang="zh-CN" sz="1600" b="1" dirty="0">
                <a:latin typeface="+mn-ea"/>
                <a:sym typeface="+mn-ea"/>
              </a:rPr>
              <a:t>4</a:t>
            </a:r>
            <a:r>
              <a:rPr kumimoji="1" lang="zh-CN" altLang="en-US" sz="1600" b="1" dirty="0">
                <a:latin typeface="+mn-ea"/>
                <a:sym typeface="+mn-ea"/>
              </a:rPr>
              <a:t>字节赋给</a:t>
            </a:r>
            <a:r>
              <a:rPr kumimoji="1" lang="en-US" altLang="zh-CN" sz="1600" b="1" dirty="0"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atin typeface="+mn-ea"/>
                <a:sym typeface="+mn-ea"/>
              </a:rPr>
              <a:t>字节，</a:t>
            </a:r>
            <a:r>
              <a:rPr kumimoji="1" lang="en-US" altLang="zh-CN" sz="1600" b="1" dirty="0">
                <a:latin typeface="+mn-ea"/>
                <a:sym typeface="+mn-ea"/>
              </a:rPr>
              <a:t>k</a:t>
            </a:r>
            <a:r>
              <a:rPr kumimoji="1" lang="zh-CN" altLang="en-US" sz="1600" b="1" dirty="0">
                <a:latin typeface="+mn-ea"/>
                <a:sym typeface="+mn-ea"/>
              </a:rPr>
              <a:t>应该是</a:t>
            </a:r>
            <a:r>
              <a:rPr kumimoji="1" lang="en-US" altLang="zh-CN" sz="1600" b="1" dirty="0"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latin typeface="+mn-ea"/>
                <a:sym typeface="+mn-ea"/>
              </a:rPr>
              <a:t>，现在实际为</a:t>
            </a:r>
            <a:r>
              <a:rPr kumimoji="1" lang="en-US" altLang="zh-CN" sz="1600" b="1" dirty="0"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atin typeface="+mn-ea"/>
                <a:sym typeface="+mn-ea"/>
              </a:rPr>
              <a:t>，因为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型赋值按</a:t>
            </a:r>
            <a:r>
              <a:rPr kumimoji="1" lang="en-US" altLang="zh-CN" sz="1600" b="1" dirty="0">
                <a:latin typeface="+mn-ea"/>
              </a:rPr>
              <a:t>“</a:t>
            </a:r>
            <a:r>
              <a:rPr kumimoji="1" lang="zh-CN" altLang="en-US" sz="1600" b="1" dirty="0">
                <a:latin typeface="+mn-ea"/>
              </a:rPr>
              <a:t>非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为真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为假</a:t>
            </a:r>
            <a:r>
              <a:rPr kumimoji="1" lang="en-US" altLang="zh-CN" sz="1600" b="1" dirty="0">
                <a:latin typeface="+mn-ea"/>
              </a:rPr>
              <a:t>”</a:t>
            </a:r>
            <a:r>
              <a:rPr kumimoji="1" lang="zh-CN" altLang="en-US" sz="1600" b="1" dirty="0">
                <a:latin typeface="+mn-ea"/>
              </a:rPr>
              <a:t>进行赋值。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、为什么不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c</a:t>
            </a:r>
            <a:r>
              <a:rPr kumimoji="1" lang="zh-CN" altLang="en-US" sz="1600" b="1" dirty="0">
                <a:latin typeface="+mn-ea"/>
              </a:rPr>
              <a:t>，而是 </a:t>
            </a:r>
            <a:r>
              <a:rPr kumimoji="1" lang="en-US" altLang="zh-CN" sz="1600" b="1" dirty="0">
                <a:latin typeface="+mn-ea"/>
              </a:rPr>
              <a:t>(int)c ?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因为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型赋给</a:t>
            </a:r>
            <a:r>
              <a:rPr kumimoji="1" lang="en-US" altLang="zh-CN" sz="1600" b="1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型仍按高位截断，此时</a:t>
            </a:r>
            <a:r>
              <a:rPr kumimoji="1" lang="en-US" altLang="zh-CN" sz="1600" b="1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型存储数据为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，在输出栏中无显示，用</a:t>
            </a:r>
            <a:r>
              <a:rPr kumimoji="1" lang="en-US" altLang="zh-CN" sz="1600" b="1" dirty="0">
                <a:latin typeface="+mn-ea"/>
              </a:rPr>
              <a:t>int(c)</a:t>
            </a:r>
            <a:r>
              <a:rPr kumimoji="1" lang="zh-CN" altLang="en-US" sz="1600" b="1" dirty="0">
                <a:latin typeface="+mn-ea"/>
              </a:rPr>
              <a:t>进行证明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非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为真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为假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这句话如何解释？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在赋值时，机内存储不为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，则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值为</a:t>
            </a:r>
            <a:r>
              <a:rPr kumimoji="1" lang="en-US" altLang="zh-CN" sz="1600" b="1" dirty="0">
                <a:latin typeface="+mn-ea"/>
              </a:rPr>
              <a:t>true,</a:t>
            </a:r>
            <a:r>
              <a:rPr kumimoji="1" lang="zh-CN" altLang="en-US" sz="1600" b="1" dirty="0">
                <a:latin typeface="+mn-ea"/>
              </a:rPr>
              <a:t>存储为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，机内存储为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，则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值为</a:t>
            </a:r>
            <a:r>
              <a:rPr kumimoji="1" lang="en-US" altLang="zh-CN" sz="1600" b="1" dirty="0">
                <a:latin typeface="+mn-ea"/>
              </a:rPr>
              <a:t>false,</a:t>
            </a:r>
            <a:r>
              <a:rPr kumimoji="1" lang="zh-CN" altLang="en-US" sz="1600" b="1" dirty="0">
                <a:latin typeface="+mn-ea"/>
              </a:rPr>
              <a:t>存储为</a:t>
            </a:r>
            <a:r>
              <a:rPr kumimoji="1" lang="en-US" altLang="zh-CN" sz="1600" b="1" dirty="0">
                <a:latin typeface="+mn-ea"/>
              </a:rPr>
              <a:t>0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5595" y="1116330"/>
            <a:ext cx="548640" cy="982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305" y="977265"/>
            <a:ext cx="4222750" cy="1260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bool f=true;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 a=10;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a=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a+f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参与表达式计算时，当做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整型值（</a:t>
            </a:r>
            <a:r>
              <a:rPr kumimoji="1" lang="en-US" altLang="zh-CN" sz="1600" b="1" u="sng" dirty="0">
                <a:latin typeface="+mn-ea"/>
              </a:rPr>
              <a:t>0/1</a:t>
            </a:r>
            <a:r>
              <a:rPr kumimoji="1" lang="zh-CN" altLang="en-US" sz="1600" b="1" u="sng" dirty="0">
                <a:latin typeface="+mn-ea"/>
              </a:rPr>
              <a:t>）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4485" y="1323975"/>
            <a:ext cx="5715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、逻辑运算符与逻辑运算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完成下列两个表格的填写（</a:t>
            </a:r>
            <a:r>
              <a:rPr lang="en-US" altLang="zh-CN" sz="1600" b="1" dirty="0">
                <a:latin typeface="+mn-ea"/>
              </a:rPr>
              <a:t>a/b</a:t>
            </a:r>
            <a:r>
              <a:rPr lang="zh-CN" altLang="en-US" sz="1600" b="1" dirty="0">
                <a:latin typeface="+mn-ea"/>
              </a:rPr>
              <a:t>是两个逻辑值，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填写的内容不要用黑色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0420" y="1455811"/>
          <a:ext cx="8128002" cy="18751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/>
                <a:gridCol w="1354667"/>
                <a:gridCol w="1354455"/>
                <a:gridCol w="1354879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a&amp;&amp;b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a||b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30420" y="3758189"/>
          <a:ext cx="812800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a&amp;&amp;b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a||b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、逻辑运算符与逻辑运算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a=1, b=2, c=3, d=4, m=1, n=1;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"m=" &lt;&lt; m &lt;&lt; " n=" &lt;&lt; n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(m=a&gt;b)&amp;&amp;(n=c&gt;d);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"m=" &lt;&lt; m &lt;&lt; " n=" &lt;&lt; n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(m=a&gt;b)&amp;&amp;(n=c&gt;d)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的求值过程（标出步骤顺序）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①a&gt;b(</a:t>
            </a:r>
            <a:r>
              <a:rPr kumimoji="1" lang="zh-CN" altLang="en-US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为假，值为</a:t>
            </a:r>
            <a:r>
              <a:rPr kumimoji="1" lang="en-US" altLang="zh-CN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0)</a:t>
            </a:r>
            <a:endParaRPr kumimoji="1" lang="en-US" altLang="zh-CN" sz="16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②m=</a:t>
            </a:r>
            <a:r>
              <a:rPr kumimoji="1" lang="en-US" altLang="zh-CN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a&gt;b(m=0)</a:t>
            </a:r>
            <a:endParaRPr kumimoji="1" lang="en-US" altLang="zh-CN" sz="16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③&amp;&amp;</a:t>
            </a:r>
            <a:r>
              <a:rPr kumimoji="1" lang="zh-CN" altLang="en-US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后运算级</a:t>
            </a:r>
            <a:r>
              <a:rPr kumimoji="1" lang="zh-CN" altLang="en-US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高于其的均不再运行，表达式结果为</a:t>
            </a:r>
            <a:r>
              <a:rPr kumimoji="1" lang="en-US" altLang="zh-CN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、短路运算的意思是：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仅必须执行下一个逻辑运算符时才能求出解时，才执行该运算符，否则不执行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9940" y="1323975"/>
            <a:ext cx="731520" cy="678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、逻辑运算符与逻辑运算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416075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752870" y="1323975"/>
            <a:ext cx="608658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有以下逗号表达式，其表达式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是逻辑表达式，表达式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按需构造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  5&gt;3 &amp;&amp; 2 || 8&lt;4 - !0,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***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、构造一个测试程序，在不改变该表达式目前求值顺序的情况下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（允许插入新的运算，但目前这几个运算符的顺序不要变）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证明两点：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8&lt;4 - !0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存在短路运算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***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不存在短路运算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、用栈方式画包含短路运算的表达式，则从分析到短路运算符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进栈开始（本例中为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||</a:t>
            </a:r>
            <a:r>
              <a:rPr kumimoji="1" lang="zh-CN" altLang="en-US" sz="1600" b="1" dirty="0">
                <a:latin typeface="+mn-ea"/>
              </a:rPr>
              <a:t>）</a:t>
            </a:r>
            <a:r>
              <a:rPr kumimoji="1" lang="en-US" altLang="zh-CN" sz="1600" b="1" dirty="0">
                <a:latin typeface="+mn-ea"/>
              </a:rPr>
              <a:t>,</a:t>
            </a:r>
            <a:r>
              <a:rPr kumimoji="1" lang="zh-CN" altLang="en-US" sz="1600" b="1" dirty="0">
                <a:latin typeface="+mn-ea"/>
              </a:rPr>
              <a:t>忽略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chemeClr val="tx1"/>
                </a:solidFill>
                <a:latin typeface="+mn-ea"/>
                <a:sym typeface="+mn-ea"/>
              </a:rPr>
              <a:t>所有比</a:t>
            </a:r>
            <a:r>
              <a:rPr kumimoji="1" lang="en-US" altLang="zh-CN" sz="1600" b="1" u="sng" dirty="0">
                <a:solidFill>
                  <a:schemeClr val="tx1"/>
                </a:solidFill>
                <a:latin typeface="+mn-ea"/>
                <a:sym typeface="+mn-ea"/>
              </a:rPr>
              <a:t>||</a:t>
            </a:r>
            <a:r>
              <a:rPr kumimoji="1" lang="zh-CN" altLang="en-US" sz="1600" b="1" u="sng" dirty="0">
                <a:solidFill>
                  <a:schemeClr val="tx1"/>
                </a:solidFill>
                <a:latin typeface="+mn-ea"/>
                <a:sym typeface="+mn-ea"/>
              </a:rPr>
              <a:t>优先级高的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运算符。（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所有 </a:t>
            </a:r>
            <a:r>
              <a:rPr kumimoji="1" lang="en-US" altLang="zh-CN" sz="1600" b="1" dirty="0">
                <a:latin typeface="+mn-ea"/>
              </a:rPr>
              <a:t>/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比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||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优先级高的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958975"/>
            <a:ext cx="4267200" cy="2179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&lt;60) 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输入</a:t>
            </a:r>
            <a:r>
              <a:rPr kumimoji="1" lang="en-US" altLang="zh-CN" sz="1600" b="1" dirty="0">
                <a:latin typeface="+mn-ea"/>
              </a:rPr>
              <a:t>34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74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、画出程序对应的流程框图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3260" y="1656080"/>
            <a:ext cx="1386840" cy="95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60" y="3249295"/>
            <a:ext cx="1424940" cy="85344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8543290" y="2220595"/>
            <a:ext cx="1917700" cy="3665855"/>
            <a:chOff x="13722" y="2396"/>
            <a:chExt cx="3020" cy="5773"/>
          </a:xfrm>
        </p:grpSpPr>
        <p:grpSp>
          <p:nvGrpSpPr>
            <p:cNvPr id="26" name="组合 25"/>
            <p:cNvGrpSpPr/>
            <p:nvPr/>
          </p:nvGrpSpPr>
          <p:grpSpPr>
            <a:xfrm>
              <a:off x="13722" y="2396"/>
              <a:ext cx="2752" cy="4965"/>
              <a:chOff x="13499" y="4016"/>
              <a:chExt cx="2752" cy="4965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499" y="4016"/>
                <a:ext cx="1912" cy="2445"/>
                <a:chOff x="9076" y="7214"/>
                <a:chExt cx="1912" cy="2445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9403" y="7684"/>
                  <a:ext cx="1233" cy="63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zh-CN" altLang="en-US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输入</a:t>
                  </a:r>
                  <a:r>
                    <a:rPr kumimoji="1" lang="en-US" altLang="zh-CN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endParaRPr kumimoji="1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8" name="直接箭头连接符 7"/>
                <p:cNvCxnSpPr/>
                <p:nvPr/>
              </p:nvCxnSpPr>
              <p:spPr>
                <a:xfrm flipH="1">
                  <a:off x="10020" y="7214"/>
                  <a:ext cx="9" cy="47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9" name="直接箭头连接符 8"/>
                <p:cNvCxnSpPr/>
                <p:nvPr/>
              </p:nvCxnSpPr>
              <p:spPr>
                <a:xfrm flipH="1">
                  <a:off x="10020" y="8315"/>
                  <a:ext cx="9" cy="47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11" name="流程图: 决策 10"/>
                <p:cNvSpPr/>
                <p:nvPr/>
              </p:nvSpPr>
              <p:spPr>
                <a:xfrm>
                  <a:off x="9076" y="8785"/>
                  <a:ext cx="1912" cy="875"/>
                </a:xfrm>
                <a:prstGeom prst="flowChartDecision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CN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i&lt;60</a:t>
                  </a:r>
                  <a:endParaRPr kumimoji="1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13" name="直接箭头连接符 12"/>
              <p:cNvCxnSpPr>
                <a:stCxn id="11" idx="2"/>
              </p:cNvCxnSpPr>
              <p:nvPr/>
            </p:nvCxnSpPr>
            <p:spPr>
              <a:xfrm>
                <a:off x="14455" y="6462"/>
                <a:ext cx="13" cy="44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4" name="文本框 13"/>
              <p:cNvSpPr txBox="1"/>
              <p:nvPr/>
            </p:nvSpPr>
            <p:spPr>
              <a:xfrm>
                <a:off x="14468" y="6326"/>
                <a:ext cx="45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Y</a:t>
                </a:r>
                <a:endParaRPr lang="en-US" altLang="zh-CN"/>
              </a:p>
            </p:txBody>
          </p:sp>
          <p:sp>
            <p:nvSpPr>
              <p:cNvPr id="15" name="流程图: 过程 14"/>
              <p:cNvSpPr/>
              <p:nvPr/>
            </p:nvSpPr>
            <p:spPr>
              <a:xfrm>
                <a:off x="13713" y="6932"/>
                <a:ext cx="1459" cy="520"/>
              </a:xfrm>
              <a:prstGeom prst="flowChartProcess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不及格</a:t>
                </a:r>
                <a:endParaRPr kumimoji="1" lang="zh-CN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流程图: 过程 20"/>
              <p:cNvSpPr/>
              <p:nvPr/>
            </p:nvSpPr>
            <p:spPr>
              <a:xfrm>
                <a:off x="13512" y="8461"/>
                <a:ext cx="1912" cy="520"/>
              </a:xfrm>
              <a:prstGeom prst="flowChartProcess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程序</a:t>
                </a:r>
                <a:r>
                  <a:rPr kumimoji="1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结束</a:t>
                </a:r>
                <a:endParaRPr kumimoji="1" lang="zh-CN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5424" y="4986"/>
                <a:ext cx="82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N</a:t>
                </a:r>
                <a:endParaRPr lang="en-US" altLang="zh-CN"/>
              </a:p>
            </p:txBody>
          </p:sp>
        </p:grpSp>
        <p:cxnSp>
          <p:nvCxnSpPr>
            <p:cNvPr id="34" name="直接连接符 33"/>
            <p:cNvCxnSpPr>
              <a:stCxn id="11" idx="3"/>
            </p:cNvCxnSpPr>
            <p:nvPr/>
          </p:nvCxnSpPr>
          <p:spPr>
            <a:xfrm>
              <a:off x="15634" y="4405"/>
              <a:ext cx="1109" cy="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直接连接符 34"/>
            <p:cNvCxnSpPr/>
            <p:nvPr/>
          </p:nvCxnSpPr>
          <p:spPr>
            <a:xfrm flipH="1">
              <a:off x="16720" y="4411"/>
              <a:ext cx="7" cy="178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直接箭头连接符 35"/>
            <p:cNvCxnSpPr>
              <a:stCxn id="15" idx="2"/>
              <a:endCxn id="21" idx="0"/>
            </p:cNvCxnSpPr>
            <p:nvPr/>
          </p:nvCxnSpPr>
          <p:spPr>
            <a:xfrm>
              <a:off x="14666" y="5832"/>
              <a:ext cx="25" cy="10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14679" y="6160"/>
              <a:ext cx="2041" cy="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8" name="直接箭头连接符 37"/>
            <p:cNvCxnSpPr>
              <a:stCxn id="21" idx="2"/>
            </p:cNvCxnSpPr>
            <p:nvPr/>
          </p:nvCxnSpPr>
          <p:spPr>
            <a:xfrm>
              <a:off x="14691" y="7361"/>
              <a:ext cx="20" cy="8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&lt;60) 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未缩进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34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74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、画出程序对应的流程框图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、程序标注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未缩进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的行，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应该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（应该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不应该）缩进</a:t>
            </a:r>
            <a:endParaRPr kumimoji="1" lang="en-US" altLang="zh-CN" sz="1600" b="1" dirty="0">
              <a:latin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543290" y="1707515"/>
            <a:ext cx="1918335" cy="3665855"/>
            <a:chOff x="13722" y="2396"/>
            <a:chExt cx="3021" cy="5773"/>
          </a:xfrm>
        </p:grpSpPr>
        <p:grpSp>
          <p:nvGrpSpPr>
            <p:cNvPr id="26" name="组合 25"/>
            <p:cNvGrpSpPr/>
            <p:nvPr/>
          </p:nvGrpSpPr>
          <p:grpSpPr>
            <a:xfrm>
              <a:off x="13722" y="2396"/>
              <a:ext cx="2752" cy="4811"/>
              <a:chOff x="13499" y="4016"/>
              <a:chExt cx="2752" cy="481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499" y="4016"/>
                <a:ext cx="1912" cy="2445"/>
                <a:chOff x="9076" y="7214"/>
                <a:chExt cx="1912" cy="2445"/>
              </a:xfrm>
            </p:grpSpPr>
            <p:sp>
              <p:nvSpPr>
                <p:cNvPr id="6" name="矩形 5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9403" y="7684"/>
                  <a:ext cx="1233" cy="63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zh-CN" altLang="en-US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输入</a:t>
                  </a:r>
                  <a:r>
                    <a:rPr kumimoji="1" lang="en-US" altLang="zh-CN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endParaRPr kumimoji="1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8" name="直接箭头连接符 7"/>
                <p:cNvCxnSpPr/>
                <p:nvPr>
                  <p:custDataLst>
                    <p:tags r:id="rId2"/>
                  </p:custDataLst>
                </p:nvPr>
              </p:nvCxnSpPr>
              <p:spPr>
                <a:xfrm flipH="1">
                  <a:off x="10020" y="7214"/>
                  <a:ext cx="9" cy="47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9" name="直接箭头连接符 8"/>
                <p:cNvCxnSpPr/>
                <p:nvPr>
                  <p:custDataLst>
                    <p:tags r:id="rId3"/>
                  </p:custDataLst>
                </p:nvPr>
              </p:nvCxnSpPr>
              <p:spPr>
                <a:xfrm flipH="1">
                  <a:off x="10020" y="8315"/>
                  <a:ext cx="9" cy="47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11" name="流程图: 决策 10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9076" y="8785"/>
                  <a:ext cx="1912" cy="875"/>
                </a:xfrm>
                <a:prstGeom prst="flowChartDecision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CN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i&lt;60</a:t>
                  </a:r>
                  <a:endParaRPr kumimoji="1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13" name="直接箭头连接符 12"/>
              <p:cNvCxnSpPr>
                <a:stCxn id="11" idx="2"/>
              </p:cNvCxnSpPr>
              <p:nvPr>
                <p:custDataLst>
                  <p:tags r:id="rId5"/>
                </p:custDataLst>
              </p:nvPr>
            </p:nvCxnSpPr>
            <p:spPr>
              <a:xfrm>
                <a:off x="14455" y="6462"/>
                <a:ext cx="13" cy="44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4" name="文本框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4468" y="6326"/>
                <a:ext cx="45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Y</a:t>
                </a:r>
                <a:endParaRPr lang="en-US" altLang="zh-CN"/>
              </a:p>
            </p:txBody>
          </p:sp>
          <p:sp>
            <p:nvSpPr>
              <p:cNvPr id="15" name="流程图: 过程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13713" y="6932"/>
                <a:ext cx="1459" cy="520"/>
              </a:xfrm>
              <a:prstGeom prst="flowChartProcess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不及格</a:t>
                </a:r>
                <a:endParaRPr kumimoji="1" lang="zh-CN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流程图: 过程 20"/>
              <p:cNvSpPr/>
              <p:nvPr>
                <p:custDataLst>
                  <p:tags r:id="rId8"/>
                </p:custDataLst>
              </p:nvPr>
            </p:nvSpPr>
            <p:spPr>
              <a:xfrm>
                <a:off x="13499" y="8307"/>
                <a:ext cx="1912" cy="520"/>
              </a:xfrm>
              <a:prstGeom prst="flowChartProcess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程序</a:t>
                </a:r>
                <a:r>
                  <a:rPr kumimoji="1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结束</a:t>
                </a:r>
                <a:endParaRPr kumimoji="1" lang="zh-CN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文本框 24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5424" y="5445"/>
                <a:ext cx="82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N</a:t>
                </a:r>
                <a:endParaRPr lang="en-US" altLang="zh-CN"/>
              </a:p>
            </p:txBody>
          </p:sp>
        </p:grpSp>
        <p:cxnSp>
          <p:nvCxnSpPr>
            <p:cNvPr id="34" name="直接连接符 33"/>
            <p:cNvCxnSpPr>
              <a:stCxn id="11" idx="3"/>
            </p:cNvCxnSpPr>
            <p:nvPr>
              <p:custDataLst>
                <p:tags r:id="rId10"/>
              </p:custDataLst>
            </p:nvPr>
          </p:nvCxnSpPr>
          <p:spPr>
            <a:xfrm>
              <a:off x="15634" y="4405"/>
              <a:ext cx="1109" cy="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直接连接符 34"/>
            <p:cNvCxnSpPr/>
            <p:nvPr>
              <p:custDataLst>
                <p:tags r:id="rId11"/>
              </p:custDataLst>
            </p:nvPr>
          </p:nvCxnSpPr>
          <p:spPr>
            <a:xfrm flipH="1">
              <a:off x="16713" y="4411"/>
              <a:ext cx="14" cy="32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直接箭头连接符 35"/>
            <p:cNvCxnSpPr>
              <a:stCxn id="15" idx="2"/>
              <a:endCxn id="21" idx="0"/>
            </p:cNvCxnSpPr>
            <p:nvPr>
              <p:custDataLst>
                <p:tags r:id="rId12"/>
              </p:custDataLst>
            </p:nvPr>
          </p:nvCxnSpPr>
          <p:spPr>
            <a:xfrm>
              <a:off x="14666" y="5832"/>
              <a:ext cx="12" cy="8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7" name="直接箭头连接符 36"/>
            <p:cNvCxnSpPr/>
            <p:nvPr>
              <p:custDataLst>
                <p:tags r:id="rId13"/>
              </p:custDataLst>
            </p:nvPr>
          </p:nvCxnSpPr>
          <p:spPr>
            <a:xfrm flipH="1" flipV="1">
              <a:off x="14666" y="7647"/>
              <a:ext cx="2041" cy="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8" name="直接箭头连接符 37"/>
            <p:cNvCxnSpPr>
              <a:stCxn id="21" idx="2"/>
            </p:cNvCxnSpPr>
            <p:nvPr>
              <p:custDataLst>
                <p:tags r:id="rId14"/>
              </p:custDataLst>
            </p:nvPr>
          </p:nvCxnSpPr>
          <p:spPr>
            <a:xfrm>
              <a:off x="14678" y="7207"/>
              <a:ext cx="20" cy="9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7540" y="1776095"/>
            <a:ext cx="1600200" cy="1021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6000" y="3429000"/>
            <a:ext cx="14173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&lt;60;) 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未缩进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贴编译错误并给出解释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的（）内需要的是一个表达式，而；表示语句的结束，此时（）内为一个表达式语句，</a:t>
            </a:r>
            <a:r>
              <a:rPr kumimoji="1" lang="zh-CN" altLang="en-US" sz="1600" b="1" dirty="0">
                <a:latin typeface="+mn-ea"/>
              </a:rPr>
              <a:t>语法错误。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0" y="1877060"/>
            <a:ext cx="7322820" cy="16840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请输入成绩</a:t>
            </a:r>
            <a:r>
              <a:rPr lang="en-US" altLang="zh-CN" sz="1200" b="1" dirty="0">
                <a:latin typeface="+mn-ea"/>
              </a:rPr>
              <a:t>[0-100]"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cin</a:t>
            </a:r>
            <a:r>
              <a:rPr lang="en-US" altLang="zh-CN" sz="1200" b="1" dirty="0">
                <a:latin typeface="+mn-ea"/>
              </a:rPr>
              <a:t> &gt;&gt;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&gt;=90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&lt;=100)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优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&gt;=80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&lt;90)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良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&gt;=70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&lt;80)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中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&gt;=60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&lt;70)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及格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&lt;60)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不及格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输入错误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zh-CN" sz="1200" b="1" dirty="0">
                <a:latin typeface="+mn-ea"/>
              </a:rPr>
              <a:t>程序结束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}</a:t>
            </a:r>
            <a:endParaRPr kumimoji="1"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、给出程序的流程框图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注意字体的清晰可辨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&lt;90</a:t>
            </a:r>
            <a:r>
              <a:rPr kumimoji="1" lang="zh-CN" altLang="en-US" sz="1600" b="1" dirty="0">
                <a:latin typeface="+mn-ea"/>
              </a:rPr>
              <a:t>能否改为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&lt;=89</a:t>
            </a:r>
            <a:r>
              <a:rPr kumimoji="1" lang="zh-CN" altLang="en-US" sz="1600" b="1" dirty="0">
                <a:latin typeface="+mn-ea"/>
              </a:rPr>
              <a:t>？哪个更好？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i</a:t>
            </a:r>
            <a:r>
              <a:rPr kumimoji="1" lang="zh-CN" altLang="en-US" sz="1600" b="1" dirty="0">
                <a:latin typeface="+mn-ea"/>
              </a:rPr>
              <a:t>为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型可以，但</a:t>
            </a:r>
            <a:r>
              <a:rPr kumimoji="1" lang="en-US" altLang="zh-CN" sz="1600" b="1" dirty="0" err="1">
                <a:latin typeface="+mn-ea"/>
                <a:sym typeface="+mn-ea"/>
              </a:rPr>
              <a:t>i</a:t>
            </a:r>
            <a:r>
              <a:rPr kumimoji="1" lang="en-US" altLang="zh-CN" sz="1600" b="1" dirty="0">
                <a:latin typeface="+mn-ea"/>
                <a:sym typeface="+mn-ea"/>
              </a:rPr>
              <a:t>&lt;90</a:t>
            </a:r>
            <a:r>
              <a:rPr kumimoji="1" lang="zh-CN" altLang="en-US" sz="1600" b="1" dirty="0">
                <a:latin typeface="+mn-ea"/>
                <a:sym typeface="+mn-ea"/>
              </a:rPr>
              <a:t>更好，可适用于非整数情况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&lt;90</a:t>
            </a:r>
            <a:r>
              <a:rPr kumimoji="1" lang="zh-CN" altLang="en-US" sz="1600" b="1" dirty="0">
                <a:latin typeface="+mn-ea"/>
              </a:rPr>
              <a:t>能否改为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&lt;=90</a:t>
            </a:r>
            <a:r>
              <a:rPr kumimoji="1" lang="zh-CN" altLang="en-US" sz="1600" b="1" dirty="0">
                <a:latin typeface="+mn-ea"/>
              </a:rPr>
              <a:t>？运行是否正确？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能，仍正确。因为只有第一个判断为假时才进行第二个判断，已将</a:t>
            </a:r>
            <a:r>
              <a:rPr kumimoji="1" lang="en-US" altLang="zh-CN" sz="1600" b="1" dirty="0">
                <a:latin typeface="+mn-ea"/>
              </a:rPr>
              <a:t>=90</a:t>
            </a:r>
            <a:r>
              <a:rPr kumimoji="1" lang="zh-CN" altLang="en-US" sz="1600" b="1" dirty="0">
                <a:latin typeface="+mn-ea"/>
              </a:rPr>
              <a:t>的可能性</a:t>
            </a:r>
            <a:r>
              <a:rPr kumimoji="1" lang="zh-CN" altLang="en-US" sz="1600" b="1" dirty="0">
                <a:latin typeface="+mn-ea"/>
              </a:rPr>
              <a:t>排除。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301766" y="3492060"/>
            <a:ext cx="536027" cy="249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8075" y="1727200"/>
            <a:ext cx="4167505" cy="34042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一个有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行代码的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5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1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4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9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7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8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总结：给出大括号配对的基本准则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从上到下看</a:t>
            </a:r>
            <a:r>
              <a:rPr kumimoji="1" lang="en-US" altLang="zh-CN" sz="1600" b="1" dirty="0">
                <a:latin typeface="+mn-ea"/>
              </a:rPr>
              <a:t>}</a:t>
            </a:r>
            <a:r>
              <a:rPr kumimoji="1" lang="zh-CN" altLang="en-US" sz="1600" b="1" dirty="0">
                <a:latin typeface="+mn-ea"/>
              </a:rPr>
              <a:t>，与未配对的最近的</a:t>
            </a:r>
            <a:r>
              <a:rPr kumimoji="1" lang="en-US" altLang="zh-CN" sz="1600" b="1" dirty="0">
                <a:latin typeface="+mn-ea"/>
              </a:rPr>
              <a:t>{</a:t>
            </a:r>
            <a:r>
              <a:rPr kumimoji="1" lang="zh-CN" altLang="en-US" sz="1600" b="1" dirty="0">
                <a:latin typeface="+mn-ea"/>
              </a:rPr>
              <a:t>依次进行配对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A;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  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</a:t>
            </a:r>
            <a:r>
              <a:rPr kumimoji="1" lang="zh-CN" altLang="en-US" sz="1600" b="1" u="sng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</a:t>
            </a:r>
            <a:r>
              <a:rPr kumimoji="1" lang="zh-CN" altLang="en-US" sz="1600" b="1" u="sng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</a:t>
            </a:r>
            <a:r>
              <a:rPr kumimoji="1" lang="zh-CN" altLang="en-US" sz="1600" b="1" u="sng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</a:t>
            </a:r>
            <a:r>
              <a:rPr kumimoji="1" lang="zh-CN" altLang="en-US" sz="1600" b="1" u="sng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3)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</a:t>
            </a:r>
            <a:r>
              <a:rPr kumimoji="1" lang="zh-CN" altLang="en-US" sz="1600" b="1" u="sng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u="sng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u="sng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u="sng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</a:t>
            </a:r>
            <a:r>
              <a:rPr kumimoji="1" lang="zh-CN" altLang="en-US" sz="1600" b="1" u="sng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u="sng" dirty="0">
                <a:latin typeface="+mn-ea"/>
                <a:sym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C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</a:t>
            </a:r>
            <a:r>
              <a:rPr kumimoji="1" lang="zh-CN" altLang="en-US" sz="1600" b="1" u="sng" dirty="0">
                <a:latin typeface="+mn-ea"/>
                <a:sym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3___</a:t>
            </a:r>
            <a:r>
              <a:rPr kumimoji="1" lang="zh-CN" altLang="en-US" sz="1600" b="1" u="sng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D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u="sng" dirty="0">
                <a:latin typeface="+mn-ea"/>
                <a:sym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3__</a:t>
            </a:r>
            <a:r>
              <a:rPr kumimoji="1" lang="zh-CN" altLang="en-US" sz="1600" b="1" u="sng" dirty="0">
                <a:latin typeface="+mn-ea"/>
                <a:sym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E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3)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6.C</a:t>
            </a:r>
            <a:r>
              <a:rPr kumimoji="1" lang="zh-CN" altLang="en-US" sz="1600" b="1" dirty="0">
                <a:latin typeface="+mn-ea"/>
              </a:rPr>
              <a:t>的基础上，在箭头位置插入语句</a:t>
            </a:r>
            <a:r>
              <a:rPr kumimoji="1" lang="en-US" altLang="zh-CN" sz="1600" b="1" dirty="0">
                <a:latin typeface="+mn-ea"/>
              </a:rPr>
              <a:t>F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、请构造一个符合此要求的测试程序，并给出该程序的程序及编译错误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、请说明错误原因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else</a:t>
            </a:r>
            <a:r>
              <a:rPr kumimoji="1" lang="zh-CN" altLang="en-US" sz="1600" b="1" dirty="0">
                <a:latin typeface="+mn-ea"/>
              </a:rPr>
              <a:t>中间插入了其他语句，默认</a:t>
            </a: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结束，执行插入的</a:t>
            </a:r>
            <a:r>
              <a:rPr kumimoji="1" lang="en-US" altLang="zh-CN" sz="1600" b="1" dirty="0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，之后的</a:t>
            </a:r>
            <a:r>
              <a:rPr kumimoji="1" lang="en-US" altLang="zh-CN" sz="1600" b="1" dirty="0">
                <a:latin typeface="+mn-ea"/>
              </a:rPr>
              <a:t>else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与其配对，</a:t>
            </a:r>
            <a:r>
              <a:rPr kumimoji="1" lang="zh-CN" altLang="en-US" sz="1600" b="1" dirty="0">
                <a:latin typeface="+mn-ea"/>
              </a:rPr>
              <a:t>语法错误。</a:t>
            </a:r>
            <a:endParaRPr kumimoji="1" lang="zh-CN" altLang="en-US" sz="1600" b="1" dirty="0">
              <a:latin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09902" y="3941380"/>
            <a:ext cx="60631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785" y="2472055"/>
            <a:ext cx="4541520" cy="1691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898015"/>
            <a:ext cx="3804285" cy="3694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</a:t>
            </a:r>
            <a:r>
              <a:rPr lang="en-US" altLang="zh-CN" sz="1600" b="1" dirty="0">
                <a:latin typeface="+mn-ea"/>
              </a:rPr>
              <a:t>		</a:t>
            </a:r>
            <a:r>
              <a:rPr lang="zh-CN" altLang="en-US" sz="1600" b="1" dirty="0">
                <a:latin typeface="+mn-ea"/>
              </a:rPr>
              <a:t>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 bwMode="auto">
          <a:xfrm>
            <a:off x="4813738" y="1323976"/>
            <a:ext cx="6025712" cy="25963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</a:t>
            </a:r>
            <a:r>
              <a:rPr kumimoji="1" lang="zh-CN" altLang="en-US" sz="1600" b="1" u="sng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</a:t>
            </a:r>
            <a:r>
              <a:rPr kumimoji="1" lang="zh-CN" altLang="en-US" sz="1600" b="1" u="sng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</a:t>
            </a:r>
            <a:r>
              <a:rPr kumimoji="1" lang="zh-CN" altLang="en-US" sz="1600" b="1" u="sng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</a:t>
            </a:r>
            <a:r>
              <a:rPr kumimoji="1" lang="zh-CN" altLang="en-US" sz="1600" b="1" u="sng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</a:t>
            </a:r>
            <a:r>
              <a:rPr kumimoji="1" lang="zh-CN" altLang="en-US" sz="1600" b="1" u="sng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u="sng" dirty="0">
                <a:latin typeface="+mn-ea"/>
                <a:sym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时，执行语句</a:t>
            </a:r>
            <a:r>
              <a:rPr kumimoji="1" lang="en-US" altLang="zh-CN" sz="1600" b="1" dirty="0">
                <a:latin typeface="+mn-ea"/>
              </a:rPr>
              <a:t>C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592114" y="1323974"/>
            <a:ext cx="1625569" cy="25963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92114" y="3920359"/>
            <a:ext cx="1625569" cy="2613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4813737" y="3916911"/>
            <a:ext cx="6025713" cy="26172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</a:t>
            </a:r>
            <a:r>
              <a:rPr kumimoji="1" lang="zh-CN" altLang="en-US" sz="1600" b="1" u="sng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u="sng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</a:t>
            </a:r>
            <a:r>
              <a:rPr kumimoji="1" lang="zh-CN" altLang="en-US" sz="1600" b="1" u="sng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u="sng" dirty="0">
                <a:latin typeface="+mn-ea"/>
                <a:sym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</a:t>
            </a:r>
            <a:r>
              <a:rPr kumimoji="1" lang="zh-CN" altLang="en-US" sz="1600" b="1" u="sng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u="sng" dirty="0">
                <a:latin typeface="+mn-ea"/>
                <a:sym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时，执行语句</a:t>
            </a:r>
            <a:r>
              <a:rPr kumimoji="1" lang="en-US" altLang="zh-CN" sz="1600" b="1" dirty="0">
                <a:latin typeface="+mn-ea"/>
              </a:rPr>
              <a:t>C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2217683" y="1330358"/>
            <a:ext cx="2596055" cy="25865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左侧代码按缩进格式排版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if (</a:t>
            </a:r>
            <a:r>
              <a:rPr lang="zh-CN" altLang="en-US" sz="1600" b="1" dirty="0">
                <a:latin typeface="+mn-ea"/>
                <a:sym typeface="+mn-ea"/>
              </a:rPr>
              <a:t>表达式</a:t>
            </a:r>
            <a:r>
              <a:rPr lang="en-US" altLang="zh-CN" sz="1600" b="1" dirty="0">
                <a:latin typeface="+mn-ea"/>
                <a:sym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>
                <a:latin typeface="+mn-ea"/>
                <a:sym typeface="+mn-ea"/>
              </a:rPr>
              <a:t>if (</a:t>
            </a:r>
            <a:r>
              <a:rPr lang="zh-CN" altLang="en-US" sz="1600" b="1" dirty="0">
                <a:latin typeface="+mn-ea"/>
                <a:sym typeface="+mn-ea"/>
              </a:rPr>
              <a:t>表达式</a:t>
            </a:r>
            <a:r>
              <a:rPr lang="en-US" altLang="zh-CN" sz="1600" b="1" dirty="0">
                <a:latin typeface="+mn-ea"/>
                <a:sym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pPr marL="457200" lvl="1" indent="457200"/>
            <a:r>
              <a:rPr lang="en-US" altLang="zh-CN" sz="1600" b="1" dirty="0">
                <a:latin typeface="+mn-ea"/>
                <a:sym typeface="+mn-ea"/>
              </a:rPr>
              <a:t>A;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>
                <a:latin typeface="+mn-ea"/>
                <a:sym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>
                <a:latin typeface="+mn-ea"/>
                <a:sym typeface="+mn-ea"/>
              </a:rPr>
              <a:t>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>
                <a:latin typeface="+mn-ea"/>
                <a:sym typeface="+mn-ea"/>
              </a:rPr>
              <a:t>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 bwMode="auto">
          <a:xfrm>
            <a:off x="2217682" y="3916912"/>
            <a:ext cx="2596055" cy="26172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左侧代码按缩进格式排版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if (</a:t>
            </a:r>
            <a:r>
              <a:rPr lang="zh-CN" altLang="en-US" sz="1600" b="1" dirty="0">
                <a:latin typeface="+mn-ea"/>
                <a:sym typeface="+mn-ea"/>
              </a:rPr>
              <a:t>表达式</a:t>
            </a:r>
            <a:r>
              <a:rPr lang="en-US" altLang="zh-CN" sz="1600" b="1" dirty="0">
                <a:latin typeface="+mn-ea"/>
                <a:sym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>
                <a:latin typeface="+mn-ea"/>
                <a:sym typeface="+mn-ea"/>
              </a:rPr>
              <a:t>if (</a:t>
            </a:r>
            <a:r>
              <a:rPr lang="zh-CN" altLang="en-US" sz="1600" b="1" dirty="0">
                <a:latin typeface="+mn-ea"/>
                <a:sym typeface="+mn-ea"/>
              </a:rPr>
              <a:t>表达式</a:t>
            </a:r>
            <a:r>
              <a:rPr lang="en-US" altLang="zh-CN" sz="1600" b="1" dirty="0">
                <a:latin typeface="+mn-ea"/>
                <a:sym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pPr marL="457200" lvl="1" indent="457200"/>
            <a:r>
              <a:rPr lang="en-US" altLang="zh-CN" sz="1600" b="1" dirty="0">
                <a:latin typeface="+mn-ea"/>
                <a:sym typeface="+mn-ea"/>
              </a:rPr>
              <a:t>A;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>
                <a:latin typeface="+mn-ea"/>
                <a:sym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>
                <a:latin typeface="+mn-ea"/>
                <a:sym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pPr marL="457200" lvl="1" indent="457200"/>
            <a:r>
              <a:rPr lang="en-US" altLang="zh-CN" sz="1600" b="1" dirty="0">
                <a:latin typeface="+mn-ea"/>
                <a:sym typeface="+mn-ea"/>
              </a:rPr>
              <a:t>B;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>
                <a:latin typeface="+mn-ea"/>
                <a:sym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>
                <a:latin typeface="+mn-ea"/>
                <a:sym typeface="+mn-ea"/>
              </a:rPr>
              <a:t>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、条件运算符与条件表达式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a,b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cin</a:t>
            </a:r>
            <a:r>
              <a:rPr lang="en-US" altLang="zh-CN" sz="1200" b="1" dirty="0">
                <a:latin typeface="+mn-ea"/>
              </a:rPr>
              <a:t> &gt;&gt; a &gt;&gt; b;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if (a&gt;b)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"max="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else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"max=" &lt;&lt; b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 &gt; b ?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a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b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//1</a:t>
            </a:r>
            <a:endParaRPr lang="en-US" altLang="zh-CN" sz="12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(a&gt;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b?a:b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//2</a:t>
            </a:r>
            <a:endParaRPr lang="en-US" altLang="zh-CN" sz="12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("max=%d", a&gt;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b?a:b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//3</a:t>
            </a:r>
            <a:endParaRPr lang="en-US" altLang="zh-CN" sz="12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547945" y="1323975"/>
            <a:ext cx="429150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12 34</a:t>
            </a:r>
            <a:r>
              <a:rPr kumimoji="1" lang="zh-CN" altLang="en-US" sz="1600" b="1" dirty="0">
                <a:latin typeface="+mn-ea"/>
              </a:rPr>
              <a:t>，给出运行截图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34 12</a:t>
            </a:r>
            <a:r>
              <a:rPr kumimoji="1" lang="zh-CN" altLang="en-US" sz="1600" b="1" dirty="0">
                <a:latin typeface="+mn-ea"/>
              </a:rPr>
              <a:t>，给出运行截图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//1 //2 //3</a:t>
            </a:r>
            <a:r>
              <a:rPr kumimoji="1" lang="zh-CN" altLang="en-US" sz="1600" b="1" dirty="0">
                <a:latin typeface="+mn-ea"/>
              </a:rPr>
              <a:t>这三种条件运算符的使用，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按你的喜欢程度排序为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2 3 1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065" y="1675130"/>
            <a:ext cx="914400" cy="1059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45" y="3056255"/>
            <a:ext cx="693420" cy="10744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、条件运算符与条件表达式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a=1, b=2;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a==1 ? "Hello" : 123; 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a&gt;b ?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a :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a==1 ? 'A' : 123;     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编译正确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5793" y="1323975"/>
            <a:ext cx="495365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、给出编译报错的截图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、条件表达式使用的三句中，前两句报错，最后一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句正确，总结下条件表达式使用时的限制规则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提示：注意表达式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和表达式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的类型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的类型可以不同，但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的类型必须相容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245" y="1684655"/>
            <a:ext cx="9572625" cy="16211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程序的期望，是当输入的</a:t>
            </a:r>
            <a:r>
              <a:rPr kumimoji="1" lang="en-US" altLang="zh-CN" sz="1600" b="1" dirty="0">
                <a:latin typeface="+mn-ea"/>
              </a:rPr>
              <a:t>score</a:t>
            </a: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[0..100]</a:t>
            </a:r>
            <a:r>
              <a:rPr kumimoji="1" lang="zh-CN" altLang="en-US" sz="1600" b="1" dirty="0">
                <a:latin typeface="+mn-ea"/>
              </a:rPr>
              <a:t>时，分段输出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优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及格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不及格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否则输出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输入错误</a:t>
            </a:r>
            <a:r>
              <a:rPr kumimoji="1" lang="en-US" altLang="zh-CN" sz="1600" b="1" dirty="0">
                <a:latin typeface="+mn-ea"/>
              </a:rPr>
              <a:t>"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、程序不完全正确，找出不符合期望的两个数据区间并给出运行截图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不需要改对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            </a:t>
            </a:r>
            <a:r>
              <a:rPr kumimoji="1" lang="zh-CN" altLang="en-US" sz="1600" b="1" dirty="0">
                <a:latin typeface="+mn-ea"/>
              </a:rPr>
              <a:t>区间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：</a:t>
            </a:r>
            <a:r>
              <a:rPr kumimoji="1" lang="en-US" altLang="zh-CN" sz="1600" b="1" dirty="0">
                <a:latin typeface="+mn-ea"/>
              </a:rPr>
              <a:t>101-109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            </a:t>
            </a:r>
            <a:r>
              <a:rPr kumimoji="1" lang="zh-CN" altLang="en-US" sz="1600" b="1" dirty="0">
                <a:latin typeface="+mn-ea"/>
              </a:rPr>
              <a:t>区间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：</a:t>
            </a:r>
            <a:r>
              <a:rPr kumimoji="1" lang="en-US" altLang="zh-CN" sz="1600" b="1" dirty="0">
                <a:latin typeface="+mn-ea"/>
              </a:rPr>
              <a:t>-9 - -1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05" y="2804160"/>
            <a:ext cx="1752600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4286250"/>
            <a:ext cx="1485900" cy="7543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const int k=5;</a:t>
            </a:r>
            <a:endParaRPr kumimoji="1" lang="en-US" altLang="zh-CN" sz="9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k+2: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8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default</a:t>
            </a:r>
            <a:r>
              <a:rPr kumimoji="1" lang="zh-CN" altLang="en-US" sz="1600" b="1" dirty="0">
                <a:latin typeface="+mn-ea"/>
              </a:rPr>
              <a:t>的位置进行了交换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7</a:t>
            </a:r>
            <a:r>
              <a:rPr kumimoji="1" lang="zh-CN" altLang="en-US" sz="1600" b="1" dirty="0">
                <a:latin typeface="+mn-ea"/>
              </a:rPr>
              <a:t>写为常变量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常量形式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验证此程序与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的功能是否完全一致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（即：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中正确的</a:t>
            </a:r>
            <a:r>
              <a:rPr kumimoji="1" lang="en-US" altLang="zh-CN" sz="1600" b="1" dirty="0">
                <a:latin typeface="+mn-ea"/>
              </a:rPr>
              <a:t>,</a:t>
            </a:r>
            <a:r>
              <a:rPr kumimoji="1" lang="zh-CN" altLang="en-US" sz="1600" b="1" dirty="0">
                <a:latin typeface="+mn-ea"/>
              </a:rPr>
              <a:t>此程序中同样正确；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错误的，此程序中同样错误）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是，</a:t>
            </a:r>
            <a:r>
              <a:rPr kumimoji="1" lang="en-US" altLang="zh-CN" sz="1600" b="1" dirty="0">
                <a:latin typeface="+mn-ea"/>
                <a:sym typeface="+mn-ea"/>
              </a:rPr>
              <a:t>8.A</a:t>
            </a:r>
            <a:r>
              <a:rPr kumimoji="1" lang="zh-CN" altLang="en-US" sz="1600" b="1" dirty="0">
                <a:latin typeface="+mn-ea"/>
                <a:sym typeface="+mn-ea"/>
              </a:rPr>
              <a:t>中正确的</a:t>
            </a:r>
            <a:r>
              <a:rPr kumimoji="1" lang="en-US" altLang="zh-CN" sz="1600" b="1" dirty="0">
                <a:latin typeface="+mn-ea"/>
                <a:sym typeface="+mn-ea"/>
              </a:rPr>
              <a:t>,</a:t>
            </a:r>
            <a:r>
              <a:rPr kumimoji="1" lang="zh-CN" altLang="en-US" sz="1600" b="1" dirty="0">
                <a:latin typeface="+mn-ea"/>
                <a:sym typeface="+mn-ea"/>
              </a:rPr>
              <a:t>此程序中同样正确；</a:t>
            </a:r>
            <a:r>
              <a:rPr kumimoji="1" lang="en-US" altLang="zh-CN" sz="1600" b="1" dirty="0">
                <a:latin typeface="+mn-ea"/>
                <a:sym typeface="+mn-ea"/>
              </a:rPr>
              <a:t>8.A</a:t>
            </a:r>
            <a:r>
              <a:rPr kumimoji="1" lang="zh-CN" altLang="en-US" sz="1600" b="1" dirty="0">
                <a:latin typeface="+mn-ea"/>
                <a:sym typeface="+mn-ea"/>
              </a:rPr>
              <a:t>错误的，此程序中同样错误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8.B__</a:t>
            </a:r>
            <a:r>
              <a:rPr kumimoji="1" lang="zh-CN" altLang="en-US" sz="1600" b="1" dirty="0">
                <a:latin typeface="+mn-ea"/>
                <a:sym typeface="+mn-ea"/>
              </a:rPr>
              <a:t>完</a:t>
            </a:r>
            <a:r>
              <a:rPr kumimoji="1" lang="zh-CN" altLang="en-US" sz="1600" b="1" u="sng" dirty="0">
                <a:latin typeface="+mn-ea"/>
                <a:sym typeface="+mn-ea"/>
              </a:rPr>
              <a:t>全一致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完全一致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不完全一致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如果不完全一致，给出表现不一致的测试数据的运行截图</a:t>
            </a: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k=5;</a:t>
            </a:r>
            <a:endParaRPr kumimoji="1" lang="en-US" altLang="zh-CN" sz="9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k+2: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8.B</a:t>
            </a:r>
            <a:r>
              <a:rPr kumimoji="1" lang="zh-CN" altLang="en-US" sz="1600" b="1" dirty="0">
                <a:latin typeface="+mn-ea"/>
              </a:rPr>
              <a:t>的基础上，将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从</a:t>
            </a:r>
            <a:r>
              <a:rPr kumimoji="1" lang="en-US" altLang="zh-CN" sz="1600" b="1" dirty="0">
                <a:latin typeface="+mn-ea"/>
              </a:rPr>
              <a:t>const int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int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后的内容必须为常量，此处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为局部变量，因此</a:t>
            </a:r>
            <a:r>
              <a:rPr kumimoji="1" lang="en-US" altLang="zh-CN" sz="1600" b="1" dirty="0">
                <a:latin typeface="+mn-ea"/>
              </a:rPr>
              <a:t>k+2</a:t>
            </a:r>
            <a:r>
              <a:rPr kumimoji="1" lang="zh-CN" altLang="en-US" sz="1600" b="1" dirty="0">
                <a:latin typeface="+mn-ea"/>
              </a:rPr>
              <a:t>不是一个常量，语法错误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0770" y="2230120"/>
            <a:ext cx="457962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4+2:</a:t>
            </a:r>
            <a:endParaRPr kumimoji="1" lang="en-US" altLang="zh-CN" sz="9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的基础上，多了一个</a:t>
            </a:r>
            <a:r>
              <a:rPr kumimoji="1" lang="en-US" altLang="zh-CN" sz="1600" b="1" dirty="0">
                <a:latin typeface="+mn-ea"/>
              </a:rPr>
              <a:t>case 4+2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已经有</a:t>
            </a:r>
            <a:r>
              <a:rPr kumimoji="1" lang="en-US" altLang="zh-CN" sz="1600" b="1" dirty="0">
                <a:latin typeface="+mn-ea"/>
              </a:rPr>
              <a:t>case 6</a:t>
            </a:r>
            <a:r>
              <a:rPr kumimoji="1" lang="zh-CN" altLang="en-US" sz="1600" b="1" dirty="0">
                <a:latin typeface="+mn-ea"/>
              </a:rPr>
              <a:t>的情形了，而各整形表达式的值应</a:t>
            </a:r>
            <a:r>
              <a:rPr kumimoji="1" lang="zh-CN" altLang="en-US" sz="1600" b="1" dirty="0">
                <a:latin typeface="+mn-ea"/>
              </a:rPr>
              <a:t>各不相等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1410" y="2218690"/>
            <a:ext cx="4457700" cy="12877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的基础上，将</a:t>
            </a:r>
            <a:r>
              <a:rPr kumimoji="1" lang="en-US" altLang="zh-CN" sz="1600" b="1" dirty="0">
                <a:latin typeface="+mn-ea"/>
              </a:rPr>
              <a:t>score</a:t>
            </a:r>
            <a:r>
              <a:rPr kumimoji="1" lang="zh-CN" altLang="en-US" sz="1600" b="1" dirty="0">
                <a:latin typeface="+mn-ea"/>
              </a:rPr>
              <a:t>从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float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后都应该跟整形常量表达式，不能为</a:t>
            </a:r>
            <a:r>
              <a:rPr kumimoji="1" lang="zh-CN" altLang="en-US" sz="1600" b="1" dirty="0">
                <a:latin typeface="+mn-ea"/>
              </a:rPr>
              <a:t>浮点数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935" y="2268855"/>
            <a:ext cx="523494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本次作业的答案，除特别提示外，上课全讲过，课件上都有</a:t>
            </a:r>
            <a:r>
              <a:rPr lang="en-US" altLang="zh-CN" sz="2800" b="1" dirty="0">
                <a:latin typeface="+mn-ea"/>
              </a:rPr>
              <a:t>!!!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作业本质就是对上课内容及课件的</a:t>
            </a:r>
            <a:r>
              <a:rPr lang="en-US" altLang="zh-CN" sz="2800" b="1" dirty="0">
                <a:latin typeface="+mn-ea"/>
              </a:rPr>
              <a:t>review(</a:t>
            </a:r>
            <a:r>
              <a:rPr lang="zh-CN" altLang="en-US" sz="2800" b="1" dirty="0">
                <a:latin typeface="+mn-ea"/>
              </a:rPr>
              <a:t>因为读懂程序的逻辑很重要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对上课接受程度较好的同学，可能有点重复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多余，但还得做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的基础上，删除</a:t>
            </a:r>
            <a:r>
              <a:rPr kumimoji="1" lang="en-US" altLang="zh-CN" sz="1600" b="1" dirty="0">
                <a:latin typeface="+mn-ea"/>
              </a:rPr>
              <a:t>case 8</a:t>
            </a:r>
            <a:r>
              <a:rPr kumimoji="1" lang="zh-CN" altLang="en-US" sz="1600" b="1" dirty="0">
                <a:latin typeface="+mn-ea"/>
              </a:rPr>
              <a:t>后面的</a:t>
            </a:r>
            <a:r>
              <a:rPr kumimoji="1" lang="en-US" altLang="zh-CN" sz="1600" b="1" dirty="0">
                <a:latin typeface="+mn-ea"/>
              </a:rPr>
              <a:t>break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、给出与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运行结果不一致的测试数据即截图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break</a:t>
            </a:r>
            <a:r>
              <a:rPr kumimoji="1" lang="zh-CN" altLang="en-US" sz="1600" b="1" dirty="0">
                <a:latin typeface="+mn-ea"/>
              </a:rPr>
              <a:t>的作用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break</a:t>
            </a:r>
            <a:r>
              <a:rPr kumimoji="1" lang="zh-CN" altLang="en-US" sz="1600" b="1" dirty="0">
                <a:latin typeface="+mn-ea"/>
              </a:rPr>
              <a:t>能跳出当前循环，如果</a:t>
            </a: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后不加</a:t>
            </a:r>
            <a:r>
              <a:rPr kumimoji="1" lang="en-US" altLang="zh-CN" sz="1600" b="1" dirty="0">
                <a:latin typeface="+mn-ea"/>
              </a:rPr>
              <a:t>break</a:t>
            </a:r>
            <a:r>
              <a:rPr kumimoji="1" lang="zh-CN" altLang="en-US" sz="1600" b="1" dirty="0">
                <a:latin typeface="+mn-ea"/>
              </a:rPr>
              <a:t>，则继续执行下一个</a:t>
            </a: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语句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4275" y="2236470"/>
            <a:ext cx="147828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程序同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，将其改正确，即所有</a:t>
            </a:r>
            <a:r>
              <a:rPr kumimoji="1" lang="en-US" altLang="zh-CN" sz="1600" b="1" dirty="0">
                <a:latin typeface="+mn-ea"/>
              </a:rPr>
              <a:t>[0..100]</a:t>
            </a:r>
            <a:r>
              <a:rPr kumimoji="1" lang="zh-CN" altLang="en-US" sz="1600" b="1" dirty="0">
                <a:latin typeface="+mn-ea"/>
              </a:rPr>
              <a:t>之外的数据均给出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输入错误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即可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5930" y="1672590"/>
            <a:ext cx="2594610" cy="48615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思考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3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如果将成绩区间对应为：</a:t>
            </a:r>
            <a:r>
              <a:rPr kumimoji="1" lang="en-US" altLang="zh-CN" sz="1600" b="1" dirty="0">
                <a:latin typeface="+mn-ea"/>
              </a:rPr>
              <a:t>[84-100]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- </a:t>
            </a:r>
            <a:r>
              <a:rPr kumimoji="1" lang="zh-CN" altLang="en-US" sz="1600" b="1" dirty="0">
                <a:latin typeface="+mn-ea"/>
              </a:rPr>
              <a:t>优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[68-84)  - </a:t>
            </a:r>
            <a:r>
              <a:rPr kumimoji="1" lang="zh-CN" altLang="en-US" sz="1600" b="1" dirty="0">
                <a:latin typeface="+mn-ea"/>
              </a:rPr>
              <a:t>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[55-68)</a:t>
            </a:r>
            <a:r>
              <a:rPr kumimoji="1" lang="zh-CN" altLang="en-US" sz="1600" b="1" dirty="0">
                <a:latin typeface="+mn-ea"/>
              </a:rPr>
              <a:t>  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zh-CN" altLang="en-US" sz="1600" b="1" dirty="0">
                <a:latin typeface="+mn-ea"/>
              </a:rPr>
              <a:t> 及格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[0-55)   - </a:t>
            </a:r>
            <a:r>
              <a:rPr kumimoji="1" lang="zh-CN" altLang="en-US" sz="1600" b="1" dirty="0">
                <a:latin typeface="+mn-ea"/>
              </a:rPr>
              <a:t>不及格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、用</a:t>
            </a:r>
            <a:r>
              <a:rPr kumimoji="1" lang="en-US" altLang="zh-CN" sz="1600" b="1" dirty="0">
                <a:latin typeface="+mn-ea"/>
              </a:rPr>
              <a:t>if-else</a:t>
            </a:r>
            <a:r>
              <a:rPr kumimoji="1" lang="zh-CN" altLang="en-US" sz="1600" b="1" dirty="0">
                <a:latin typeface="+mn-ea"/>
              </a:rPr>
              <a:t>语句完成该程序并贴图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、如果用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语句，该如何实现？（如果程序太长，允许只截取能说明问题的部分即可）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、如果学生成绩带小数点，即</a:t>
            </a:r>
            <a:r>
              <a:rPr kumimoji="1" lang="en-US" altLang="zh-CN" sz="1600" b="1" dirty="0">
                <a:latin typeface="+mn-ea"/>
              </a:rPr>
              <a:t>"xx.5"</a:t>
            </a:r>
            <a:r>
              <a:rPr kumimoji="1" lang="zh-CN" altLang="en-US" sz="1600" b="1" dirty="0">
                <a:latin typeface="+mn-ea"/>
              </a:rPr>
              <a:t>形式，能用</a:t>
            </a: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语句吗？能用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语句吗？请解释原因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可以使用</a:t>
            </a: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语句，但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语句不行，因为带小数点的成绩会将表达式变为浮点数不满足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要求。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、总结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语句使用时的注意事项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后要跟整形表达式，</a:t>
            </a: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后要跟整形常量，且</a:t>
            </a: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后的常量不可重复。每个</a:t>
            </a: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内语句执行完后需要</a:t>
            </a:r>
            <a:r>
              <a:rPr kumimoji="1" lang="en-US" altLang="zh-CN" sz="1600" b="1" dirty="0">
                <a:latin typeface="+mn-ea"/>
              </a:rPr>
              <a:t>break,</a:t>
            </a:r>
            <a:r>
              <a:rPr kumimoji="1" lang="zh-CN" altLang="en-US" sz="1600" b="1" dirty="0">
                <a:latin typeface="+mn-ea"/>
              </a:rPr>
              <a:t>否则会继续执行下一个</a:t>
            </a: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switch-case</a:t>
            </a:r>
            <a:r>
              <a:rPr kumimoji="1" lang="zh-CN" altLang="en-US" sz="1600" b="1" dirty="0">
                <a:latin typeface="+mn-ea"/>
              </a:rPr>
              <a:t>语句能完全取代</a:t>
            </a:r>
            <a:r>
              <a:rPr kumimoji="1" lang="en-US" altLang="zh-CN" sz="1600" b="1" dirty="0">
                <a:latin typeface="+mn-ea"/>
              </a:rPr>
              <a:t>if-else</a:t>
            </a:r>
            <a:r>
              <a:rPr kumimoji="1" lang="zh-CN" altLang="en-US" sz="1600" b="1" dirty="0">
                <a:latin typeface="+mn-ea"/>
              </a:rPr>
              <a:t>吗？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不能。</a:t>
            </a:r>
            <a:r>
              <a:rPr kumimoji="1" lang="en-US" altLang="zh-CN" sz="1600" b="1" dirty="0">
                <a:latin typeface="+mn-ea"/>
              </a:rPr>
              <a:t>switch-case</a:t>
            </a:r>
            <a:r>
              <a:rPr kumimoji="1" lang="zh-CN" altLang="en-US" sz="1600" b="1" dirty="0">
                <a:latin typeface="+mn-ea"/>
              </a:rPr>
              <a:t>对于浮点数类型的数据处理较为困难。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需要文字描述的地方，尽可能用简单的文字描述清楚即可，不需要卷字数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5980" y="0"/>
            <a:ext cx="2908935" cy="2877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95" y="563880"/>
            <a:ext cx="2788920" cy="286512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、关系运算符的求值顺序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a=1, b=2, c=3, 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&gt; b &gt;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&lt; b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b &gt; a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99268" y="1323975"/>
            <a:ext cx="70401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下为什么会有三个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？说说你的理解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因为大于和小于号都是左结合，表达式从左至右求解，因此实际上与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进行比较的都是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与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比较所产生的结果，为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bool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型，虽然在能与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型的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进行比较（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true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false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），但可能出现问题，有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warning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7970" y="1774190"/>
            <a:ext cx="495300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745" y="1691640"/>
            <a:ext cx="5615940" cy="1264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、关系运算符的求值顺序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a=3, b=2, c=1, 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&gt; b &gt;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&lt; b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b &gt; a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99268" y="1323975"/>
            <a:ext cx="70401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a&gt;b&gt;c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这个式子，按人的常规理解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(3&gt;2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且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2&gt;1)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是正确的，为什么结果是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？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a&lt;b&lt;c</a:t>
            </a:r>
            <a:r>
              <a:rPr kumimoji="1" lang="zh-CN" altLang="en-US" sz="1600" b="1" dirty="0">
                <a:latin typeface="+mn-ea"/>
              </a:rPr>
              <a:t>这个式子，按人的常规理解</a:t>
            </a:r>
            <a:r>
              <a:rPr kumimoji="1" lang="en-US" altLang="zh-CN" sz="1600" b="1" dirty="0">
                <a:latin typeface="+mn-ea"/>
              </a:rPr>
              <a:t>(3&lt;2</a:t>
            </a:r>
            <a:r>
              <a:rPr kumimoji="1" lang="zh-CN" altLang="en-US" sz="1600" b="1" dirty="0">
                <a:latin typeface="+mn-ea"/>
              </a:rPr>
              <a:t>且</a:t>
            </a:r>
            <a:r>
              <a:rPr kumimoji="1" lang="en-US" altLang="zh-CN" sz="1600" b="1" dirty="0">
                <a:latin typeface="+mn-ea"/>
              </a:rPr>
              <a:t>2&lt;1)</a:t>
            </a:r>
            <a:r>
              <a:rPr kumimoji="1" lang="zh-CN" altLang="en-US" sz="1600" b="1" dirty="0">
                <a:latin typeface="+mn-ea"/>
              </a:rPr>
              <a:t>是错误的，为什么结果是</a:t>
            </a:r>
            <a:r>
              <a:rPr kumimoji="1" lang="en-US" altLang="zh-CN" sz="1600" b="1" dirty="0">
                <a:latin typeface="+mn-ea"/>
              </a:rPr>
              <a:t>1 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b&gt;a&lt;c</a:t>
            </a:r>
            <a:r>
              <a:rPr kumimoji="1" lang="zh-CN" altLang="en-US" sz="1600" b="1" dirty="0">
                <a:latin typeface="+mn-ea"/>
              </a:rPr>
              <a:t>这个式子，按人的常规理解</a:t>
            </a:r>
            <a:r>
              <a:rPr kumimoji="1" lang="en-US" altLang="zh-CN" sz="1600" b="1" dirty="0">
                <a:latin typeface="+mn-ea"/>
              </a:rPr>
              <a:t>(2&gt;3</a:t>
            </a:r>
            <a:r>
              <a:rPr kumimoji="1" lang="zh-CN" altLang="en-US" sz="1600" b="1" dirty="0">
                <a:latin typeface="+mn-ea"/>
              </a:rPr>
              <a:t>且</a:t>
            </a:r>
            <a:r>
              <a:rPr kumimoji="1" lang="en-US" altLang="zh-CN" sz="1600" b="1" dirty="0">
                <a:latin typeface="+mn-ea"/>
              </a:rPr>
              <a:t>3&lt;1)</a:t>
            </a:r>
            <a:r>
              <a:rPr kumimoji="1" lang="zh-CN" altLang="en-US" sz="1600" b="1" dirty="0">
                <a:latin typeface="+mn-ea"/>
              </a:rPr>
              <a:t>是错误的，为什么结果是</a:t>
            </a:r>
            <a:r>
              <a:rPr kumimoji="1" lang="en-US" altLang="zh-CN" sz="1600" b="1" dirty="0">
                <a:latin typeface="+mn-ea"/>
              </a:rPr>
              <a:t>1 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(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文字简单说明即可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(1)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按计算机的理解，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a&gt;b&gt;c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为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a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与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b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比较的结果再与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比较，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a&gt;b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为真，用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与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再进行比较，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1&gt;c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为假，输出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0</a:t>
            </a:r>
            <a:endParaRPr kumimoji="1" lang="en-US" altLang="zh-CN" sz="1600" b="1" dirty="0">
              <a:ln>
                <a:noFill/>
              </a:ln>
              <a:effectLst/>
              <a:latin typeface="+mn-ea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(2)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按计算机的理解，</a:t>
            </a:r>
            <a:r>
              <a:rPr kumimoji="1" lang="en-US" altLang="zh-CN" sz="1600" b="1" dirty="0">
                <a:latin typeface="+mn-ea"/>
                <a:sym typeface="+mn-ea"/>
              </a:rPr>
              <a:t>a&lt;b&lt;c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为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a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与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b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比较的结果再与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比较，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a&lt;b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为假，用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与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再进行比较，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0&lt;c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为真，输出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1</a:t>
            </a:r>
            <a:endParaRPr kumimoji="1" lang="en-US" altLang="zh-CN" sz="1600" b="1" dirty="0">
              <a:ln>
                <a:noFill/>
              </a:ln>
              <a:effectLst/>
              <a:latin typeface="+mn-ea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(1)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按计算机的理解，</a:t>
            </a:r>
            <a:r>
              <a:rPr kumimoji="1" lang="en-US" altLang="zh-CN" sz="1600" b="1" dirty="0">
                <a:latin typeface="+mn-ea"/>
                <a:sym typeface="+mn-ea"/>
              </a:rPr>
              <a:t>b&gt;a&lt;c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为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a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与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b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比较的结果再与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比较，</a:t>
            </a:r>
            <a:r>
              <a:rPr kumimoji="1" lang="en-US" altLang="zh-CN" sz="1600" b="1" dirty="0">
                <a:latin typeface="+mn-ea"/>
                <a:sym typeface="+mn-ea"/>
              </a:rPr>
              <a:t>b&gt;a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为假，用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与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再进行比较，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0&lt;c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为真，输出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1</a:t>
            </a:r>
            <a:endParaRPr kumimoji="1" lang="en-US" altLang="zh-CN" sz="1600" b="1" dirty="0">
              <a:ln>
                <a:noFill/>
              </a:ln>
              <a:effectLst/>
              <a:latin typeface="+mn-ea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n>
                <a:noFill/>
              </a:ln>
              <a:effectLst/>
              <a:latin typeface="+mn-ea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dirty="0">
              <a:ln>
                <a:noFill/>
              </a:ln>
              <a:effectLst/>
              <a:latin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7335" y="1848485"/>
            <a:ext cx="457200" cy="815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60" y="1646555"/>
            <a:ext cx="568452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、关系运算符与实数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cmath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f1 = 100.25;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(f1 - 100.25)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(f1 == 100.25)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fabs(f1-100.25) &lt; 1e-6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f2 = 1.2;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(f2 - 1.2)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(f2 == 1.2)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fabs(f2-1.2) &lt; 1e-6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04337" y="1323975"/>
            <a:ext cx="5435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VS+Dev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下的运行结果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、删除第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#include&lt;</a:t>
            </a:r>
            <a:r>
              <a:rPr kumimoji="1" lang="en-US" altLang="zh-CN" sz="1600" b="1" dirty="0" err="1">
                <a:latin typeface="+mn-ea"/>
              </a:rPr>
              <a:t>cmath</a:t>
            </a:r>
            <a:r>
              <a:rPr kumimoji="1" lang="en-US" altLang="zh-CN" sz="1600" b="1" dirty="0">
                <a:latin typeface="+mn-ea"/>
              </a:rPr>
              <a:t>&gt;</a:t>
            </a:r>
            <a:r>
              <a:rPr kumimoji="1" lang="zh-CN" altLang="en-US" sz="1600" b="1" dirty="0">
                <a:latin typeface="+mn-ea"/>
              </a:rPr>
              <a:t>后，再次贴</a:t>
            </a:r>
            <a:r>
              <a:rPr kumimoji="1" lang="en-US" altLang="zh-CN" sz="1600" b="1" dirty="0" err="1">
                <a:latin typeface="+mn-ea"/>
              </a:rPr>
              <a:t>VS+Dev</a:t>
            </a:r>
            <a:r>
              <a:rPr kumimoji="1" lang="zh-CN" altLang="en-US" sz="1600" b="1" dirty="0">
                <a:latin typeface="+mn-ea"/>
              </a:rPr>
              <a:t>的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、由本例得出的结论，实数进行相等比较时的通用方法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 __</a:t>
            </a:r>
            <a:r>
              <a:rPr kumimoji="1" lang="zh-CN" altLang="en-US" sz="1600" b="1" u="sng" dirty="0">
                <a:latin typeface="+mn-ea"/>
              </a:rPr>
              <a:t>当两数相减的绝对值小于某个值时认为相等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7830" y="1671320"/>
            <a:ext cx="119634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1671320"/>
            <a:ext cx="982980" cy="1257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15" y="3773170"/>
            <a:ext cx="7505700" cy="998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075" y="3004820"/>
            <a:ext cx="1082040" cy="1249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、关系运算符与实数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cmath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可不加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double d1=123.456789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012345678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double d2=123.456789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123456789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(d1==d2)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fabs(d1-d2)&lt;1e-6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fabs(d1-d2)&lt;1e-7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float f1=123.456789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012345678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float f2=123.456789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123456789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(f1==f2)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fabs(f1-f2)&lt;1e-6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fabs(f1-f2)&lt;1e-7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有两个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、观察</a:t>
            </a:r>
            <a:r>
              <a:rPr kumimoji="1" lang="en-US" altLang="zh-CN" sz="1600" b="1" dirty="0">
                <a:latin typeface="+mn-ea"/>
              </a:rPr>
              <a:t>fabs(**)&lt;1e-6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fabs(**)&lt;1e-7</a:t>
            </a: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下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的表现，哪个相同？哪个不同？为什么？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  <a:sym typeface="+mn-ea"/>
              </a:rPr>
              <a:t>fabs(**)&lt;1e-6 </a:t>
            </a:r>
            <a:r>
              <a:rPr kumimoji="1" lang="zh-CN" altLang="en-US" sz="1600" b="1" dirty="0">
                <a:latin typeface="+mn-ea"/>
                <a:sym typeface="+mn-ea"/>
              </a:rPr>
              <a:t>的结果相同，</a:t>
            </a:r>
            <a:r>
              <a:rPr kumimoji="1" lang="en-US" altLang="zh-CN" sz="1600" b="1" dirty="0">
                <a:latin typeface="+mn-ea"/>
                <a:sym typeface="+mn-ea"/>
              </a:rPr>
              <a:t>fabs(**)&lt;1e-7</a:t>
            </a:r>
            <a:r>
              <a:rPr kumimoji="1" lang="zh-CN" altLang="en-US" sz="1600" b="1" dirty="0">
                <a:latin typeface="+mn-ea"/>
                <a:sym typeface="+mn-ea"/>
              </a:rPr>
              <a:t>的结果不同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  <a:sym typeface="+mn-ea"/>
              </a:rPr>
              <a:t>因为</a:t>
            </a:r>
            <a:r>
              <a:rPr kumimoji="1" lang="en-US" altLang="zh-CN" sz="1600" b="1" dirty="0">
                <a:latin typeface="+mn-ea"/>
                <a:sym typeface="+mn-ea"/>
              </a:rPr>
              <a:t>float</a:t>
            </a:r>
            <a:r>
              <a:rPr kumimoji="1" lang="zh-CN" altLang="en-US" sz="1600" b="1" dirty="0">
                <a:latin typeface="+mn-ea"/>
                <a:sym typeface="+mn-ea"/>
              </a:rPr>
              <a:t>的精度最多只能达到小数点后七位，其后的数据均不可信，无法做到误差小于</a:t>
            </a:r>
            <a:r>
              <a:rPr kumimoji="1" lang="en-US" altLang="zh-CN" sz="1600" b="1" dirty="0">
                <a:latin typeface="+mn-ea"/>
                <a:sym typeface="+mn-ea"/>
              </a:rPr>
              <a:t>10</a:t>
            </a:r>
            <a:r>
              <a:rPr kumimoji="1" lang="zh-CN" altLang="en-US" sz="1600" b="1" dirty="0">
                <a:latin typeface="+mn-ea"/>
                <a:sym typeface="+mn-ea"/>
              </a:rPr>
              <a:t>的</a:t>
            </a:r>
            <a:r>
              <a:rPr kumimoji="1" lang="en-US" altLang="zh-CN" sz="1600" b="1" dirty="0">
                <a:latin typeface="+mn-ea"/>
                <a:sym typeface="+mn-ea"/>
              </a:rPr>
              <a:t>7</a:t>
            </a:r>
            <a:r>
              <a:rPr kumimoji="1" lang="zh-CN" altLang="en-US" sz="1600" b="1" dirty="0">
                <a:latin typeface="+mn-ea"/>
                <a:sym typeface="+mn-ea"/>
              </a:rPr>
              <a:t>次方，而</a:t>
            </a:r>
            <a:r>
              <a:rPr kumimoji="1" lang="en-US" altLang="zh-CN" sz="1600" b="1" dirty="0">
                <a:latin typeface="+mn-ea"/>
                <a:sym typeface="+mn-ea"/>
              </a:rPr>
              <a:t>double</a:t>
            </a:r>
            <a:r>
              <a:rPr kumimoji="1" lang="zh-CN" altLang="en-US" sz="1600" b="1" dirty="0">
                <a:latin typeface="+mn-ea"/>
                <a:sym typeface="+mn-ea"/>
              </a:rPr>
              <a:t>型精度更高，可做到。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0" y="1649730"/>
            <a:ext cx="533400" cy="129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0" y="1703070"/>
            <a:ext cx="5798820" cy="11506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DIAGRAM_VIRTUALLY_FRAME" val="{&quot;height&quot;:410.25007874015745,&quot;left&quot;:46.62314960629921,&quot;top&quot;:104.24992125984252,&quot;width&quot;:806.8768503937008}"/>
</p:tagLst>
</file>

<file path=ppt/tags/tag16.xml><?xml version="1.0" encoding="utf-8"?>
<p:tagLst xmlns:p="http://schemas.openxmlformats.org/presentationml/2006/main">
  <p:tag name="KSO_WM_DIAGRAM_VIRTUALLY_FRAME" val="{&quot;height&quot;:410.25007874015745,&quot;left&quot;:46.62314960629921,&quot;top&quot;:104.24992125984252,&quot;width&quot;:806.8768503937008}"/>
</p:tagLst>
</file>

<file path=ppt/tags/tag17.xml><?xml version="1.0" encoding="utf-8"?>
<p:tagLst xmlns:p="http://schemas.openxmlformats.org/presentationml/2006/main">
  <p:tag name="KSO_WM_DIAGRAM_VIRTUALLY_FRAME" val="{&quot;height&quot;:410.25007874015745,&quot;left&quot;:46.62314960629921,&quot;top&quot;:104.24992125984252,&quot;width&quot;:806.8768503937008}"/>
</p:tagLst>
</file>

<file path=ppt/tags/tag18.xml><?xml version="1.0" encoding="utf-8"?>
<p:tagLst xmlns:p="http://schemas.openxmlformats.org/presentationml/2006/main">
  <p:tag name="KSO_WM_DIAGRAM_VIRTUALLY_FRAME" val="{&quot;height&quot;:410.25007874015745,&quot;left&quot;:46.62314960629921,&quot;top&quot;:104.24992125984252,&quot;width&quot;:806.8768503937008}"/>
</p:tagLst>
</file>

<file path=ppt/tags/tag19.xml><?xml version="1.0" encoding="utf-8"?>
<p:tagLst xmlns:p="http://schemas.openxmlformats.org/presentationml/2006/main">
  <p:tag name="KSO_WM_DIAGRAM_VIRTUALLY_FRAME" val="{&quot;height&quot;:410.25007874015745,&quot;left&quot;:46.62314960629921,&quot;top&quot;:104.24992125984252,&quot;width&quot;:806.8768503937008}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DIAGRAM_VIRTUALLY_FRAME" val="{&quot;height&quot;:410.25007874015745,&quot;left&quot;:46.62314960629921,&quot;top&quot;:104.24992125984252,&quot;width&quot;:806.8768503937008}"/>
</p:tagLst>
</file>

<file path=ppt/tags/tag21.xml><?xml version="1.0" encoding="utf-8"?>
<p:tagLst xmlns:p="http://schemas.openxmlformats.org/presentationml/2006/main">
  <p:tag name="commondata" val="eyJoZGlkIjoiZjhlOWE0OGVjZTc4YmM3OTdlZDFiMTQwNmZkNWIwMjE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17756</Words>
  <Application>WPS 演示</Application>
  <PresentationFormat>宽屏</PresentationFormat>
  <Paragraphs>1437</Paragraphs>
  <Slides>43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叶子の辰</cp:lastModifiedBy>
  <cp:revision>243</cp:revision>
  <dcterms:created xsi:type="dcterms:W3CDTF">2020-08-13T13:39:00Z</dcterms:created>
  <dcterms:modified xsi:type="dcterms:W3CDTF">2024-03-26T13:36:56Z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6A7374C6DE554E45B38DCBF3B4BDEFE0_12</vt:lpwstr>
  </property>
  <property fmtid="{D5CDD505-2E9C-101B-9397-08002B2CF9AE}" pid="3" name="KSOProductBuildVer">
    <vt:lpwstr>2052-12.1.0.16250</vt:lpwstr>
  </property>
</Properties>
</file>