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1230" r:id="rId7"/>
    <p:sldId id="492" r:id="rId8"/>
    <p:sldId id="1276" r:id="rId9"/>
    <p:sldId id="1280" r:id="rId10"/>
    <p:sldId id="1251" r:id="rId11"/>
    <p:sldId id="1239" r:id="rId12"/>
    <p:sldId id="1277" r:id="rId13"/>
    <p:sldId id="1252" r:id="rId14"/>
    <p:sldId id="1242" r:id="rId15"/>
    <p:sldId id="1278" r:id="rId16"/>
    <p:sldId id="1253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0" d="100"/>
          <a:sy n="90" d="100"/>
        </p:scale>
        <p:origin x="80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break;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=0,sum=0;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&lt;1000) {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sum=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sum=" &lt;&lt; sum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：循环执行了多少次？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sum+i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执行了多少次？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2874010"/>
            <a:ext cx="723900" cy="61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985" y="2805430"/>
            <a:ext cx="70104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    //</a:t>
            </a:r>
            <a:r>
              <a:rPr lang="zh-CN" altLang="en-US" sz="1000" b="1" dirty="0">
                <a:latin typeface="+mn-ea"/>
              </a:rPr>
              <a:t>格式输出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cmath</a:t>
            </a:r>
            <a:r>
              <a:rPr lang="en-US" altLang="zh-CN" sz="1000" b="1" dirty="0">
                <a:latin typeface="+mn-ea"/>
              </a:rPr>
              <a:t>&gt;      //fabs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windows.h</a:t>
            </a:r>
            <a:r>
              <a:rPr lang="en-US" altLang="zh-CN" sz="1000" b="1" dirty="0">
                <a:latin typeface="+mn-ea"/>
              </a:rPr>
              <a:t>&gt;  //</a:t>
            </a:r>
            <a:r>
              <a:rPr lang="zh-CN" altLang="en-US" sz="1000" b="1" dirty="0">
                <a:latin typeface="+mn-ea"/>
              </a:rPr>
              <a:t>取系统时间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int s=1;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double n=1, t=1, pi=0;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LARGE_INTEGER tick, begin, end;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QueryPerformanceFrequency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(&amp;tick);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取计数器频率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(&amp;begin);	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取初始硬件定时器计数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while(fabs(t)&gt;1e-6) 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pi=</a:t>
            </a:r>
            <a:r>
              <a:rPr lang="en-US" altLang="zh-CN" sz="1000" b="1" dirty="0" err="1">
                <a:latin typeface="+mn-ea"/>
              </a:rPr>
              <a:t>pi+t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n=n+2;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s=-s;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t=s/n;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   }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QueryPerformanceCounter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(&amp;end);//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获得终止硬件定时器计数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pi=pi*4;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"n=" 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n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&lt;&lt;"pi="&lt;&lt;</a:t>
            </a:r>
            <a:r>
              <a:rPr lang="en-US" altLang="zh-CN" sz="1000" b="1" dirty="0" err="1">
                <a:latin typeface="+mn-ea"/>
              </a:rPr>
              <a:t>setiosflags</a:t>
            </a:r>
            <a:r>
              <a:rPr lang="en-US" altLang="zh-CN" sz="1000" b="1" dirty="0">
                <a:latin typeface="+mn-ea"/>
              </a:rPr>
              <a:t>(</a:t>
            </a:r>
            <a:r>
              <a:rPr lang="en-US" altLang="zh-CN" sz="1000" b="1" dirty="0" err="1">
                <a:latin typeface="+mn-ea"/>
              </a:rPr>
              <a:t>ios</a:t>
            </a:r>
            <a:r>
              <a:rPr lang="en-US" altLang="zh-CN" sz="1000" b="1" dirty="0">
                <a:latin typeface="+mn-ea"/>
              </a:rPr>
              <a:t>::fixed)&lt;&lt;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(9)&lt;&lt;pi&lt;&lt;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计数器频率：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"Hz"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时钟计数  ：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&lt;&lt;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(6) &lt;&lt; 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 - 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begin.QuadPart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)/double(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tick.QuadPart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) &lt;&lt; "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" &lt;&lt;</a:t>
            </a:r>
            <a:r>
              <a:rPr lang="en-US" altLang="zh-CN" sz="1000" b="1" dirty="0" err="1">
                <a:solidFill>
                  <a:srgbClr val="FF0000"/>
                </a:solidFill>
                <a:latin typeface="+mn-ea"/>
              </a:rPr>
              <a:t>endl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;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066030" y="2154555"/>
            <a:ext cx="5773420" cy="3510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(1)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</a:t>
            </a:r>
            <a:r>
              <a:rPr lang="en-US" altLang="zh-CN" sz="1200" b="1" u="sng" dirty="0">
                <a:latin typeface="+mn-ea"/>
              </a:rPr>
              <a:t>1000001</a:t>
            </a:r>
            <a:r>
              <a:rPr lang="en-US" altLang="zh-CN" sz="1200" b="1" dirty="0">
                <a:latin typeface="+mn-ea"/>
              </a:rPr>
              <a:t>___  pi=__</a:t>
            </a:r>
            <a:r>
              <a:rPr lang="en-US" altLang="zh-CN" sz="1200" b="1" u="sng" dirty="0">
                <a:latin typeface="+mn-ea"/>
              </a:rPr>
              <a:t>3.141590654</a:t>
            </a:r>
            <a:r>
              <a:rPr lang="en-US" altLang="zh-CN" sz="1200" b="1" dirty="0">
                <a:latin typeface="+mn-ea"/>
              </a:rPr>
              <a:t>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</a:t>
            </a:r>
            <a:r>
              <a:rPr lang="en-US" altLang="zh-CN" sz="1200" b="1" u="sng" dirty="0">
                <a:latin typeface="+mn-ea"/>
              </a:rPr>
              <a:t>0.002345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</a:t>
            </a:r>
            <a:r>
              <a:rPr lang="en-US" altLang="zh-CN" sz="1200" b="1" u="sng" dirty="0">
                <a:latin typeface="+mn-ea"/>
              </a:rPr>
              <a:t>10000001</a:t>
            </a:r>
            <a:r>
              <a:rPr lang="en-US" altLang="zh-CN" sz="1200" b="1" dirty="0">
                <a:latin typeface="+mn-ea"/>
              </a:rPr>
              <a:t>__  pi=_</a:t>
            </a:r>
            <a:r>
              <a:rPr lang="en-US" altLang="zh-CN" sz="1200" b="1" u="sng" dirty="0">
                <a:latin typeface="+mn-ea"/>
              </a:rPr>
              <a:t> 3.141592454</a:t>
            </a:r>
            <a:r>
              <a:rPr lang="en-US" altLang="zh-CN" sz="1200" b="1" dirty="0">
                <a:latin typeface="+mn-ea"/>
              </a:rPr>
              <a:t>_ 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</a:t>
            </a:r>
            <a:r>
              <a:rPr lang="en-US" altLang="zh-CN" sz="1200" b="1" u="sng" dirty="0">
                <a:latin typeface="+mn-ea"/>
              </a:rPr>
              <a:t>0.023754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</a:t>
            </a:r>
            <a:r>
              <a:rPr lang="en-US" altLang="zh-CN" sz="1200" b="1" u="sng" dirty="0">
                <a:latin typeface="+mn-ea"/>
              </a:rPr>
              <a:t>100000001</a:t>
            </a:r>
            <a:r>
              <a:rPr lang="en-US" altLang="zh-CN" sz="1200" b="1" dirty="0">
                <a:latin typeface="+mn-ea"/>
              </a:rPr>
              <a:t>__ pi=__</a:t>
            </a:r>
            <a:r>
              <a:rPr lang="en-US" altLang="zh-CN" sz="1200" b="1" u="sng" dirty="0">
                <a:latin typeface="+mn-ea"/>
              </a:rPr>
              <a:t>3.141592634</a:t>
            </a:r>
            <a:r>
              <a:rPr lang="en-US" altLang="zh-CN" sz="1200" b="1" dirty="0">
                <a:latin typeface="+mn-ea"/>
              </a:rPr>
              <a:t>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</a:t>
            </a:r>
            <a:r>
              <a:rPr lang="en-US" altLang="zh-CN" sz="1200" b="1" u="sng" dirty="0">
                <a:latin typeface="+mn-ea"/>
              </a:rPr>
              <a:t>0.240485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1e-9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</a:t>
            </a:r>
            <a:r>
              <a:rPr lang="en-US" altLang="zh-CN" sz="1200" b="1" u="sng" dirty="0">
                <a:latin typeface="+mn-ea"/>
              </a:rPr>
              <a:t>1000000001 </a:t>
            </a:r>
            <a:r>
              <a:rPr lang="en-US" altLang="zh-CN" sz="1200" b="1" dirty="0">
                <a:latin typeface="+mn-ea"/>
              </a:rPr>
              <a:t> pi=_</a:t>
            </a:r>
            <a:r>
              <a:rPr lang="en-US" altLang="zh-CN" sz="1200" b="1" u="sng" dirty="0">
                <a:latin typeface="+mn-ea"/>
              </a:rPr>
              <a:t> 3.141592652 </a:t>
            </a:r>
            <a:r>
              <a:rPr lang="en-US" altLang="zh-CN" sz="1200" b="1" dirty="0">
                <a:latin typeface="+mn-ea"/>
              </a:rPr>
              <a:t>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</a:t>
            </a:r>
            <a:r>
              <a:rPr lang="en-US" altLang="zh-CN" sz="1200" b="1" u="sng" dirty="0">
                <a:latin typeface="+mn-ea"/>
              </a:rPr>
              <a:t>2.417868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 (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因为机器配置不同，时间值可能不同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 n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t</a:t>
            </a:r>
            <a:r>
              <a:rPr lang="zh-CN" altLang="en-US" sz="1200" b="1" dirty="0">
                <a:latin typeface="+mn-ea"/>
              </a:rPr>
              <a:t>，</a:t>
            </a:r>
            <a:r>
              <a:rPr lang="en-US" altLang="zh-CN" sz="1200" b="1" dirty="0">
                <a:latin typeface="+mn-ea"/>
              </a:rPr>
              <a:t>pi</a:t>
            </a:r>
            <a:r>
              <a:rPr lang="zh-CN" altLang="en-US" sz="1200" b="1" dirty="0">
                <a:latin typeface="+mn-ea"/>
              </a:rPr>
              <a:t>为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精度为</a:t>
            </a:r>
            <a:r>
              <a:rPr lang="en-US" altLang="zh-CN" sz="1200" b="1" dirty="0">
                <a:latin typeface="+mn-ea"/>
              </a:rPr>
              <a:t>1e-6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</a:t>
            </a:r>
            <a:r>
              <a:rPr lang="en-US" altLang="zh-CN" sz="1200" b="1" u="sng" dirty="0">
                <a:latin typeface="+mn-ea"/>
              </a:rPr>
              <a:t>1000001</a:t>
            </a:r>
            <a:r>
              <a:rPr lang="en-US" altLang="zh-CN" sz="1200" b="1" dirty="0">
                <a:latin typeface="+mn-ea"/>
              </a:rPr>
              <a:t>___  pi=__</a:t>
            </a:r>
            <a:r>
              <a:rPr lang="en-US" altLang="zh-CN" sz="1200" b="1" u="sng" dirty="0">
                <a:latin typeface="+mn-ea"/>
              </a:rPr>
              <a:t>3.141593933</a:t>
            </a:r>
            <a:r>
              <a:rPr lang="en-US" altLang="zh-CN" sz="1200" b="1" dirty="0">
                <a:latin typeface="+mn-ea"/>
              </a:rPr>
              <a:t>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</a:t>
            </a:r>
            <a:r>
              <a:rPr lang="en-US" altLang="zh-CN" sz="1200" b="1" u="sng" dirty="0">
                <a:latin typeface="+mn-ea"/>
              </a:rPr>
              <a:t>0.009706</a:t>
            </a:r>
            <a:r>
              <a:rPr lang="en-US" altLang="zh-CN" sz="1200" b="1" dirty="0">
                <a:latin typeface="+mn-ea"/>
              </a:rPr>
              <a:t>__(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1e-7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</a:t>
            </a:r>
            <a:r>
              <a:rPr lang="en-US" altLang="zh-CN" sz="1200" b="1" u="sng" dirty="0">
                <a:latin typeface="+mn-ea"/>
              </a:rPr>
              <a:t>10000001</a:t>
            </a:r>
            <a:r>
              <a:rPr lang="en-US" altLang="zh-CN" sz="1200" b="1" dirty="0">
                <a:latin typeface="+mn-ea"/>
              </a:rPr>
              <a:t>__  pi=__</a:t>
            </a:r>
            <a:r>
              <a:rPr lang="en-US" altLang="zh-CN" sz="1200" b="1" u="sng" dirty="0">
                <a:latin typeface="+mn-ea"/>
              </a:rPr>
              <a:t>3.141596556</a:t>
            </a:r>
            <a:r>
              <a:rPr lang="en-US" altLang="zh-CN" sz="1200" b="1" dirty="0">
                <a:latin typeface="+mn-ea"/>
              </a:rPr>
              <a:t>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</a:t>
            </a:r>
            <a:r>
              <a:rPr lang="en-US" altLang="zh-CN" sz="1200" b="1" u="sng" dirty="0">
                <a:latin typeface="+mn-ea"/>
              </a:rPr>
              <a:t>0.097159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1e-8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n=_____</a:t>
            </a:r>
            <a:r>
              <a:rPr lang="zh-CN" altLang="en-US" sz="1200" b="1" u="sng" dirty="0">
                <a:latin typeface="+mn-ea"/>
              </a:rPr>
              <a:t>无</a:t>
            </a:r>
            <a:r>
              <a:rPr lang="en-US" altLang="zh-CN" sz="1200" b="1" dirty="0">
                <a:latin typeface="+mn-ea"/>
              </a:rPr>
              <a:t>_____  pi=_____</a:t>
            </a:r>
            <a:r>
              <a:rPr lang="zh-CN" altLang="en-US" sz="1200" b="1" u="sng" dirty="0">
                <a:latin typeface="+mn-ea"/>
              </a:rPr>
              <a:t>无</a:t>
            </a:r>
            <a:r>
              <a:rPr lang="en-US" altLang="zh-CN" sz="1200" b="1" dirty="0">
                <a:latin typeface="+mn-ea"/>
              </a:rPr>
              <a:t>____ </a:t>
            </a:r>
            <a:r>
              <a:rPr lang="zh-CN" altLang="en-US" sz="1200" b="1" dirty="0">
                <a:latin typeface="+mn-ea"/>
              </a:rPr>
              <a:t>时间</a:t>
            </a:r>
            <a:r>
              <a:rPr lang="en-US" altLang="zh-CN" sz="1200" b="1" dirty="0">
                <a:latin typeface="+mn-ea"/>
              </a:rPr>
              <a:t>=___</a:t>
            </a:r>
            <a:r>
              <a:rPr lang="zh-CN" altLang="en-US" sz="1200" b="1" u="sng" dirty="0">
                <a:latin typeface="+mn-ea"/>
              </a:rPr>
              <a:t>无</a:t>
            </a:r>
            <a:r>
              <a:rPr lang="en-US" altLang="zh-CN" sz="1200" b="1" u="sng" dirty="0">
                <a:latin typeface="+mn-ea"/>
              </a:rPr>
              <a:t>_</a:t>
            </a:r>
            <a:r>
              <a:rPr lang="en-US" altLang="zh-CN" sz="1200" b="1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秒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问：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项中哪个没结果？为什么？</a:t>
            </a:r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  <a:sym typeface="+mn-ea"/>
              </a:rPr>
              <a:t>n</a:t>
            </a:r>
            <a:r>
              <a:rPr lang="zh-CN" altLang="en-US" sz="1200" b="1" dirty="0">
                <a:latin typeface="+mn-ea"/>
                <a:sym typeface="+mn-ea"/>
              </a:rPr>
              <a:t>，</a:t>
            </a:r>
            <a:r>
              <a:rPr lang="en-US" altLang="zh-CN" sz="1200" b="1" dirty="0">
                <a:latin typeface="+mn-ea"/>
                <a:sym typeface="+mn-ea"/>
              </a:rPr>
              <a:t>t</a:t>
            </a:r>
            <a:r>
              <a:rPr lang="zh-CN" altLang="en-US" sz="1200" b="1" dirty="0">
                <a:latin typeface="+mn-ea"/>
                <a:sym typeface="+mn-ea"/>
              </a:rPr>
              <a:t>，</a:t>
            </a:r>
            <a:r>
              <a:rPr lang="en-US" altLang="zh-CN" sz="1200" b="1" dirty="0">
                <a:latin typeface="+mn-ea"/>
                <a:sym typeface="+mn-ea"/>
              </a:rPr>
              <a:t>pi</a:t>
            </a:r>
            <a:r>
              <a:rPr lang="zh-CN" altLang="en-US" sz="1200" b="1" dirty="0">
                <a:latin typeface="+mn-ea"/>
                <a:sym typeface="+mn-ea"/>
              </a:rPr>
              <a:t>为</a:t>
            </a:r>
            <a:r>
              <a:rPr lang="en-US" altLang="zh-CN" sz="1200" b="1" dirty="0">
                <a:latin typeface="+mn-ea"/>
                <a:sym typeface="+mn-ea"/>
              </a:rPr>
              <a:t>float</a:t>
            </a:r>
            <a:r>
              <a:rPr lang="zh-CN" altLang="en-US" sz="1200" b="1" dirty="0">
                <a:latin typeface="+mn-ea"/>
                <a:sym typeface="+mn-ea"/>
              </a:rPr>
              <a:t>型，精度为</a:t>
            </a:r>
            <a:r>
              <a:rPr lang="en-US" altLang="zh-CN" sz="1200" b="1" dirty="0">
                <a:latin typeface="+mn-ea"/>
                <a:sym typeface="+mn-ea"/>
              </a:rPr>
              <a:t>1e-8</a:t>
            </a:r>
            <a:r>
              <a:rPr lang="zh-CN" altLang="en-US" sz="1200" b="1" dirty="0">
                <a:latin typeface="+mn-ea"/>
                <a:sym typeface="+mn-ea"/>
              </a:rPr>
              <a:t>时。因为</a:t>
            </a:r>
            <a:r>
              <a:rPr lang="zh-CN" altLang="en-US" sz="1200" b="1" dirty="0">
                <a:latin typeface="+mn-ea"/>
                <a:sym typeface="+mn-ea"/>
              </a:rPr>
              <a:t>精度为</a:t>
            </a:r>
            <a:r>
              <a:rPr lang="en-US" altLang="zh-CN" sz="1200" b="1" dirty="0">
                <a:latin typeface="+mn-ea"/>
                <a:sym typeface="+mn-ea"/>
              </a:rPr>
              <a:t>1e-8</a:t>
            </a:r>
            <a:r>
              <a:rPr lang="zh-CN" altLang="en-US" sz="1200" b="1" dirty="0">
                <a:latin typeface="+mn-ea"/>
                <a:sym typeface="+mn-ea"/>
              </a:rPr>
              <a:t>超出了</a:t>
            </a:r>
            <a:r>
              <a:rPr lang="en-US" altLang="zh-CN" sz="1200" b="1" dirty="0">
                <a:latin typeface="+mn-ea"/>
                <a:sym typeface="+mn-ea"/>
              </a:rPr>
              <a:t>float</a:t>
            </a:r>
            <a:r>
              <a:rPr lang="zh-CN" altLang="en-US" sz="1200" b="1" dirty="0">
                <a:latin typeface="+mn-ea"/>
                <a:sym typeface="+mn-ea"/>
              </a:rPr>
              <a:t>的有效数字范围，使</a:t>
            </a:r>
            <a:r>
              <a:rPr lang="en-US" altLang="zh-CN" sz="1200" b="1" dirty="0">
                <a:latin typeface="+mn-ea"/>
                <a:sym typeface="+mn-ea"/>
              </a:rPr>
              <a:t>fabs(t)</a:t>
            </a:r>
            <a:r>
              <a:rPr lang="zh-CN" altLang="en-US" sz="1200" b="1" dirty="0">
                <a:latin typeface="+mn-ea"/>
                <a:sym typeface="+mn-ea"/>
              </a:rPr>
              <a:t>一直无法达到要求的精度，陷入死循环。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2</a:t>
            </a:r>
            <a:r>
              <a:rPr lang="zh-CN" altLang="en-US" sz="1200" b="1" dirty="0">
                <a:latin typeface="+mn-ea"/>
              </a:rPr>
              <a:t>、</a:t>
            </a:r>
            <a:r>
              <a:rPr lang="en-US" altLang="zh-CN" sz="1200" b="1" dirty="0">
                <a:latin typeface="+mn-ea"/>
              </a:rPr>
              <a:t>float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同进度下那个时间快？（观察现象即可，不需要解释原因）</a:t>
            </a:r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double</a:t>
            </a:r>
            <a:r>
              <a:rPr lang="zh-CN" altLang="en-US" sz="1200" b="1" dirty="0">
                <a:latin typeface="+mn-ea"/>
              </a:rPr>
              <a:t>型</a:t>
            </a:r>
            <a:endParaRPr lang="zh-CN" altLang="en-US" sz="12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/>
              <p:cNvSpPr txBox="1"/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>
                <a:norm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用下面的迭代公式求</a:t>
                </a:r>
                <a:r>
                  <a:rPr kumimoji="1" lang="en-US" altLang="zh-CN" sz="2100" b="1" dirty="0">
                    <a:solidFill>
                      <a:srgbClr val="000000"/>
                    </a:solidFill>
                    <a:latin typeface="+mn-ea"/>
                  </a:rPr>
                  <a:t>Pi</a:t>
                </a:r>
                <a:r>
                  <a:rPr kumimoji="1" lang="zh-CN" altLang="en-US" sz="2100" b="1" dirty="0">
                    <a:solidFill>
                      <a:srgbClr val="000000"/>
                    </a:solidFill>
                    <a:latin typeface="+mn-ea"/>
                  </a:rPr>
                  <a:t>的值</a:t>
                </a:r>
                <a:endParaRPr kumimoji="1" lang="en-US" altLang="zh-CN" sz="2100" b="1" dirty="0">
                  <a:solidFill>
                    <a:srgbClr val="000000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zh-CN" alt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…</a:t>
                </a:r>
                <a:endParaRPr kumimoji="1" lang="zh-CN" altLang="en-US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6641" y="1323975"/>
                <a:ext cx="3542809" cy="830646"/>
              </a:xfrm>
              <a:prstGeom prst="rect">
                <a:avLst/>
              </a:prstGeom>
              <a:blipFill rotWithShape="1">
                <a:blip r:embed="rId1"/>
                <a:stretch>
                  <a:fillRect l="-139" t="-612" r="-125" b="-527"/>
                </a:stretch>
              </a:blip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7918882" y="5355219"/>
            <a:ext cx="2920568" cy="310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本页结果不要截图，手填即可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、观察程序运行结果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n = 0,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, m, k;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bool prime;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for(m=101; m&lt;=200; m+=2) { //</a:t>
            </a:r>
            <a:r>
              <a:rPr lang="zh-CN" altLang="en-US" sz="1200" b="1" dirty="0">
                <a:latin typeface="+mn-ea"/>
              </a:rPr>
              <a:t>偶数没必要判断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</a:t>
            </a:r>
            <a:r>
              <a:rPr lang="en-US" altLang="zh-CN" sz="1200" b="1" dirty="0">
                <a:latin typeface="+mn-ea"/>
              </a:rPr>
              <a:t>prime=true;            //</a:t>
            </a:r>
            <a:r>
              <a:rPr lang="zh-CN" altLang="en-US" sz="1200" b="1" dirty="0">
                <a:latin typeface="+mn-ea"/>
              </a:rPr>
              <a:t>对每个数，先认为是素数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k=int(sqrt(m));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for(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=2;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&lt;=k;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++)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        if (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m%i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==0) {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prime=false;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break;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}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(prime)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(5) &lt;&lt; m;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n=n+1;      //</a:t>
            </a:r>
            <a:r>
              <a:rPr lang="zh-CN" altLang="en-US" sz="1200" b="1" dirty="0">
                <a:latin typeface="+mn-ea"/>
              </a:rPr>
              <a:t>计数器，只为了加输出换行</a:t>
            </a:r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if (n%10==0)    //</a:t>
            </a:r>
            <a:r>
              <a:rPr lang="zh-CN" altLang="en-US" sz="1200" b="1" dirty="0">
                <a:latin typeface="+mn-ea"/>
              </a:rPr>
              <a:t>每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个数输出一行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&lt;&lt;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} //end of for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Object 3"/>
          <p:cNvSpPr txBox="1"/>
          <p:nvPr/>
        </p:nvSpPr>
        <p:spPr bwMode="auto">
          <a:xfrm>
            <a:off x="2325249" y="1323975"/>
            <a:ext cx="3035028" cy="44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打印</a:t>
            </a:r>
            <a:r>
              <a:rPr kumimoji="1" lang="en-US" altLang="zh-CN" sz="2100" b="1" dirty="0">
                <a:solidFill>
                  <a:srgbClr val="000000"/>
                </a:solidFill>
                <a:latin typeface="+mn-ea"/>
              </a:rPr>
              <a:t>100-200</a:t>
            </a:r>
            <a:r>
              <a:rPr kumimoji="1" lang="zh-CN" altLang="en-US" sz="2100" b="1" dirty="0">
                <a:solidFill>
                  <a:srgbClr val="000000"/>
                </a:solidFill>
                <a:latin typeface="+mn-ea"/>
              </a:rPr>
              <a:t>之间的素数</a:t>
            </a:r>
            <a:endParaRPr kumimoji="1" lang="en-US" altLang="zh-CN" sz="2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60276" y="1323975"/>
            <a:ext cx="547917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目前输出结果：一共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个，每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个一行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将</a:t>
            </a:r>
            <a:r>
              <a:rPr lang="en-US" altLang="zh-CN" sz="1600" b="1" dirty="0">
                <a:latin typeface="+mn-ea"/>
              </a:rPr>
              <a:t>m</a:t>
            </a:r>
            <a:r>
              <a:rPr lang="zh-CN" altLang="en-US" sz="1600" b="1" dirty="0">
                <a:latin typeface="+mn-ea"/>
              </a:rPr>
              <a:t>的初值从</a:t>
            </a:r>
            <a:r>
              <a:rPr lang="en-US" altLang="zh-CN" sz="1600" b="1" dirty="0">
                <a:latin typeface="+mn-ea"/>
              </a:rPr>
              <a:t>101</a:t>
            </a:r>
            <a:r>
              <a:rPr lang="zh-CN" altLang="en-US" sz="1600" b="1" dirty="0">
                <a:latin typeface="+mn-ea"/>
              </a:rPr>
              <a:t>改为</a:t>
            </a:r>
            <a:r>
              <a:rPr lang="en-US" altLang="zh-CN" sz="1600" b="1" dirty="0">
                <a:latin typeface="+mn-ea"/>
              </a:rPr>
              <a:t>103</a:t>
            </a:r>
            <a:r>
              <a:rPr lang="zh-CN" altLang="en-US" sz="1600" b="1" dirty="0">
                <a:latin typeface="+mn-ea"/>
              </a:rPr>
              <a:t>，应该是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个，共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实际呢？为什么？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实际为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个却占了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行，因为</a:t>
            </a:r>
            <a:r>
              <a:rPr lang="en-US" altLang="zh-CN" sz="1600" b="1" dirty="0">
                <a:latin typeface="+mn-ea"/>
              </a:rPr>
              <a:t>153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155</a:t>
            </a:r>
            <a:r>
              <a:rPr lang="zh-CN" altLang="en-US" sz="1600" b="1" dirty="0">
                <a:latin typeface="+mn-ea"/>
              </a:rPr>
              <a:t>并非素数，因此计数器不变，仍会进行换行。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 </a:t>
            </a:r>
            <a:r>
              <a:rPr lang="zh-CN" altLang="en-US" sz="1600" b="1" dirty="0">
                <a:latin typeface="+mn-ea"/>
              </a:rPr>
              <a:t>将左侧程序改正确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(</a:t>
            </a:r>
            <a:r>
              <a:rPr lang="zh-CN" altLang="en-US" sz="1600" b="1" dirty="0">
                <a:latin typeface="+mn-ea"/>
              </a:rPr>
              <a:t>正确程序贴图在左侧，覆盖现有内容即可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2702" y="1900446"/>
            <a:ext cx="6819048" cy="11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3787775"/>
            <a:ext cx="3962400" cy="929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" y="1900555"/>
            <a:ext cx="4090035" cy="4499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for(j=1;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for(k=1;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外层循环每执行一次，内层循环执行一遍（此处每个内层循环执行一遍的次数不变，因此总次数为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外层循环的执行次数之积）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7560" y="1837055"/>
            <a:ext cx="121920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k;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count1 = 0, count2 = 0, count3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++count1;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j&lt;=100;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for(k=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k&lt;=100; k++)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++count3;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"count1=" &lt;&lt; count1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"count2=" &lt;&lt; count2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"count3=" &lt;&lt; count3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、当循环嵌套时，内层循环的执行次数和外层循环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是什么关系？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外层循环每执行一次，内层循环执行一遍。（此处最外层循环共执行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次，中层循环每遍的次数为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100-i+1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，故累加结果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5050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，内层循环同理，每一次中层循环使内层循环执行一遍，每一遍的次数为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100-j+1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，累加和为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171700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720" y="1804670"/>
            <a:ext cx="128778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、循环的嵌套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count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for(j=1; </a:t>
            </a:r>
            <a:r>
              <a:rPr kumimoji="1"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&lt;=100;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j++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++count;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if (count % 1000 == 0)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"*";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"count = " &lt;&lt; count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注意：这个程序无法通过按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终止，要关窗口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、贴运行结果（能表现出要表达的意思即可）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、按内外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循环的执行步骤依次分析，为什么会得到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这个结果？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例：第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步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外循环表达式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1 - 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=1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第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步 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zh-CN" altLang="en-US" sz="1600" b="1" dirty="0">
                <a:latin typeface="+mn-ea"/>
              </a:rPr>
              <a:t>内循环表达式</a:t>
            </a:r>
            <a:r>
              <a:rPr kumimoji="1" lang="en-US" altLang="zh-CN" sz="1600" b="1" dirty="0">
                <a:latin typeface="+mn-ea"/>
              </a:rPr>
              <a:t>3 - j=4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注：具体内容瞎写的，不要信；步骤写到能得到结论即可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break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continue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已知代码如下，回答问题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while(1)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④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67324" y="1323975"/>
            <a:ext cx="5572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for(1; 1; ④) 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①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②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(X)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continue;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③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为真时，重复执行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为假时，重复执行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①②③④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①②③④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6099</Words>
  <Application>WPS 演示</Application>
  <PresentationFormat>宽屏</PresentationFormat>
  <Paragraphs>345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217</cp:revision>
  <dcterms:created xsi:type="dcterms:W3CDTF">2020-08-13T13:39:00Z</dcterms:created>
  <dcterms:modified xsi:type="dcterms:W3CDTF">2024-04-02T03:53:06Z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85E41DA99C8C43879ACCEAAE0DBD3AC0_12</vt:lpwstr>
  </property>
  <property fmtid="{D5CDD505-2E9C-101B-9397-08002B2CF9AE}" pid="3" name="KSOProductBuildVer">
    <vt:lpwstr>2052-12.1.0.16704</vt:lpwstr>
  </property>
</Properties>
</file>