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9" r:id="rId5"/>
    <p:sldId id="1237" r:id="rId6"/>
    <p:sldId id="1230" r:id="rId7"/>
    <p:sldId id="1281" r:id="rId8"/>
    <p:sldId id="1297" r:id="rId9"/>
    <p:sldId id="1251" r:id="rId10"/>
    <p:sldId id="1282" r:id="rId11"/>
    <p:sldId id="1283" r:id="rId12"/>
    <p:sldId id="1284" r:id="rId13"/>
    <p:sldId id="1298" r:id="rId14"/>
    <p:sldId id="1285" r:id="rId15"/>
    <p:sldId id="1299" r:id="rId16"/>
    <p:sldId id="1286" r:id="rId17"/>
    <p:sldId id="1287" r:id="rId18"/>
    <p:sldId id="1288" r:id="rId19"/>
    <p:sldId id="1289" r:id="rId20"/>
    <p:sldId id="1290" r:id="rId21"/>
    <p:sldId id="1291" r:id="rId22"/>
    <p:sldId id="1300" r:id="rId23"/>
    <p:sldId id="1292" r:id="rId24"/>
    <p:sldId id="1293" r:id="rId25"/>
    <p:sldId id="1294" r:id="rId26"/>
    <p:sldId id="1295" r:id="rId27"/>
    <p:sldId id="1296" r:id="rId28"/>
    <p:sldId id="1301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1" d="100"/>
          <a:sy n="71" d="100"/>
        </p:scale>
        <p:origin x="4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long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0L;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、综合</a:t>
            </a:r>
            <a:r>
              <a:rPr kumimoji="1" lang="en-US" altLang="zh-CN" sz="1600" b="1" dirty="0">
                <a:latin typeface="+mn-ea"/>
              </a:rPr>
              <a:t>2.A/2.B/2.C</a:t>
            </a:r>
            <a:r>
              <a:rPr kumimoji="1" lang="zh-CN" altLang="en-US" sz="1600" b="1" dirty="0">
                <a:latin typeface="+mn-ea"/>
              </a:rPr>
              <a:t>三题的结论，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函数的返回类型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应定义为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int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最合适。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7325" y="2248535"/>
            <a:ext cx="1371600" cy="52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0" y="2774315"/>
            <a:ext cx="5905500" cy="1539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40" y="4914265"/>
            <a:ext cx="5654040" cy="693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、函数的单向传值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fun(int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"x1="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x=5;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"x2="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 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"k1="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fun(k);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"k2="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、为什么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的改变不会影响到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因为参数的传递方式是单向传值，因此函数体内形参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的改变不会对实参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的值产生</a:t>
            </a:r>
            <a:r>
              <a:rPr kumimoji="1" lang="zh-CN" altLang="en-US" sz="1600" b="1" dirty="0">
                <a:latin typeface="+mn-ea"/>
              </a:rPr>
              <a:t>影响。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1820" y="1514475"/>
            <a:ext cx="1066800" cy="1112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fun(short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long k=70000;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fun(k);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、运行结果（含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章的知识分析并解释运行结果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因为函数</a:t>
            </a:r>
            <a:r>
              <a:rPr kumimoji="1" lang="en-US" altLang="zh-CN" sz="1600" b="1" dirty="0">
                <a:latin typeface="+mn-ea"/>
              </a:rPr>
              <a:t>fun()</a:t>
            </a:r>
            <a:r>
              <a:rPr kumimoji="1" lang="zh-CN" altLang="en-US" sz="1600" b="1" dirty="0">
                <a:latin typeface="+mn-ea"/>
              </a:rPr>
              <a:t>中对形参的类型定义为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，而传递到函数内的实参却是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型，在赋值的过程中发生了截断，出现</a:t>
            </a:r>
            <a:r>
              <a:rPr kumimoji="1" lang="en-US" altLang="zh-CN" sz="1600" b="1" dirty="0">
                <a:latin typeface="+mn-ea"/>
              </a:rPr>
              <a:t>warning,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型中的</a:t>
            </a:r>
            <a:r>
              <a:rPr kumimoji="1" lang="en-US" altLang="zh-CN" sz="1600" b="1" dirty="0">
                <a:latin typeface="+mn-ea"/>
              </a:rPr>
              <a:t>70000</a:t>
            </a:r>
            <a:r>
              <a:rPr kumimoji="1" lang="zh-CN" altLang="en-US" sz="1600" b="1" dirty="0">
                <a:latin typeface="+mn-ea"/>
              </a:rPr>
              <a:t>在经过低位赋值高位溢出后变成了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型的</a:t>
            </a:r>
            <a:r>
              <a:rPr kumimoji="1" lang="en-US" altLang="zh-CN" sz="1600" b="1" dirty="0">
                <a:latin typeface="+mn-ea"/>
              </a:rPr>
              <a:t>4464.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4665" y="1028065"/>
            <a:ext cx="1569720" cy="777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1805305"/>
            <a:ext cx="640842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short fun3()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long a = 70000;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long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 = fun3();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、运行结果（含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章的知识分析并解释运行结果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>
                <a:latin typeface="+mn-ea"/>
              </a:rPr>
              <a:t>fun3()</a:t>
            </a:r>
            <a:r>
              <a:rPr kumimoji="1" lang="zh-CN" altLang="en-US" sz="1600" b="1" dirty="0">
                <a:latin typeface="+mn-ea"/>
              </a:rPr>
              <a:t>函数定义了返回值为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类型，但实际返回值为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型，以定义的变量类型为准，因此出现了先将返回值由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型</a:t>
            </a:r>
            <a:r>
              <a:rPr kumimoji="1" lang="en-US" altLang="zh-CN" sz="1600" b="1" dirty="0">
                <a:latin typeface="+mn-ea"/>
              </a:rPr>
              <a:t>70000</a:t>
            </a:r>
            <a:r>
              <a:rPr kumimoji="1" lang="zh-CN" altLang="en-US" sz="1600" b="1" dirty="0">
                <a:latin typeface="+mn-ea"/>
              </a:rPr>
              <a:t>经过高位溢出后变成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型</a:t>
            </a:r>
            <a:r>
              <a:rPr kumimoji="1" lang="en-US" altLang="zh-CN" sz="1600" b="1" dirty="0">
                <a:latin typeface="+mn-ea"/>
              </a:rPr>
              <a:t>4464</a:t>
            </a:r>
            <a:r>
              <a:rPr kumimoji="1" lang="zh-CN" altLang="en-US" sz="1600" b="1" dirty="0">
                <a:latin typeface="+mn-ea"/>
              </a:rPr>
              <a:t>，再在</a:t>
            </a:r>
            <a:r>
              <a:rPr kumimoji="1" lang="en-US" altLang="zh-CN" sz="1600" b="1" dirty="0">
                <a:latin typeface="+mn-ea"/>
              </a:rPr>
              <a:t>4464</a:t>
            </a:r>
            <a:r>
              <a:rPr kumimoji="1" lang="zh-CN" altLang="en-US" sz="1600" b="1" dirty="0">
                <a:latin typeface="+mn-ea"/>
              </a:rPr>
              <a:t>高位补符号位赋值给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型的</a:t>
            </a:r>
            <a:r>
              <a:rPr kumimoji="1" lang="en-US" altLang="zh-CN" sz="1600" b="1" dirty="0">
                <a:latin typeface="+mn-ea"/>
              </a:rPr>
              <a:t>d</a:t>
            </a:r>
            <a:r>
              <a:rPr kumimoji="1" lang="zh-CN" altLang="en-US" sz="1600" b="1" dirty="0">
                <a:latin typeface="+mn-ea"/>
              </a:rPr>
              <a:t>，因此返回结果为</a:t>
            </a:r>
            <a:r>
              <a:rPr kumimoji="1" lang="en-US" altLang="zh-CN" sz="1600" b="1" dirty="0">
                <a:latin typeface="+mn-ea"/>
              </a:rPr>
              <a:t>4464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0" y="1016635"/>
            <a:ext cx="1249680" cy="678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70" y="1694815"/>
            <a:ext cx="64389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//main</a:t>
            </a:r>
            <a:r>
              <a:rPr lang="zh-CN" altLang="en-US" sz="1600" b="1" dirty="0">
                <a:latin typeface="+mn-ea"/>
              </a:rPr>
              <a:t>函数，返回类型为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return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fun()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/*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kumimoji="1" lang="en-US" altLang="zh-CN" sz="1600" b="1" dirty="0">
                <a:latin typeface="+mn-ea"/>
              </a:rPr>
              <a:t>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fun();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函数，返回类型为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，无</a:t>
            </a:r>
            <a:r>
              <a:rPr kumimoji="1" lang="en-US" altLang="zh-CN" sz="1600" b="1" dirty="0">
                <a:latin typeface="+mn-ea"/>
              </a:rPr>
              <a:t>return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5499100"/>
            <a:ext cx="1607820" cy="510540"/>
          </a:xfrm>
          <a:prstGeom prst="rect">
            <a:avLst/>
          </a:prstGeom>
        </p:spPr>
      </p:pic>
      <p:pic>
        <p:nvPicPr>
          <p:cNvPr id="114" name="图片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5925185" y="5385435"/>
            <a:ext cx="4324985" cy="1148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x=10;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k=10;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k + f();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k,f</a:t>
            </a:r>
            <a:r>
              <a:rPr lang="en-US" altLang="zh-CN" sz="1600" b="1" dirty="0">
                <a:latin typeface="+mn-ea"/>
              </a:rPr>
              <a:t>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(k, f())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(k, f(), k+2)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、编译结果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、解释报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的两行为什么错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k=k+f()</a:t>
            </a:r>
            <a:r>
              <a:rPr kumimoji="1" lang="zh-CN" altLang="en-US" sz="1600" b="1" dirty="0">
                <a:latin typeface="+mn-ea"/>
              </a:rPr>
              <a:t>中，</a:t>
            </a:r>
            <a:r>
              <a:rPr kumimoji="1" lang="en-US" altLang="zh-CN" sz="1600" b="1" dirty="0">
                <a:latin typeface="+mn-ea"/>
              </a:rPr>
              <a:t>f()</a:t>
            </a:r>
            <a:r>
              <a:rPr kumimoji="1" lang="zh-CN" altLang="en-US" sz="1600" b="1" dirty="0">
                <a:latin typeface="+mn-ea"/>
              </a:rPr>
              <a:t>的返回类型为</a:t>
            </a:r>
            <a:r>
              <a:rPr kumimoji="1" lang="en-US" altLang="zh-CN" sz="1600" b="1" dirty="0">
                <a:latin typeface="+mn-ea"/>
              </a:rPr>
              <a:t>void</a:t>
            </a:r>
            <a:r>
              <a:rPr kumimoji="1" lang="zh-CN" altLang="en-US" sz="1600" b="1" dirty="0">
                <a:latin typeface="+mn-ea"/>
              </a:rPr>
              <a:t>，无法参与加法运算，</a:t>
            </a:r>
            <a:r>
              <a:rPr kumimoji="1" lang="zh-CN" altLang="en-US" sz="1600" b="1" dirty="0">
                <a:latin typeface="+mn-ea"/>
              </a:rPr>
              <a:t>报错。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err="1">
                <a:latin typeface="+mn-ea"/>
                <a:sym typeface="+mn-ea"/>
              </a:rPr>
              <a:t>在</a:t>
            </a:r>
            <a:r>
              <a:rPr lang="en-US" altLang="zh-CN" sz="1600" b="1" dirty="0" err="1">
                <a:latin typeface="+mn-ea"/>
                <a:sym typeface="+mn-ea"/>
              </a:rPr>
              <a:t>cout</a:t>
            </a:r>
            <a:r>
              <a:rPr lang="en-US" altLang="zh-CN" sz="1600" b="1" dirty="0">
                <a:latin typeface="+mn-ea"/>
                <a:sym typeface="+mn-ea"/>
              </a:rPr>
              <a:t> &lt;&lt; (k, f()) &lt;&lt; </a:t>
            </a:r>
            <a:r>
              <a:rPr lang="en-US" altLang="zh-CN" sz="1600" b="1" dirty="0" err="1">
                <a:latin typeface="+mn-ea"/>
                <a:sym typeface="+mn-ea"/>
              </a:rPr>
              <a:t>endl</a:t>
            </a:r>
            <a:r>
              <a:rPr lang="zh-CN" altLang="en-US" sz="1600" b="1" dirty="0" err="1">
                <a:latin typeface="+mn-ea"/>
                <a:sym typeface="+mn-ea"/>
              </a:rPr>
              <a:t>中，先计算括号内逗号表达式的结果为</a:t>
            </a:r>
            <a:r>
              <a:rPr lang="en-US" altLang="zh-CN" sz="1600" b="1" dirty="0" err="1">
                <a:latin typeface="+mn-ea"/>
                <a:sym typeface="+mn-ea"/>
              </a:rPr>
              <a:t>f(),</a:t>
            </a:r>
            <a:r>
              <a:rPr lang="zh-CN" altLang="en-US" sz="1600" b="1" dirty="0" err="1">
                <a:latin typeface="+mn-ea"/>
                <a:sym typeface="+mn-ea"/>
              </a:rPr>
              <a:t>接着进行</a:t>
            </a:r>
            <a:r>
              <a:rPr lang="en-US" altLang="zh-CN" sz="1600" b="1" dirty="0" err="1">
                <a:latin typeface="+mn-ea"/>
                <a:sym typeface="+mn-ea"/>
              </a:rPr>
              <a:t>&lt;&lt;</a:t>
            </a:r>
            <a:r>
              <a:rPr lang="zh-CN" altLang="en-US" sz="1600" b="1" dirty="0" err="1">
                <a:latin typeface="+mn-ea"/>
                <a:sym typeface="+mn-ea"/>
              </a:rPr>
              <a:t>运算，而</a:t>
            </a:r>
            <a:r>
              <a:rPr lang="en-US" altLang="zh-CN" sz="1600" b="1" dirty="0" err="1">
                <a:latin typeface="+mn-ea"/>
                <a:sym typeface="+mn-ea"/>
              </a:rPr>
              <a:t>f()</a:t>
            </a:r>
            <a:r>
              <a:rPr lang="zh-CN" altLang="en-US" sz="1600" b="1" dirty="0" err="1">
                <a:latin typeface="+mn-ea"/>
                <a:sym typeface="+mn-ea"/>
              </a:rPr>
              <a:t>为</a:t>
            </a:r>
            <a:r>
              <a:rPr lang="en-US" altLang="zh-CN" sz="1600" b="1" dirty="0" err="1">
                <a:latin typeface="+mn-ea"/>
                <a:sym typeface="+mn-ea"/>
              </a:rPr>
              <a:t>void</a:t>
            </a:r>
            <a:r>
              <a:rPr lang="zh-CN" altLang="en-US" sz="1600" b="1" dirty="0" err="1">
                <a:latin typeface="+mn-ea"/>
                <a:sym typeface="+mn-ea"/>
              </a:rPr>
              <a:t>型，无法参与运算，报错。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① 返回类型为</a:t>
            </a:r>
            <a:r>
              <a:rPr kumimoji="1" lang="en-US" altLang="zh-CN" sz="1600" b="1" dirty="0">
                <a:latin typeface="+mn-ea"/>
              </a:rPr>
              <a:t>void</a:t>
            </a:r>
            <a:r>
              <a:rPr kumimoji="1" lang="zh-CN" altLang="en-US" sz="1600" b="1" dirty="0">
                <a:latin typeface="+mn-ea"/>
              </a:rPr>
              <a:t>的函数不能出现在除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逗号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外的任何表达式中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② 若逗号表达式要参与其它运算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输出，则返回类型为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void</a:t>
            </a:r>
            <a:r>
              <a:rPr kumimoji="1" lang="zh-CN" altLang="en-US" sz="1600" b="1" dirty="0">
                <a:latin typeface="+mn-ea"/>
              </a:rPr>
              <a:t>的函数不能做为第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n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个表达式出现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假设逗号表达式有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个表达式组成，此处填</a:t>
            </a:r>
            <a:r>
              <a:rPr kumimoji="1" lang="en-US" altLang="zh-CN" sz="1600" b="1" dirty="0">
                <a:latin typeface="+mn-ea"/>
              </a:rPr>
              <a:t>1~n)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0" y="1691640"/>
            <a:ext cx="7582535" cy="1025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(x&gt;10)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(x&gt;20)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return 1;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fun(5) 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fun(15)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fun(25)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的含义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fun()</a:t>
            </a:r>
            <a:r>
              <a:rPr kumimoji="1" lang="zh-CN" altLang="en-US" sz="1600" b="1" dirty="0">
                <a:latin typeface="+mn-ea"/>
              </a:rPr>
              <a:t>函数中存在</a:t>
            </a:r>
            <a:r>
              <a:rPr kumimoji="1" lang="en-US" altLang="zh-CN" sz="1600" b="1" dirty="0">
                <a:latin typeface="+mn-ea"/>
              </a:rPr>
              <a:t>10&lt;x&lt;=20</a:t>
            </a:r>
            <a:r>
              <a:rPr kumimoji="1" lang="zh-CN" altLang="en-US" sz="1600" b="1" dirty="0">
                <a:latin typeface="+mn-ea"/>
              </a:rPr>
              <a:t>的情况没有返回值，即</a:t>
            </a:r>
            <a:r>
              <a:rPr kumimoji="1" lang="en-US" altLang="zh-CN" sz="1600" b="1" dirty="0">
                <a:latin typeface="+mn-ea"/>
              </a:rPr>
              <a:t>return</a:t>
            </a:r>
            <a:r>
              <a:rPr kumimoji="1" lang="zh-CN" altLang="en-US" sz="1600" b="1" dirty="0">
                <a:latin typeface="+mn-ea"/>
              </a:rPr>
              <a:t>未覆盖全部出口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分支。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、后三行输出中哪行不可信？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第二行不可信，因为对于在</a:t>
            </a:r>
            <a:r>
              <a:rPr kumimoji="1" lang="en-US" altLang="zh-CN" sz="1600" b="1" dirty="0">
                <a:latin typeface="+mn-ea"/>
                <a:sym typeface="+mn-ea"/>
              </a:rPr>
              <a:t>10&lt;x&lt;=20</a:t>
            </a:r>
            <a:r>
              <a:rPr kumimoji="1" lang="zh-CN" altLang="en-US" sz="1600" b="1" dirty="0">
                <a:latin typeface="+mn-ea"/>
                <a:sym typeface="+mn-ea"/>
              </a:rPr>
              <a:t>的情况下，未定义返回值，返回值</a:t>
            </a:r>
            <a:r>
              <a:rPr kumimoji="1" lang="zh-CN" altLang="en-US" sz="1600" b="1" dirty="0">
                <a:latin typeface="+mn-ea"/>
                <a:sym typeface="+mn-ea"/>
              </a:rPr>
              <a:t>不可信</a:t>
            </a:r>
            <a:endParaRPr kumimoji="1" lang="zh-CN" altLang="en-US" sz="1600" b="1" dirty="0">
              <a:latin typeface="+mn-ea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749290" y="1683385"/>
            <a:ext cx="1155065" cy="852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图片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7058660" y="1413510"/>
            <a:ext cx="4726305" cy="1122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(x&gt;1)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return 1;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if (x&lt;=1)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if+else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if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已覆盖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型的全部表示范围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fun(0) 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fun(2)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的含义（编译器是如何理解</a:t>
            </a:r>
            <a:r>
              <a:rPr kumimoji="1" lang="en-US" altLang="zh-CN" sz="1600" b="1" dirty="0">
                <a:latin typeface="+mn-ea"/>
              </a:rPr>
              <a:t>fun</a:t>
            </a:r>
            <a:r>
              <a:rPr kumimoji="1" lang="zh-CN" altLang="en-US" sz="1600" b="1" dirty="0">
                <a:latin typeface="+mn-ea"/>
              </a:rPr>
              <a:t>的逻辑的）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编译器认为除了满足条件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和条件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意外，还存在条件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均不满足的情况，即需要考虑</a:t>
            </a:r>
            <a:r>
              <a:rPr kumimoji="1" lang="en-US" altLang="zh-CN" sz="1600" b="1" dirty="0">
                <a:latin typeface="+mn-ea"/>
              </a:rPr>
              <a:t>else</a:t>
            </a:r>
            <a:r>
              <a:rPr kumimoji="1" lang="zh-CN" altLang="en-US" sz="1600" b="1" dirty="0">
                <a:latin typeface="+mn-ea"/>
              </a:rPr>
              <a:t>的返回值，即使实际上并不存在这种情况，编译器仍会认为这种情况存在。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574030" y="1635125"/>
            <a:ext cx="1093470" cy="880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6868795" y="1323975"/>
            <a:ext cx="4688840" cy="1217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long fun(void)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0L;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long k;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long fun(void)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kumimoji="1" lang="en-US" altLang="zh-CN" sz="1600" b="1" dirty="0">
                <a:latin typeface="+mn-ea"/>
              </a:rPr>
              <a:t>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0L;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long k;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k = 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long</a:t>
            </a:r>
            <a:r>
              <a:rPr kumimoji="1" lang="en-US" altLang="zh-CN" sz="1600" b="1" dirty="0">
                <a:latin typeface="+mn-ea"/>
              </a:rPr>
              <a:t> fun();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结论：函数调用时，</a:t>
            </a:r>
            <a:r>
              <a:rPr lang="en-US" altLang="zh-CN" sz="2400" b="1" dirty="0">
                <a:latin typeface="+mn-ea"/>
              </a:rPr>
              <a:t>_</a:t>
            </a:r>
            <a:r>
              <a:rPr lang="zh-CN" altLang="en-US" sz="2400" b="1" u="sng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写返回类型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650" y="4237990"/>
            <a:ext cx="140970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6107430" y="4790440"/>
            <a:ext cx="4978400" cy="1262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fun(void)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fun(void)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void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结论：无参函数调用时，参数位置</a:t>
            </a:r>
            <a:r>
              <a:rPr lang="en-US" altLang="zh-CN" sz="2400" b="1" dirty="0">
                <a:latin typeface="+mn-ea"/>
              </a:rPr>
              <a:t>_</a:t>
            </a:r>
            <a:r>
              <a:rPr lang="zh-CN" altLang="en-US" sz="2400" b="1" u="sng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</a:t>
            </a:r>
            <a:r>
              <a:rPr lang="en-US" altLang="zh-CN" sz="2400" b="1" dirty="0">
                <a:latin typeface="+mn-ea"/>
              </a:rPr>
              <a:t>void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3246755" y="4886325"/>
            <a:ext cx="1295400" cy="666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6433185" y="4792980"/>
            <a:ext cx="4839970" cy="1167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k, x=10, y=15;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fun(x, y);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k, x=10, y=15;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x,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y);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结论：有参函数调用时，实参</a:t>
            </a:r>
            <a:r>
              <a:rPr lang="en-US" altLang="zh-CN" sz="2400" b="1" dirty="0">
                <a:latin typeface="+mn-ea"/>
              </a:rPr>
              <a:t>_</a:t>
            </a:r>
            <a:r>
              <a:rPr lang="zh-CN" altLang="en-US" sz="2400" b="1" u="sng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写类型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2918460" y="4895215"/>
            <a:ext cx="1581150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715" y="4649470"/>
            <a:ext cx="3783330" cy="1324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"y=" &lt;&lt; 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x=10, y=15;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 fun(int x, int y);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思考题：为什么本程序不报错但也无输出？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因为在</a:t>
            </a:r>
            <a:r>
              <a:rPr lang="en-US" altLang="zh-CN" sz="1600" b="1" dirty="0">
                <a:latin typeface="+mn-ea"/>
              </a:rPr>
              <a:t>main()</a:t>
            </a:r>
            <a:r>
              <a:rPr lang="zh-CN" altLang="en-US" sz="1600" b="1" dirty="0">
                <a:latin typeface="+mn-ea"/>
              </a:rPr>
              <a:t>函数中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sym typeface="+mn-ea"/>
              </a:rPr>
              <a:t>int fun(int x, int y);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相当于对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fun()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函数的声明，并不存在错误，而其后并未对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fun()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函数进行调用，且其上也没有输出指令，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因此就没有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输出</a:t>
            </a:r>
            <a:endParaRPr lang="zh-CN" altLang="en-US" sz="1600" b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x = 10, y = 15;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fun(x, y);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 fun(int x, int y);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void f()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fun(10, 15);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fun(int x, int y)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>
                <a:latin typeface="+mn-ea"/>
                <a:sym typeface="+mn-ea"/>
              </a:rPr>
              <a:t>2350233-</a:t>
            </a:r>
            <a:r>
              <a:rPr lang="zh-CN" altLang="en-US" sz="1200" b="1" dirty="0">
                <a:latin typeface="+mn-ea"/>
                <a:sym typeface="+mn-ea"/>
              </a:rPr>
              <a:t>叶辰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"x=" &lt;&lt; x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"y=" &lt;&lt; y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int fun(int x, int y);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x = 10, y = 15;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fun(x, y);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void f()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fun(10, 15);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fun(int x, int y)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>
                <a:latin typeface="+mn-ea"/>
                <a:sym typeface="+mn-ea"/>
              </a:rPr>
              <a:t>2350233-</a:t>
            </a:r>
            <a:r>
              <a:rPr lang="zh-CN" altLang="en-US" sz="1200" b="1" dirty="0">
                <a:latin typeface="+mn-ea"/>
                <a:sym typeface="+mn-ea"/>
              </a:rPr>
              <a:t>叶辰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"x=" &lt;&lt; x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"y=" &lt;&lt; y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5426242"/>
            <a:ext cx="10247336" cy="1107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结论：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、函数声明如果放在函数外，则对哪些有效函数？</a:t>
            </a:r>
            <a:endParaRPr lang="en-US" altLang="zh-CN" sz="1600" b="1" dirty="0">
              <a:latin typeface="+mn-ea"/>
            </a:endParaRPr>
          </a:p>
          <a:p>
            <a:pPr marL="457200" lvl="1" indent="457200"/>
            <a:r>
              <a:rPr lang="zh-CN" altLang="en-US" sz="1600" b="1" dirty="0">
                <a:latin typeface="+mn-ea"/>
              </a:rPr>
              <a:t>仅对该声明行后的函数有效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2</a:t>
            </a:r>
            <a:r>
              <a:rPr lang="zh-CN" altLang="en-US" sz="1600" b="1" dirty="0">
                <a:latin typeface="+mn-ea"/>
              </a:rPr>
              <a:t>、函数声明如果放在函数内，则对哪个函数有效？</a:t>
            </a:r>
            <a:endParaRPr lang="zh-CN" altLang="en-US" sz="1600" b="1" dirty="0">
              <a:latin typeface="+mn-ea"/>
            </a:endParaRPr>
          </a:p>
          <a:p>
            <a:pPr marL="457200" lvl="1" indent="457200"/>
            <a:r>
              <a:rPr lang="zh-CN" altLang="en-US" sz="1600" b="1" dirty="0">
                <a:latin typeface="+mn-ea"/>
              </a:rPr>
              <a:t>仅对声明过的函数（即</a:t>
            </a:r>
            <a:r>
              <a:rPr lang="zh-CN" altLang="en-US" sz="1600" b="1" dirty="0">
                <a:latin typeface="+mn-ea"/>
              </a:rPr>
              <a:t>本函数）</a:t>
            </a:r>
            <a:r>
              <a:rPr lang="zh-CN" altLang="en-US" sz="1600" b="1" dirty="0">
                <a:latin typeface="+mn-ea"/>
              </a:rPr>
              <a:t>有效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115" name="图片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5603240" y="4003040"/>
            <a:ext cx="5166360" cy="1423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图片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746125" y="4203700"/>
            <a:ext cx="4551680" cy="1096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本次作业的答案，除特别提示外，上课全讲过，课件上都有</a:t>
            </a:r>
            <a:r>
              <a:rPr lang="en-US" altLang="zh-CN" sz="2800" b="1" dirty="0">
                <a:latin typeface="+mn-ea"/>
              </a:rPr>
              <a:t>!!!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作业本质就是对上课内容及课件的</a:t>
            </a:r>
            <a:r>
              <a:rPr lang="en-US" altLang="zh-CN" sz="2800" b="1" dirty="0">
                <a:latin typeface="+mn-ea"/>
              </a:rPr>
              <a:t>review(</a:t>
            </a:r>
            <a:r>
              <a:rPr lang="zh-CN" altLang="en-US" sz="2800" b="1" dirty="0">
                <a:latin typeface="+mn-ea"/>
              </a:rPr>
              <a:t>因为读懂程序的逻辑很重要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对上课接受程度较好的同学，可能有点重复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多余，但还得做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的不写函数返回类型时的差异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fun()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("2350233-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叶辰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\n");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/*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特别说明：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1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、如果输出维持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"1234567-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张三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不变，得分为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2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、如果学号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姓名有错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非其他同学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，得分为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、如果是别人的学号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姓名，按抄袭论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4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、后续有改学号姓名的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，要求相同，不再重复说明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*/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、将左侧程序</a:t>
            </a:r>
            <a:r>
              <a:rPr kumimoji="1" lang="zh-CN" altLang="en-US" sz="1600" b="1" dirty="0">
                <a:latin typeface="+mn-ea"/>
              </a:rPr>
              <a:t>贴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后缀的</a:t>
            </a:r>
            <a:r>
              <a:rPr kumimoji="1" lang="zh-CN" altLang="en-US" sz="1600" b="1" dirty="0">
                <a:latin typeface="+mn-ea"/>
              </a:rPr>
              <a:t>源程序中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、将左侧程序贴到</a:t>
            </a:r>
            <a:r>
              <a:rPr kumimoji="1" lang="en-US" altLang="zh-CN" sz="1600" b="1" dirty="0">
                <a:latin typeface="+mn-ea"/>
              </a:rPr>
              <a:t>.</a:t>
            </a:r>
            <a:r>
              <a:rPr kumimoji="1" lang="en-US" altLang="zh-CN" sz="1600" b="1" dirty="0" err="1">
                <a:latin typeface="+mn-ea"/>
              </a:rPr>
              <a:t>cpp</a:t>
            </a:r>
            <a:r>
              <a:rPr kumimoji="1" lang="zh-CN" altLang="en-US" sz="1600" b="1" dirty="0">
                <a:latin typeface="+mn-ea"/>
              </a:rPr>
              <a:t>后缀的源程序中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如果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程序不写函数的返回类型，则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默认为</a:t>
            </a:r>
            <a:r>
              <a:rPr kumimoji="1" lang="en-US" altLang="zh-CN" sz="1600" b="1" u="sng" dirty="0">
                <a:latin typeface="+mn-ea"/>
              </a:rPr>
              <a:t>int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如果</a:t>
            </a:r>
            <a:r>
              <a:rPr kumimoji="1" lang="en-US" altLang="zh-CN" sz="1600" b="1" dirty="0">
                <a:latin typeface="+mn-ea"/>
              </a:rPr>
              <a:t>C++</a:t>
            </a:r>
            <a:r>
              <a:rPr kumimoji="1" lang="zh-CN" altLang="en-US" sz="1600" b="1" dirty="0">
                <a:latin typeface="+mn-ea"/>
              </a:rPr>
              <a:t>程序不写函数的返回类型，则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会报错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878965"/>
            <a:ext cx="1371600" cy="548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895" y="3139440"/>
            <a:ext cx="5456555" cy="1216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的不写函数返回类型时的差异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</a:t>
            </a:r>
            <a:r>
              <a:rPr lang="en-US" altLang="zh-CN" sz="1600" b="1" dirty="0" err="1">
                <a:latin typeface="+mn-ea"/>
              </a:rPr>
              <a:t>lf</a:t>
            </a:r>
            <a:r>
              <a:rPr lang="en-US" altLang="zh-CN" sz="1600" b="1" dirty="0">
                <a:latin typeface="+mn-ea"/>
              </a:rPr>
              <a:t>\n", sqrt(2));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将左侧</a:t>
            </a:r>
            <a:r>
              <a:rPr kumimoji="1" lang="zh-CN" altLang="en-US" sz="1600" b="1" dirty="0">
                <a:latin typeface="+mn-ea"/>
              </a:rPr>
              <a:t>的两个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程序</a:t>
            </a:r>
            <a:r>
              <a:rPr kumimoji="1" lang="zh-CN" altLang="en-US" sz="1600" b="1" dirty="0">
                <a:latin typeface="+mn-ea"/>
              </a:rPr>
              <a:t>贴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后缀的</a:t>
            </a:r>
            <a:r>
              <a:rPr kumimoji="1" lang="zh-CN" altLang="en-US" sz="1600" b="1" dirty="0">
                <a:latin typeface="+mn-ea"/>
              </a:rPr>
              <a:t>源程序中编译运行，分析为什么结果不同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       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因为第一个程序未包含头文件</a:t>
            </a:r>
            <a:r>
              <a:rPr kumimoji="1" lang="en-US" altLang="zh-CN" sz="1600" b="1" dirty="0">
                <a:latin typeface="+mn-ea"/>
              </a:rPr>
              <a:t>&lt;math.h&gt;,</a:t>
            </a:r>
            <a:r>
              <a:rPr kumimoji="1" lang="zh-CN" altLang="en-US" sz="1600" b="1" dirty="0">
                <a:latin typeface="+mn-ea"/>
              </a:rPr>
              <a:t>无法识别</a:t>
            </a:r>
            <a:r>
              <a:rPr kumimoji="1" lang="en-US" altLang="zh-CN" sz="1600" b="1" dirty="0">
                <a:latin typeface="+mn-ea"/>
              </a:rPr>
              <a:t>sqrt()</a:t>
            </a:r>
            <a:r>
              <a:rPr kumimoji="1" lang="zh-CN" altLang="en-US" sz="1600" b="1" dirty="0">
                <a:latin typeface="+mn-ea"/>
              </a:rPr>
              <a:t>函数，则</a:t>
            </a:r>
            <a:r>
              <a:rPr kumimoji="1" lang="en-US" altLang="zh-CN" sz="1600" b="1" dirty="0">
                <a:latin typeface="+mn-ea"/>
              </a:rPr>
              <a:t>sqrt()</a:t>
            </a:r>
            <a:r>
              <a:rPr kumimoji="1" lang="zh-CN" altLang="en-US" sz="1600" b="1" dirty="0">
                <a:latin typeface="+mn-ea"/>
              </a:rPr>
              <a:t>的默认返回结果是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型，而本来的计算结果为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型，从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到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发生了截断，使输出结果</a:t>
            </a:r>
            <a:r>
              <a:rPr kumimoji="1" lang="zh-CN" altLang="en-US" sz="1600" b="1" dirty="0">
                <a:latin typeface="+mn-ea"/>
              </a:rPr>
              <a:t>不同。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3845407"/>
            <a:ext cx="4941912" cy="2688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#include &lt;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math.h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&gt;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</a:t>
            </a:r>
            <a:r>
              <a:rPr lang="en-US" altLang="zh-CN" sz="1600" b="1" dirty="0" err="1">
                <a:latin typeface="+mn-ea"/>
              </a:rPr>
              <a:t>lf</a:t>
            </a:r>
            <a:r>
              <a:rPr lang="en-US" altLang="zh-CN" sz="1600" b="1" dirty="0">
                <a:latin typeface="+mn-ea"/>
              </a:rPr>
              <a:t>\n", sqrt(2));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730" y="2000885"/>
            <a:ext cx="3156585" cy="1844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4571365"/>
            <a:ext cx="3284220" cy="1874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"2350233-</a:t>
            </a:r>
            <a:r>
              <a:rPr lang="zh-CN" altLang="en-US" sz="1600" b="1" dirty="0">
                <a:latin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0" y="2800350"/>
            <a:ext cx="6172200" cy="1668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55" y="5193665"/>
            <a:ext cx="1958340" cy="586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2350233-</a:t>
            </a:r>
            <a:r>
              <a:rPr lang="zh-CN" altLang="en-US" sz="1600" b="1" dirty="0">
                <a:latin typeface="+mn-ea"/>
                <a:sym typeface="+mn-ea"/>
              </a:rPr>
              <a:t>叶辰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635" y="2686050"/>
            <a:ext cx="1501140" cy="49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40" y="3181350"/>
            <a:ext cx="5707380" cy="1417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635" y="5074920"/>
            <a:ext cx="8077200" cy="12344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8635</Words>
  <Application>WPS 演示</Application>
  <PresentationFormat>宽屏</PresentationFormat>
  <Paragraphs>681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241</cp:revision>
  <dcterms:created xsi:type="dcterms:W3CDTF">2020-08-13T13:39:00Z</dcterms:created>
  <dcterms:modified xsi:type="dcterms:W3CDTF">2024-04-04T16:43:24Z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EFD0A41C482F4929AB5AF65B1DA9C3B5_12</vt:lpwstr>
  </property>
  <property fmtid="{D5CDD505-2E9C-101B-9397-08002B2CF9AE}" pid="3" name="KSOProductBuildVer">
    <vt:lpwstr>2052-12.1.0.16729</vt:lpwstr>
  </property>
</Properties>
</file>