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36" r:id="rId3"/>
    <p:sldId id="1279" r:id="rId5"/>
    <p:sldId id="1237" r:id="rId6"/>
    <p:sldId id="1281" r:id="rId7"/>
    <p:sldId id="1297" r:id="rId8"/>
    <p:sldId id="1302" r:id="rId9"/>
    <p:sldId id="1303" r:id="rId10"/>
    <p:sldId id="1251" r:id="rId11"/>
    <p:sldId id="1282" r:id="rId12"/>
    <p:sldId id="1304" r:id="rId13"/>
    <p:sldId id="1305" r:id="rId14"/>
    <p:sldId id="1298" r:id="rId15"/>
    <p:sldId id="1285" r:id="rId16"/>
    <p:sldId id="1306" r:id="rId17"/>
    <p:sldId id="1307" r:id="rId18"/>
    <p:sldId id="1299" r:id="rId19"/>
    <p:sldId id="1308" r:id="rId20"/>
    <p:sldId id="1286" r:id="rId21"/>
    <p:sldId id="1300" r:id="rId22"/>
    <p:sldId id="1293" r:id="rId23"/>
    <p:sldId id="1301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 varScale="1">
        <p:scale>
          <a:sx n="84" d="100"/>
          <a:sy n="84" d="100"/>
        </p:scale>
        <p:origin x="84" y="4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25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、局部变量的作用范围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pPr>
              <a:lnSpc>
                <a:spcPct val="95000"/>
              </a:lnSpc>
            </a:pPr>
            <a:endParaRPr lang="en-US" altLang="zh-CN" sz="1200" b="1" dirty="0"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void fun()</a:t>
            </a:r>
            <a:endParaRPr lang="en-US" altLang="zh-CN" sz="1200" b="1" dirty="0"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int </a:t>
            </a:r>
            <a:r>
              <a:rPr lang="en-US" altLang="zh-CN" sz="1200" b="1" dirty="0" err="1">
                <a:latin typeface="+mn-ea"/>
              </a:rPr>
              <a:t>i,a</a:t>
            </a:r>
            <a:r>
              <a:rPr lang="en-US" altLang="zh-CN" sz="1200" b="1" dirty="0">
                <a:latin typeface="+mn-ea"/>
              </a:rPr>
              <a:t>=15;</a:t>
            </a:r>
            <a:endParaRPr lang="en-US" altLang="zh-CN" sz="1200" b="1" dirty="0"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{</a:t>
            </a:r>
            <a:endParaRPr lang="en-US" altLang="zh-CN" sz="1200" b="1" dirty="0"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    int y;</a:t>
            </a:r>
            <a:endParaRPr lang="en-US" altLang="zh-CN" sz="1200" b="1" dirty="0"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    y=11;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    a=16;</a:t>
            </a:r>
            <a:endParaRPr lang="en-US" altLang="zh-CN" sz="1200" b="1" dirty="0">
              <a:solidFill>
                <a:srgbClr val="FF0000"/>
              </a:solidFill>
              <a:latin typeface="+mn-ea"/>
              <a:sym typeface="Wingdings 2" panose="05020102010507070707" pitchFamily="18" charset="2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  <a:sym typeface="Wingdings 2" panose="05020102010507070707" pitchFamily="18" charset="2"/>
              </a:rPr>
              <a:t>        {</a:t>
            </a:r>
            <a:endParaRPr lang="en-US" altLang="zh-CN" sz="1200" b="1" dirty="0">
              <a:latin typeface="+mn-ea"/>
              <a:sym typeface="Wingdings 2" panose="05020102010507070707" pitchFamily="18" charset="2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  <a:sym typeface="Wingdings 2" panose="05020102010507070707" pitchFamily="18" charset="2"/>
              </a:rPr>
              <a:t>            int w=10;</a:t>
            </a:r>
            <a:endParaRPr lang="en-US" altLang="zh-CN" sz="1200" b="1" dirty="0">
              <a:latin typeface="+mn-ea"/>
              <a:sym typeface="Wingdings 2" panose="05020102010507070707" pitchFamily="18" charset="2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  <a:sym typeface="Wingdings 2" panose="05020102010507070707" pitchFamily="18" charset="2"/>
              </a:rPr>
              <a:t>            y=12;</a:t>
            </a:r>
            <a:endParaRPr lang="en-US" altLang="zh-CN" sz="1200" b="1" dirty="0">
              <a:latin typeface="+mn-ea"/>
              <a:sym typeface="Wingdings 2" panose="05020102010507070707" pitchFamily="18" charset="2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  <a:sym typeface="Wingdings 2" panose="05020102010507070707" pitchFamily="18" charset="2"/>
              </a:rPr>
              <a:t>            a=13;</a:t>
            </a:r>
            <a:endParaRPr lang="en-US" altLang="zh-CN" sz="1200" b="1" dirty="0">
              <a:latin typeface="+mn-ea"/>
              <a:sym typeface="Wingdings 2" panose="05020102010507070707" pitchFamily="18" charset="2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  <a:sym typeface="Wingdings 2" panose="05020102010507070707" pitchFamily="18" charset="2"/>
              </a:rPr>
              <a:t>            w=14;</a:t>
            </a:r>
            <a:endParaRPr lang="en-US" altLang="zh-CN" sz="1200" b="1" dirty="0">
              <a:latin typeface="+mn-ea"/>
              <a:sym typeface="Wingdings 2" panose="05020102010507070707" pitchFamily="18" charset="2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  <a:sym typeface="Wingdings 2" panose="05020102010507070707" pitchFamily="18" charset="2"/>
              </a:rPr>
              <a:t>        }</a:t>
            </a:r>
            <a:endParaRPr lang="en-US" altLang="zh-CN" sz="1200" b="1" dirty="0"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    w=15;</a:t>
            </a:r>
            <a:endParaRPr lang="en-US" altLang="zh-CN" sz="1200" b="1" dirty="0"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}</a:t>
            </a:r>
            <a:endParaRPr lang="en-US" altLang="zh-CN" sz="1200" b="1" dirty="0"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y=12;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a=17;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en-US" altLang="zh-CN" sz="1200" b="1" dirty="0">
                <a:latin typeface="+mn-ea"/>
                <a:sym typeface="+mn-ea"/>
              </a:rPr>
              <a:t>2350233-</a:t>
            </a:r>
            <a:r>
              <a:rPr lang="zh-CN" altLang="en-US" sz="1200" b="1" dirty="0">
                <a:latin typeface="+mn-ea"/>
                <a:sym typeface="+mn-ea"/>
              </a:rPr>
              <a:t>叶辰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fun();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、解释出现的</a:t>
            </a:r>
            <a:r>
              <a:rPr kumimoji="1" lang="en-US" altLang="zh-CN" sz="1600" b="1" dirty="0">
                <a:latin typeface="+mn-ea"/>
              </a:rPr>
              <a:t>error/warning</a:t>
            </a:r>
            <a:r>
              <a:rPr kumimoji="1" lang="zh-CN" altLang="en-US" sz="1600" b="1" dirty="0">
                <a:latin typeface="+mn-ea"/>
              </a:rPr>
              <a:t>的原因</a:t>
            </a: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latin typeface="+mn-ea"/>
              </a:rPr>
              <a:t>一对大括号内包含的相当于一句复合语句，此时</a:t>
            </a:r>
            <a:r>
              <a:rPr kumimoji="1" lang="en-US" altLang="zh-CN" sz="1600" b="1" dirty="0">
                <a:latin typeface="+mn-ea"/>
              </a:rPr>
              <a:t>w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y</a:t>
            </a:r>
            <a:r>
              <a:rPr kumimoji="1" lang="zh-CN" altLang="en-US" sz="1600" b="1" dirty="0">
                <a:latin typeface="+mn-ea"/>
              </a:rPr>
              <a:t>都在定义</a:t>
            </a:r>
            <a:r>
              <a:rPr kumimoji="1" lang="en-US" altLang="zh-CN" sz="1600" b="1" dirty="0">
                <a:latin typeface="+mn-ea"/>
              </a:rPr>
              <a:t>w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y</a:t>
            </a:r>
            <a:r>
              <a:rPr kumimoji="1" lang="zh-CN" altLang="en-US" sz="1600" b="1" dirty="0">
                <a:latin typeface="+mn-ea"/>
              </a:rPr>
              <a:t>的大括号外，超出了复合语句的范围，相当于未声名的变量，出现</a:t>
            </a:r>
            <a:r>
              <a:rPr kumimoji="1" lang="en-US" altLang="zh-CN" sz="1600" b="1" dirty="0">
                <a:latin typeface="+mn-ea"/>
              </a:rPr>
              <a:t>error.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8205" y="2720975"/>
            <a:ext cx="4457700" cy="13639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、局部变量的作用范围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pPr>
              <a:lnSpc>
                <a:spcPct val="95000"/>
              </a:lnSpc>
            </a:pPr>
            <a:endParaRPr lang="en-US" altLang="zh-CN" sz="1600" b="1" dirty="0"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void fun()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a=14;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>
                <a:latin typeface="+mn-ea"/>
                <a:sym typeface="+mn-ea"/>
              </a:rPr>
              <a:t>2350233-</a:t>
            </a:r>
            <a:r>
              <a:rPr lang="zh-CN" altLang="en-US" sz="1600" b="1" dirty="0">
                <a:latin typeface="+mn-ea"/>
                <a:sym typeface="+mn-ea"/>
              </a:rPr>
              <a:t>叶辰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a=15;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fun();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a=16;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、结论：在某个函数</a:t>
            </a:r>
            <a:r>
              <a:rPr kumimoji="1" lang="en-US" altLang="zh-CN" sz="1600" b="1" dirty="0">
                <a:latin typeface="+mn-ea"/>
              </a:rPr>
              <a:t>(main)</a:t>
            </a:r>
            <a:r>
              <a:rPr kumimoji="1" lang="zh-CN" altLang="en-US" sz="1600" b="1" dirty="0">
                <a:latin typeface="+mn-ea"/>
              </a:rPr>
              <a:t>中定义的自动变量，在它的调用函数</a:t>
            </a:r>
            <a:r>
              <a:rPr kumimoji="1" lang="en-US" altLang="zh-CN" sz="1600" b="1" dirty="0">
                <a:latin typeface="+mn-ea"/>
              </a:rPr>
              <a:t>(fun)</a:t>
            </a:r>
            <a:r>
              <a:rPr kumimoji="1" lang="zh-CN" altLang="en-US" sz="1600" b="1" dirty="0">
                <a:latin typeface="+mn-ea"/>
              </a:rPr>
              <a:t>中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不允许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允许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不允许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访问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5335" y="2701290"/>
            <a:ext cx="4206240" cy="11887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、全局变量的作用范围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pPr fontAlgn="base"/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f1()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a=15;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int a;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>
                <a:latin typeface="+mn-ea"/>
                <a:sym typeface="+mn-ea"/>
              </a:rPr>
              <a:t>2350233-</a:t>
            </a:r>
            <a:r>
              <a:rPr lang="zh-CN" altLang="en-US" sz="1600" b="1" dirty="0">
                <a:latin typeface="+mn-ea"/>
                <a:sym typeface="+mn-ea"/>
              </a:rPr>
              <a:t>叶辰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a=16;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f2()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a=17;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、解释出现的</a:t>
            </a:r>
            <a:r>
              <a:rPr kumimoji="1" lang="en-US" altLang="zh-CN" sz="1600" b="1" dirty="0">
                <a:latin typeface="+mn-ea"/>
              </a:rPr>
              <a:t>error/warning</a:t>
            </a:r>
            <a:r>
              <a:rPr kumimoji="1" lang="zh-CN" altLang="en-US" sz="1600" b="1" dirty="0">
                <a:latin typeface="+mn-ea"/>
              </a:rPr>
              <a:t>的原因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此时相当于全局变量，对位于其之后的函数生效，因此</a:t>
            </a:r>
            <a:r>
              <a:rPr kumimoji="1" lang="en-US" altLang="zh-CN" sz="1600" b="1" dirty="0">
                <a:latin typeface="+mn-ea"/>
              </a:rPr>
              <a:t>f1()</a:t>
            </a:r>
            <a:r>
              <a:rPr kumimoji="1" lang="zh-CN" altLang="en-US" sz="1600" b="1" dirty="0">
                <a:latin typeface="+mn-ea"/>
              </a:rPr>
              <a:t>中的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不在作用范围内，相当于未声名的变量，出现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。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9285" y="2808605"/>
            <a:ext cx="4503420" cy="11887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、全局变量的作用范围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int a;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void f1()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a=15;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"fa=" &lt;&lt; a &lt;&lt; ' '&lt;&lt; &amp;a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>
                <a:latin typeface="+mn-ea"/>
                <a:sym typeface="+mn-ea"/>
              </a:rPr>
              <a:t>2350233-</a:t>
            </a:r>
            <a:r>
              <a:rPr lang="zh-CN" altLang="en-US" sz="1600" b="1" dirty="0">
                <a:latin typeface="+mn-ea"/>
                <a:sym typeface="+mn-ea"/>
              </a:rPr>
              <a:t>叶辰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200"/>
              </a:spcBef>
            </a:pPr>
            <a:endParaRPr lang="en-US" altLang="zh-CN" sz="1600" b="1" dirty="0"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a=10;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"ma1=" &lt;&lt; a &lt;&lt; ' '&lt;&lt; &amp;a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f1();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"ma2=" &lt;&lt; a &lt;&lt; ' '&lt;&lt; &amp;a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、由运行结果中的地址可以证明，</a:t>
            </a:r>
            <a:r>
              <a:rPr kumimoji="1" lang="en-US" altLang="zh-CN" sz="1600" b="1" dirty="0">
                <a:latin typeface="+mn-ea"/>
              </a:rPr>
              <a:t>f1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main</a:t>
            </a:r>
            <a:r>
              <a:rPr kumimoji="1" lang="zh-CN" altLang="en-US" sz="1600" b="1" dirty="0">
                <a:latin typeface="+mn-ea"/>
              </a:rPr>
              <a:t>中访问的变量</a:t>
            </a:r>
            <a:r>
              <a:rPr kumimoji="1" lang="en-US" altLang="zh-CN" sz="1600" b="1" dirty="0">
                <a:latin typeface="+mn-ea"/>
              </a:rPr>
              <a:t>a_</a:t>
            </a:r>
            <a:r>
              <a:rPr kumimoji="1" lang="zh-CN" altLang="en-US" sz="1600" b="1" u="sng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的</a:t>
            </a:r>
            <a:r>
              <a:rPr kumimoji="1" lang="en-US" altLang="zh-CN" sz="1600" b="1" dirty="0">
                <a:latin typeface="+mn-ea"/>
              </a:rPr>
              <a:t>a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5315" y="2346960"/>
            <a:ext cx="1409700" cy="9296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、全局变量的作用范围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f1(int a)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a=15;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"fa=" &lt;&lt; a &lt;&lt; ' ' &lt;&lt; &amp;a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a;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>
                <a:latin typeface="+mn-ea"/>
                <a:sym typeface="+mn-ea"/>
              </a:rPr>
              <a:t>2350233-</a:t>
            </a:r>
            <a:r>
              <a:rPr lang="zh-CN" altLang="en-US" sz="1600" b="1" dirty="0">
                <a:latin typeface="+mn-ea"/>
                <a:sym typeface="+mn-ea"/>
              </a:rPr>
              <a:t>叶辰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 =10;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"ma1=" &lt;&lt; a &lt;&lt; ' ' &lt;&lt; &amp;a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a = f1(a);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"ma2=" &lt;&lt; a &lt;&lt; ' ' &lt;&lt; &amp;a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、由运行结果中的地址可以证明，</a:t>
            </a:r>
            <a:r>
              <a:rPr kumimoji="1" lang="en-US" altLang="zh-CN" sz="1600" b="1" dirty="0">
                <a:latin typeface="+mn-ea"/>
              </a:rPr>
              <a:t>f1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main</a:t>
            </a:r>
            <a:r>
              <a:rPr kumimoji="1" lang="zh-CN" altLang="en-US" sz="1600" b="1" dirty="0">
                <a:latin typeface="+mn-ea"/>
              </a:rPr>
              <a:t>中访问的变量</a:t>
            </a:r>
            <a:r>
              <a:rPr kumimoji="1" lang="en-US" altLang="zh-CN" sz="1600" b="1" dirty="0">
                <a:latin typeface="+mn-ea"/>
              </a:rPr>
              <a:t>a__</a:t>
            </a:r>
            <a:r>
              <a:rPr kumimoji="1" lang="zh-CN" altLang="en-US" sz="1600" b="1" u="sng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的</a:t>
            </a:r>
            <a:r>
              <a:rPr kumimoji="1" lang="en-US" altLang="zh-CN" sz="1600" b="1" dirty="0">
                <a:latin typeface="+mn-ea"/>
              </a:rPr>
              <a:t>a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不是全局变量，解释为什么</a:t>
            </a:r>
            <a:r>
              <a:rPr kumimoji="1" lang="en-US" altLang="zh-CN" sz="1600" b="1" dirty="0">
                <a:latin typeface="+mn-ea"/>
              </a:rPr>
              <a:t>ma1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ma2</a:t>
            </a:r>
            <a:r>
              <a:rPr kumimoji="1" lang="zh-CN" altLang="en-US" sz="1600" b="1" dirty="0">
                <a:latin typeface="+mn-ea"/>
              </a:rPr>
              <a:t>两句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zh-CN" altLang="en-US" sz="1600" b="1" dirty="0">
                <a:latin typeface="+mn-ea"/>
              </a:rPr>
              <a:t>输出的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值不相同？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是如何被改变的？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因为在</a:t>
            </a:r>
            <a:r>
              <a:rPr kumimoji="1" lang="en-US" altLang="zh-CN" sz="1600" b="1" dirty="0">
                <a:latin typeface="+mn-ea"/>
              </a:rPr>
              <a:t>a=f1(a)</a:t>
            </a:r>
            <a:r>
              <a:rPr kumimoji="1" lang="zh-CN" altLang="en-US" sz="1600" b="1" dirty="0">
                <a:latin typeface="+mn-ea"/>
              </a:rPr>
              <a:t>语句中，</a:t>
            </a:r>
            <a:r>
              <a:rPr kumimoji="1" lang="en-US" altLang="zh-CN" sz="1600" b="1" dirty="0">
                <a:latin typeface="+mn-ea"/>
              </a:rPr>
              <a:t>f1()</a:t>
            </a:r>
            <a:r>
              <a:rPr kumimoji="1" lang="zh-CN" altLang="en-US" sz="1600" b="1" dirty="0">
                <a:latin typeface="+mn-ea"/>
              </a:rPr>
              <a:t>函数的返回值，为在</a:t>
            </a:r>
            <a:r>
              <a:rPr kumimoji="1" lang="en-US" altLang="zh-CN" sz="1600" b="1" dirty="0">
                <a:latin typeface="+mn-ea"/>
              </a:rPr>
              <a:t>f1()</a:t>
            </a:r>
            <a:r>
              <a:rPr kumimoji="1" lang="zh-CN" altLang="en-US" sz="1600" b="1" dirty="0">
                <a:latin typeface="+mn-ea"/>
              </a:rPr>
              <a:t>内定义的局部变量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的值，对</a:t>
            </a:r>
            <a:r>
              <a:rPr kumimoji="1" lang="en-US" altLang="zh-CN" sz="1600" b="1" dirty="0">
                <a:latin typeface="+mn-ea"/>
              </a:rPr>
              <a:t>main()</a:t>
            </a:r>
            <a:r>
              <a:rPr kumimoji="1" lang="zh-CN" altLang="en-US" sz="1600" b="1" dirty="0">
                <a:latin typeface="+mn-ea"/>
              </a:rPr>
              <a:t>函数中的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重新进行了赋值，使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的值发生</a:t>
            </a:r>
            <a:r>
              <a:rPr kumimoji="1" lang="zh-CN" altLang="en-US" sz="1600" b="1" dirty="0">
                <a:latin typeface="+mn-ea"/>
              </a:rPr>
              <a:t>改变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4220" y="2223770"/>
            <a:ext cx="12954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、变量同名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int a=10, b;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f1()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int a=5, b;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"a1=" &lt;&lt; a &lt;&lt; '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'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&amp;a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"b1=" &lt;&lt; b &lt;&lt; '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'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&amp;b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f2()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"a2=" &lt;&lt; a &lt;&lt; ' ' &lt;&lt; &amp;a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"b2=" &lt;&lt; b &lt;&lt; ' ' &lt;&lt; &amp;b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f1();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f2();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、由</a:t>
            </a:r>
            <a:r>
              <a:rPr kumimoji="1" lang="en-US" altLang="zh-CN" sz="1600" b="1" dirty="0">
                <a:latin typeface="+mn-ea"/>
              </a:rPr>
              <a:t>b</a:t>
            </a:r>
            <a:r>
              <a:rPr kumimoji="1" lang="zh-CN" altLang="en-US" sz="1600" b="1" dirty="0">
                <a:latin typeface="+mn-ea"/>
              </a:rPr>
              <a:t>可知，局部变量不初始化，初值为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随机值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；全局变量不初始化，初值为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en-US" altLang="zh-CN" sz="1600" b="1" u="sng" dirty="0">
                <a:latin typeface="+mn-ea"/>
              </a:rPr>
              <a:t>0</a:t>
            </a:r>
            <a:r>
              <a:rPr kumimoji="1" lang="en-US" altLang="zh-CN" sz="1600" b="1" dirty="0">
                <a:latin typeface="+mn-ea"/>
              </a:rPr>
              <a:t>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、由截图可知，全局变量</a:t>
            </a:r>
            <a:r>
              <a:rPr kumimoji="1" lang="en-US" altLang="zh-CN" sz="1600" b="1" dirty="0">
                <a:latin typeface="+mn-ea"/>
              </a:rPr>
              <a:t>a/b</a:t>
            </a:r>
            <a:r>
              <a:rPr kumimoji="1" lang="zh-CN" altLang="en-US" sz="1600" b="1" dirty="0">
                <a:latin typeface="+mn-ea"/>
              </a:rPr>
              <a:t>的起始地址差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latin typeface="+mn-ea"/>
              </a:rPr>
              <a:t>320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个字节；局部变量</a:t>
            </a:r>
            <a:r>
              <a:rPr kumimoji="1" lang="en-US" altLang="zh-CN" sz="1600" b="1" dirty="0">
                <a:latin typeface="+mn-ea"/>
              </a:rPr>
              <a:t>a/b</a:t>
            </a:r>
            <a:r>
              <a:rPr kumimoji="1" lang="zh-CN" altLang="en-US" sz="1600" b="1" dirty="0">
                <a:latin typeface="+mn-ea"/>
              </a:rPr>
              <a:t>之间差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latin typeface="+mn-ea"/>
              </a:rPr>
              <a:t>12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个字节；全局和局部之前差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latin typeface="+mn-ea"/>
              </a:rPr>
              <a:t>0.3</a:t>
            </a:r>
            <a:r>
              <a:rPr kumimoji="1" lang="en-US" altLang="zh-CN" sz="1600" b="1" u="sng" dirty="0">
                <a:latin typeface="+mn-ea"/>
              </a:rPr>
              <a:t>KB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单位</a:t>
            </a:r>
            <a:r>
              <a:rPr kumimoji="1" lang="en-US" altLang="zh-CN" sz="1600" b="1" dirty="0">
                <a:latin typeface="+mn-ea"/>
              </a:rPr>
              <a:t>KB/MB</a:t>
            </a:r>
            <a:r>
              <a:rPr kumimoji="1" lang="zh-CN" altLang="en-US" sz="1600" b="1" dirty="0">
                <a:latin typeface="+mn-ea"/>
              </a:rPr>
              <a:t>均可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，说明这是两个不同的存储区，全局变量在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静态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存储区，局部变量在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动态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存储区。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2890" y="2268855"/>
            <a:ext cx="1744980" cy="9829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、变量同名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int a=10;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short a;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f1()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int x=5;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double x=1.2;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short p=1, p=2;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f1();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24401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、结合</a:t>
            </a:r>
            <a:r>
              <a:rPr kumimoji="1" lang="en-US" altLang="zh-CN" sz="1600" b="1" dirty="0">
                <a:latin typeface="+mn-ea"/>
              </a:rPr>
              <a:t>4.A/4.B</a:t>
            </a:r>
            <a:r>
              <a:rPr kumimoji="1" lang="zh-CN" altLang="en-US" sz="1600" b="1" dirty="0">
                <a:latin typeface="+mn-ea"/>
              </a:rPr>
              <a:t>可以得知：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级别的变量允许同名；</a:t>
            </a:r>
            <a:r>
              <a:rPr kumimoji="1" lang="en-US" altLang="zh-CN" sz="1600" b="1" dirty="0">
                <a:latin typeface="+mn-ea"/>
              </a:rPr>
              <a:t> _</a:t>
            </a:r>
            <a:r>
              <a:rPr kumimoji="1" lang="zh-CN" altLang="en-US" sz="1600" b="1" u="sng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级别的变量不允许同名；变量同名是的使用规则是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低</a:t>
            </a:r>
            <a:r>
              <a:rPr kumimoji="1" lang="zh-CN" altLang="en-US" sz="1600" b="1" u="sng" dirty="0">
                <a:latin typeface="+mn-ea"/>
              </a:rPr>
              <a:t>层屏蔽高层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8170" y="2583180"/>
            <a:ext cx="4998720" cy="16916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、自动变量与静态局部变量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f1()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a=1;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a++;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"a=" &lt;&lt; a &lt;&lt; ' ' &lt;&lt; &amp;a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static int b=1;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b++;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"b=" &lt;&lt; b &lt;&lt; ' ' &lt;&lt; &amp;b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f1();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f1();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f1();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、结合</a:t>
            </a:r>
            <a:r>
              <a:rPr kumimoji="1" lang="en-US" altLang="zh-CN" sz="1600" b="1" dirty="0">
                <a:latin typeface="+mn-ea"/>
              </a:rPr>
              <a:t>a/b</a:t>
            </a:r>
            <a:r>
              <a:rPr kumimoji="1" lang="zh-CN" altLang="en-US" sz="1600" b="1" dirty="0">
                <a:latin typeface="+mn-ea"/>
              </a:rPr>
              <a:t>各自的地址和值，得到结论为：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自动变量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多次调用，则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每次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每次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仅第一次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进行初始化，函数运行结束后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会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会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不会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释放空间，下次进入时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  <a:sym typeface="+mn-ea"/>
              </a:rPr>
              <a:t>再次分配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再次分配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继续使用上次的空间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静态局部变量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多次调用，则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  <a:sym typeface="+mn-ea"/>
              </a:rPr>
              <a:t>仅第一次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每次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仅第一次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进行初始化，函数运行结束后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  <a:sym typeface="+mn-ea"/>
              </a:rPr>
              <a:t>不会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会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不会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释放空间，下次进入时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  <a:sym typeface="+mn-ea"/>
              </a:rPr>
              <a:t>继续使用上次的空间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再次分配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继续使用上次的空间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根据上面的分析结果，自动变量应该放在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  <a:sym typeface="+mn-ea"/>
              </a:rPr>
              <a:t>动态数据区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动态数据区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静态数据区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，静态局部变量应该放在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  <a:sym typeface="+mn-ea"/>
              </a:rPr>
              <a:t>静态数据区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动态数据区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静态数据区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3590" y="2164080"/>
            <a:ext cx="1135380" cy="12649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、自动变量及形参的分配与释放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f1(int x)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y;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&amp;x &lt;&lt; ' ' &lt;&lt; &amp;y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打印地址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f2(long p)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float q;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&amp;p &lt;&lt; ' ' &lt;&lt; &amp;q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打印地址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f1(10);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f2(15L);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运行结果截图及结论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截图：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1.1 _</a:t>
            </a:r>
            <a:r>
              <a:rPr kumimoji="1" lang="en-US" altLang="zh-CN" sz="1600" b="1" u="sng" dirty="0">
                <a:latin typeface="+mn-ea"/>
              </a:rPr>
              <a:t>x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latin typeface="+mn-ea"/>
              </a:rPr>
              <a:t>p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共用了从</a:t>
            </a:r>
            <a:r>
              <a:rPr kumimoji="1" lang="en-US" altLang="zh-CN" sz="1600" b="1" u="sng" dirty="0">
                <a:latin typeface="+mn-ea"/>
              </a:rPr>
              <a:t> 008FF748 </a:t>
            </a:r>
            <a:r>
              <a:rPr kumimoji="1" lang="zh-CN" altLang="en-US" sz="1600" b="1" dirty="0">
                <a:latin typeface="+mn-ea"/>
              </a:rPr>
              <a:t>开始的</a:t>
            </a: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个字节空间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1.2 </a:t>
            </a:r>
            <a:r>
              <a:rPr kumimoji="1" lang="en-US" altLang="zh-CN" sz="1600" b="1" u="sng" dirty="0">
                <a:latin typeface="+mn-ea"/>
              </a:rPr>
              <a:t>_y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latin typeface="+mn-ea"/>
              </a:rPr>
              <a:t>q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共用了从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latin typeface="+mn-ea"/>
              </a:rPr>
              <a:t>008FF734_</a:t>
            </a:r>
            <a:r>
              <a:rPr kumimoji="1" lang="zh-CN" altLang="en-US" sz="1600" b="1" dirty="0">
                <a:latin typeface="+mn-ea"/>
              </a:rPr>
              <a:t>开始的</a:t>
            </a: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个字节空间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、把</a:t>
            </a:r>
            <a:r>
              <a:rPr kumimoji="1" lang="en-US" altLang="zh-CN" sz="1600" b="1" dirty="0">
                <a:latin typeface="+mn-ea"/>
              </a:rPr>
              <a:t>f2</a:t>
            </a:r>
            <a:r>
              <a:rPr kumimoji="1" lang="zh-CN" altLang="en-US" sz="1600" b="1" dirty="0">
                <a:latin typeface="+mn-ea"/>
              </a:rPr>
              <a:t>中</a:t>
            </a:r>
            <a:r>
              <a:rPr kumimoji="1" lang="en-US" altLang="zh-CN" sz="1600" b="1" dirty="0">
                <a:latin typeface="+mn-ea"/>
              </a:rPr>
              <a:t>float q</a:t>
            </a:r>
            <a:r>
              <a:rPr kumimoji="1" lang="zh-CN" altLang="en-US" sz="1600" b="1" dirty="0">
                <a:latin typeface="+mn-ea"/>
              </a:rPr>
              <a:t>改为</a:t>
            </a:r>
            <a:r>
              <a:rPr kumimoji="1" lang="en-US" altLang="zh-CN" sz="1600" b="1" dirty="0">
                <a:latin typeface="+mn-ea"/>
              </a:rPr>
              <a:t>short q</a:t>
            </a:r>
            <a:r>
              <a:rPr kumimoji="1" lang="zh-CN" altLang="en-US" sz="1600" b="1" dirty="0">
                <a:latin typeface="+mn-ea"/>
              </a:rPr>
              <a:t>，运行结果截图及结论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</a:t>
            </a:r>
            <a:r>
              <a:rPr kumimoji="1" lang="zh-CN" altLang="en-US" sz="1600" b="1" dirty="0">
                <a:latin typeface="+mn-ea"/>
              </a:rPr>
              <a:t> 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2.1 q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latin typeface="+mn-ea"/>
              </a:rPr>
              <a:t>y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共用了从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latin typeface="+mn-ea"/>
              </a:rPr>
              <a:t>00AFF950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开始的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latin typeface="+mn-ea"/>
              </a:rPr>
              <a:t>2 </a:t>
            </a:r>
            <a:r>
              <a:rPr kumimoji="1" lang="zh-CN" altLang="en-US" sz="1600" b="1" dirty="0">
                <a:latin typeface="+mn-ea"/>
              </a:rPr>
              <a:t>个字节空间</a:t>
            </a:r>
            <a:r>
              <a:rPr kumimoji="1" lang="en-US" altLang="zh-CN" sz="1600" b="1" dirty="0">
                <a:latin typeface="+mn-ea"/>
              </a:rPr>
              <a:t>   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1460" y="1832610"/>
            <a:ext cx="1562100" cy="6629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280" y="4424045"/>
            <a:ext cx="1478280" cy="6553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、自动变量及形参的分配与释放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kumimoji="1" lang="en-US" altLang="zh-CN" sz="1600" b="1" dirty="0">
              <a:latin typeface="+mn-ea"/>
            </a:endParaRPr>
          </a:p>
          <a:p>
            <a:r>
              <a:rPr kumimoji="1" lang="en-US" altLang="zh-CN" sz="1600" b="1" dirty="0">
                <a:latin typeface="+mn-ea"/>
              </a:rPr>
              <a:t>void f1(int x)</a:t>
            </a:r>
            <a:endParaRPr kumimoji="1" lang="en-US" altLang="zh-CN" sz="1600" b="1" dirty="0">
              <a:latin typeface="+mn-ea"/>
            </a:endParaRPr>
          </a:p>
          <a:p>
            <a:r>
              <a:rPr kumimoji="1" lang="en-US" altLang="zh-CN" sz="1600" b="1" dirty="0">
                <a:latin typeface="+mn-ea"/>
              </a:rPr>
              <a:t>{</a:t>
            </a:r>
            <a:endParaRPr kumimoji="1" lang="en-US" altLang="zh-CN" sz="1600" b="1" dirty="0">
              <a:latin typeface="+mn-ea"/>
            </a:endParaRPr>
          </a:p>
          <a:p>
            <a:pPr fontAlgn="base"/>
            <a:r>
              <a:rPr kumimoji="1" lang="en-US" altLang="zh-CN" sz="1600" b="1" dirty="0">
                <a:latin typeface="+mn-ea"/>
              </a:rPr>
              <a:t>    int y;</a:t>
            </a:r>
            <a:endParaRPr kumimoji="1" lang="en-US" altLang="zh-CN" sz="1600" b="1" dirty="0">
              <a:latin typeface="+mn-ea"/>
            </a:endParaRPr>
          </a:p>
          <a:p>
            <a:pPr fontAlgn="base"/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en-US" altLang="zh-CN" sz="1600" b="1" dirty="0">
                <a:latin typeface="+mn-ea"/>
              </a:rPr>
              <a:t> &lt;&lt; &amp;x &lt;&lt; ' '&lt;&lt; &amp;y &lt;&lt; </a:t>
            </a:r>
            <a:r>
              <a:rPr kumimoji="1" lang="en-US" altLang="zh-CN" sz="1600" b="1" dirty="0" err="1">
                <a:latin typeface="+mn-ea"/>
              </a:rPr>
              <a:t>endl</a:t>
            </a:r>
            <a:r>
              <a:rPr kumimoji="1" lang="en-US" altLang="zh-CN" sz="1600" b="1" dirty="0">
                <a:latin typeface="+mn-ea"/>
              </a:rPr>
              <a:t>;</a:t>
            </a:r>
            <a:endParaRPr kumimoji="1" lang="en-US" altLang="zh-CN" sz="1600" b="1" dirty="0">
              <a:latin typeface="+mn-ea"/>
            </a:endParaRPr>
          </a:p>
          <a:p>
            <a:pPr fontAlgn="base"/>
            <a:r>
              <a:rPr kumimoji="1" lang="en-US" altLang="zh-CN" sz="1600" b="1" dirty="0">
                <a:latin typeface="+mn-ea"/>
              </a:rPr>
              <a:t>}</a:t>
            </a:r>
            <a:endParaRPr kumimoji="1"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f1(10);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"..."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f1(10);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"..."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f1(10);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"..."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、运行结果截图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2.1 </a:t>
            </a:r>
            <a:r>
              <a:rPr kumimoji="1" lang="zh-CN" altLang="en-US" sz="1600" b="1" dirty="0">
                <a:latin typeface="+mn-ea"/>
              </a:rPr>
              <a:t>本示例中，三次调用时分配的</a:t>
            </a:r>
            <a:r>
              <a:rPr kumimoji="1" lang="en-US" altLang="zh-CN" sz="1600" b="1" dirty="0">
                <a:latin typeface="+mn-ea"/>
              </a:rPr>
              <a:t>x</a:t>
            </a:r>
            <a:r>
              <a:rPr kumimoji="1" lang="zh-CN" altLang="en-US" sz="1600" b="1" dirty="0">
                <a:latin typeface="+mn-ea"/>
              </a:rPr>
              <a:t>占用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空间，三次调用时分配的</a:t>
            </a:r>
            <a:r>
              <a:rPr kumimoji="1" lang="en-US" altLang="zh-CN" sz="1600" b="1" dirty="0">
                <a:latin typeface="+mn-ea"/>
              </a:rPr>
              <a:t>y</a:t>
            </a:r>
            <a:r>
              <a:rPr kumimoji="1" lang="zh-CN" altLang="en-US" sz="1600" b="1" dirty="0">
                <a:latin typeface="+mn-ea"/>
              </a:rPr>
              <a:t>占用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空间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2.2 </a:t>
            </a:r>
            <a:r>
              <a:rPr kumimoji="1" lang="zh-CN" altLang="en-US" sz="1600" b="1" dirty="0">
                <a:latin typeface="+mn-ea"/>
              </a:rPr>
              <a:t>总结形参</a:t>
            </a:r>
            <a:r>
              <a:rPr kumimoji="1" lang="en-US" altLang="zh-CN" sz="1600" b="1" dirty="0">
                <a:latin typeface="+mn-ea"/>
              </a:rPr>
              <a:t>x</a:t>
            </a:r>
            <a:r>
              <a:rPr kumimoji="1" lang="zh-CN" altLang="en-US" sz="1600" b="1" dirty="0">
                <a:latin typeface="+mn-ea"/>
              </a:rPr>
              <a:t>和自动变量</a:t>
            </a:r>
            <a:r>
              <a:rPr kumimoji="1" lang="en-US" altLang="zh-CN" sz="1600" b="1" dirty="0">
                <a:latin typeface="+mn-ea"/>
              </a:rPr>
              <a:t>y</a:t>
            </a:r>
            <a:r>
              <a:rPr kumimoji="1" lang="zh-CN" altLang="en-US" sz="1600" b="1" dirty="0">
                <a:latin typeface="+mn-ea"/>
              </a:rPr>
              <a:t>的分配和释放规则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</a:t>
            </a:r>
            <a:r>
              <a:rPr kumimoji="1" lang="zh-CN" altLang="en-US" sz="1600" b="1" dirty="0">
                <a:latin typeface="+mn-ea"/>
              </a:rPr>
              <a:t>在进入形参</a:t>
            </a:r>
            <a:r>
              <a:rPr kumimoji="1" lang="en-US" altLang="zh-CN" sz="1600" b="1" dirty="0">
                <a:latin typeface="+mn-ea"/>
              </a:rPr>
              <a:t>x</a:t>
            </a:r>
            <a:r>
              <a:rPr kumimoji="1" lang="zh-CN" altLang="en-US" sz="1600" b="1" dirty="0">
                <a:latin typeface="+mn-ea"/>
              </a:rPr>
              <a:t>和自动变量所在的函数时，自动分配存储空间，函数运行结束空间被释放，并重复进行上述操作，每次分配的空间不一定</a:t>
            </a:r>
            <a:r>
              <a:rPr kumimoji="1" lang="zh-CN" altLang="en-US" sz="1600" b="1" dirty="0">
                <a:latin typeface="+mn-ea"/>
              </a:rPr>
              <a:t>相同。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1980" y="1757680"/>
            <a:ext cx="1478280" cy="12649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、自动变量及形参的分配与释放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void f1()</a:t>
            </a:r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{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    int a = 15;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&amp;a &lt;&lt; ' '&lt;&lt; a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}</a:t>
            </a:r>
            <a:endParaRPr kumimoji="1" lang="en-US" altLang="zh-CN" sz="1200" b="1" dirty="0">
              <a:latin typeface="+mn-ea"/>
            </a:endParaRPr>
          </a:p>
          <a:p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void f2()</a:t>
            </a:r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{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    long a = 70000;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&amp;a &lt;&lt; ' '&lt;&lt; a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}</a:t>
            </a:r>
            <a:endParaRPr kumimoji="1" lang="en-US" altLang="zh-CN" sz="1200" b="1" dirty="0">
              <a:latin typeface="+mn-ea"/>
            </a:endParaRPr>
          </a:p>
          <a:p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void f3()</a:t>
            </a:r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{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    short a = 23;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&amp;a &lt;&lt; ' '&lt;&lt; a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}</a:t>
            </a:r>
            <a:endParaRPr kumimoji="1"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f1();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f2();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f3();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、运行结果截图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2.1 f1/f2/f3</a:t>
            </a:r>
            <a:r>
              <a:rPr kumimoji="1" lang="zh-CN" altLang="en-US" sz="1600" b="1" dirty="0">
                <a:latin typeface="+mn-ea"/>
              </a:rPr>
              <a:t>中的三个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占用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空间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2.2 </a:t>
            </a:r>
            <a:r>
              <a:rPr kumimoji="1" lang="zh-CN" altLang="en-US" sz="1600" b="1" dirty="0">
                <a:latin typeface="+mn-ea"/>
              </a:rPr>
              <a:t>如果当前正在执行</a:t>
            </a:r>
            <a:r>
              <a:rPr kumimoji="1" lang="en-US" altLang="zh-CN" sz="1600" b="1" dirty="0">
                <a:latin typeface="+mn-ea"/>
              </a:rPr>
              <a:t>f2</a:t>
            </a:r>
            <a:r>
              <a:rPr kumimoji="1" lang="zh-CN" altLang="en-US" sz="1600" b="1" dirty="0">
                <a:latin typeface="+mn-ea"/>
              </a:rPr>
              <a:t>函数，则</a:t>
            </a:r>
            <a:r>
              <a:rPr kumimoji="1" lang="en-US" altLang="zh-CN" sz="1600" b="1" dirty="0">
                <a:latin typeface="+mn-ea"/>
              </a:rPr>
              <a:t>f1</a:t>
            </a:r>
            <a:r>
              <a:rPr kumimoji="1" lang="zh-CN" altLang="en-US" sz="1600" b="1" dirty="0">
                <a:latin typeface="+mn-ea"/>
              </a:rPr>
              <a:t>中的</a:t>
            </a:r>
            <a:r>
              <a:rPr kumimoji="1" lang="en-US" altLang="zh-CN" sz="1600" b="1" dirty="0">
                <a:latin typeface="+mn-ea"/>
              </a:rPr>
              <a:t>a___</a:t>
            </a:r>
            <a:r>
              <a:rPr kumimoji="1" lang="zh-CN" altLang="en-US" sz="1600" b="1" u="sng" dirty="0">
                <a:latin typeface="+mn-ea"/>
                <a:sym typeface="+mn-ea"/>
              </a:rPr>
              <a:t>已释放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未分配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已释放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 f3</a:t>
            </a:r>
            <a:r>
              <a:rPr kumimoji="1" lang="zh-CN" altLang="en-US" sz="1600" b="1" dirty="0">
                <a:latin typeface="+mn-ea"/>
              </a:rPr>
              <a:t>中的</a:t>
            </a:r>
            <a:r>
              <a:rPr kumimoji="1" lang="en-US" altLang="zh-CN" sz="1600" b="1" dirty="0">
                <a:latin typeface="+mn-ea"/>
              </a:rPr>
              <a:t>a___</a:t>
            </a:r>
            <a:r>
              <a:rPr kumimoji="1" lang="zh-CN" altLang="en-US" sz="1600" b="1" u="sng" dirty="0">
                <a:latin typeface="+mn-ea"/>
                <a:sym typeface="+mn-ea"/>
              </a:rPr>
              <a:t>未分配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未分配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已释放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9500" y="2040255"/>
            <a:ext cx="127254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、自动变量及形参的分配与释放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void f3()</a:t>
            </a:r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{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    short a = 23;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"f3   " &lt;&lt; &amp;a &lt;&lt; ' '&lt;&lt; a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}</a:t>
            </a:r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void f2()</a:t>
            </a:r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{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    long a = 70000;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"f2-1 " &lt;&lt; &amp;a &lt;&lt; ' '&lt;&lt; a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f3();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"f2-2 "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}</a:t>
            </a:r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void f1()</a:t>
            </a:r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{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    int a = 15;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"f1-1 " &lt;&lt; &amp;a &lt;&lt; ' '&lt;&lt; a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f2();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"f1-2 "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}</a:t>
            </a:r>
            <a:endParaRPr kumimoji="1"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f1();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494998" y="1323975"/>
            <a:ext cx="634445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、运行结果截图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2.1 f1/f2/f3</a:t>
            </a:r>
            <a:r>
              <a:rPr kumimoji="1" lang="zh-CN" altLang="en-US" sz="1200" b="1" dirty="0">
                <a:latin typeface="+mn-ea"/>
              </a:rPr>
              <a:t>中的三个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zh-CN" altLang="en-US" sz="1200" b="1" dirty="0">
                <a:latin typeface="+mn-ea"/>
              </a:rPr>
              <a:t>占用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u="sng" dirty="0">
                <a:latin typeface="+mn-ea"/>
              </a:rPr>
              <a:t>不同</a:t>
            </a:r>
            <a:r>
              <a:rPr kumimoji="1" lang="en-US" altLang="zh-CN" sz="1200" b="1" dirty="0">
                <a:latin typeface="+mn-ea"/>
              </a:rPr>
              <a:t>_(</a:t>
            </a:r>
            <a:r>
              <a:rPr kumimoji="1" lang="zh-CN" altLang="en-US" sz="1200" b="1" dirty="0">
                <a:latin typeface="+mn-ea"/>
              </a:rPr>
              <a:t>相同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不同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空间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2.2 </a:t>
            </a:r>
            <a:r>
              <a:rPr kumimoji="1" lang="zh-CN" altLang="en-US" sz="1200" b="1" dirty="0">
                <a:latin typeface="+mn-ea"/>
              </a:rPr>
              <a:t>如果当前正在执行</a:t>
            </a:r>
            <a:r>
              <a:rPr kumimoji="1" lang="en-US" altLang="zh-CN" sz="1200" b="1" dirty="0">
                <a:latin typeface="+mn-ea"/>
              </a:rPr>
              <a:t>f1</a:t>
            </a:r>
            <a:r>
              <a:rPr kumimoji="1" lang="zh-CN" altLang="en-US" sz="1200" b="1" dirty="0">
                <a:latin typeface="+mn-ea"/>
              </a:rPr>
              <a:t>函数的</a:t>
            </a:r>
            <a:r>
              <a:rPr kumimoji="1" lang="en-US" altLang="zh-CN" sz="1200" b="1" dirty="0">
                <a:latin typeface="+mn-ea"/>
              </a:rPr>
              <a:t>cout-1</a:t>
            </a:r>
            <a:r>
              <a:rPr kumimoji="1" lang="zh-CN" altLang="en-US" sz="1200" b="1" dirty="0">
                <a:latin typeface="+mn-ea"/>
              </a:rPr>
              <a:t>语句，则</a:t>
            </a:r>
            <a:r>
              <a:rPr kumimoji="1" lang="en-US" altLang="zh-CN" sz="1200" b="1" dirty="0">
                <a:latin typeface="+mn-ea"/>
              </a:rPr>
              <a:t>f2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</a:t>
            </a:r>
            <a:r>
              <a:rPr kumimoji="1" lang="zh-CN" altLang="en-US" sz="1200" b="1" u="sng" dirty="0">
                <a:latin typeface="+mn-ea"/>
                <a:sym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 f3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</a:t>
            </a:r>
            <a:r>
              <a:rPr kumimoji="1" lang="zh-CN" altLang="en-US" sz="1200" b="1" u="sng" dirty="0">
                <a:latin typeface="+mn-ea"/>
                <a:sym typeface="+mn-ea"/>
              </a:rPr>
              <a:t>未分配</a:t>
            </a:r>
            <a:r>
              <a:rPr kumimoji="1" lang="en-US" altLang="zh-CN" sz="1200" b="1" u="sng" dirty="0">
                <a:latin typeface="+mn-ea"/>
              </a:rPr>
              <a:t>_</a:t>
            </a:r>
            <a:r>
              <a:rPr kumimoji="1" lang="en-US" altLang="zh-CN" sz="1200" b="1" dirty="0">
                <a:latin typeface="+mn-ea"/>
              </a:rPr>
              <a:t>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2.3 </a:t>
            </a:r>
            <a:r>
              <a:rPr kumimoji="1" lang="zh-CN" altLang="en-US" sz="1200" b="1" dirty="0">
                <a:latin typeface="+mn-ea"/>
              </a:rPr>
              <a:t>如果当前正在执行</a:t>
            </a:r>
            <a:r>
              <a:rPr kumimoji="1" lang="en-US" altLang="zh-CN" sz="1200" b="1" dirty="0">
                <a:latin typeface="+mn-ea"/>
              </a:rPr>
              <a:t>f1</a:t>
            </a:r>
            <a:r>
              <a:rPr kumimoji="1" lang="zh-CN" altLang="en-US" sz="1200" b="1" dirty="0">
                <a:latin typeface="+mn-ea"/>
              </a:rPr>
              <a:t>函数的</a:t>
            </a:r>
            <a:r>
              <a:rPr kumimoji="1" lang="en-US" altLang="zh-CN" sz="1200" b="1" dirty="0">
                <a:latin typeface="+mn-ea"/>
              </a:rPr>
              <a:t>cout-2</a:t>
            </a:r>
            <a:r>
              <a:rPr kumimoji="1" lang="zh-CN" altLang="en-US" sz="1200" b="1" dirty="0">
                <a:latin typeface="+mn-ea"/>
              </a:rPr>
              <a:t>语句，则</a:t>
            </a:r>
            <a:r>
              <a:rPr kumimoji="1" lang="en-US" altLang="zh-CN" sz="1200" b="1" dirty="0">
                <a:latin typeface="+mn-ea"/>
              </a:rPr>
              <a:t>f2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</a:t>
            </a:r>
            <a:r>
              <a:rPr kumimoji="1" lang="zh-CN" altLang="en-US" sz="1200" b="1" u="sng" dirty="0">
                <a:latin typeface="+mn-ea"/>
                <a:sym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 f3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</a:t>
            </a:r>
            <a:r>
              <a:rPr kumimoji="1" lang="zh-CN" altLang="en-US" sz="1200" b="1" u="sng" dirty="0">
                <a:latin typeface="+mn-ea"/>
                <a:sym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2.4 </a:t>
            </a:r>
            <a:r>
              <a:rPr kumimoji="1" lang="zh-CN" altLang="en-US" sz="1200" b="1" dirty="0">
                <a:latin typeface="+mn-ea"/>
              </a:rPr>
              <a:t>如果当前正在执行</a:t>
            </a:r>
            <a:r>
              <a:rPr kumimoji="1" lang="en-US" altLang="zh-CN" sz="1200" b="1" dirty="0">
                <a:latin typeface="+mn-ea"/>
              </a:rPr>
              <a:t>f2</a:t>
            </a:r>
            <a:r>
              <a:rPr kumimoji="1" lang="zh-CN" altLang="en-US" sz="1200" b="1" dirty="0">
                <a:latin typeface="+mn-ea"/>
              </a:rPr>
              <a:t>函数的</a:t>
            </a:r>
            <a:r>
              <a:rPr kumimoji="1" lang="en-US" altLang="zh-CN" sz="1200" b="1" dirty="0">
                <a:latin typeface="+mn-ea"/>
              </a:rPr>
              <a:t>cout-1</a:t>
            </a:r>
            <a:r>
              <a:rPr kumimoji="1" lang="zh-CN" altLang="en-US" sz="1200" b="1" dirty="0">
                <a:latin typeface="+mn-ea"/>
              </a:rPr>
              <a:t>语句，则</a:t>
            </a:r>
            <a:r>
              <a:rPr kumimoji="1" lang="en-US" altLang="zh-CN" sz="1200" b="1" dirty="0">
                <a:latin typeface="+mn-ea"/>
              </a:rPr>
              <a:t>f1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</a:t>
            </a:r>
            <a:r>
              <a:rPr kumimoji="1" lang="zh-CN" altLang="en-US" sz="1200" b="1" u="sng" dirty="0">
                <a:latin typeface="+mn-ea"/>
                <a:sym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 f3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</a:t>
            </a:r>
            <a:r>
              <a:rPr kumimoji="1" lang="zh-CN" altLang="en-US" sz="1200" b="1" u="sng" dirty="0">
                <a:latin typeface="+mn-ea"/>
                <a:sym typeface="+mn-ea"/>
              </a:rPr>
              <a:t>未分配</a:t>
            </a:r>
            <a:r>
              <a:rPr kumimoji="1" lang="en-US" altLang="zh-CN" sz="1200" b="1" u="sng" dirty="0">
                <a:latin typeface="+mn-ea"/>
              </a:rPr>
              <a:t>_</a:t>
            </a:r>
            <a:r>
              <a:rPr kumimoji="1" lang="en-US" altLang="zh-CN" sz="1200" b="1" dirty="0">
                <a:latin typeface="+mn-ea"/>
              </a:rPr>
              <a:t>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2.5 </a:t>
            </a:r>
            <a:r>
              <a:rPr kumimoji="1" lang="zh-CN" altLang="en-US" sz="1200" b="1" dirty="0">
                <a:latin typeface="+mn-ea"/>
              </a:rPr>
              <a:t>如果当前正在执行</a:t>
            </a:r>
            <a:r>
              <a:rPr kumimoji="1" lang="en-US" altLang="zh-CN" sz="1200" b="1" dirty="0">
                <a:latin typeface="+mn-ea"/>
              </a:rPr>
              <a:t>f2</a:t>
            </a:r>
            <a:r>
              <a:rPr kumimoji="1" lang="zh-CN" altLang="en-US" sz="1200" b="1" dirty="0">
                <a:latin typeface="+mn-ea"/>
              </a:rPr>
              <a:t>函数的</a:t>
            </a:r>
            <a:r>
              <a:rPr kumimoji="1" lang="en-US" altLang="zh-CN" sz="1200" b="1" dirty="0">
                <a:latin typeface="+mn-ea"/>
              </a:rPr>
              <a:t>cout-2</a:t>
            </a:r>
            <a:r>
              <a:rPr kumimoji="1" lang="zh-CN" altLang="en-US" sz="1200" b="1" dirty="0">
                <a:latin typeface="+mn-ea"/>
              </a:rPr>
              <a:t>语句，则</a:t>
            </a:r>
            <a:r>
              <a:rPr kumimoji="1" lang="en-US" altLang="zh-CN" sz="1200" b="1" dirty="0">
                <a:latin typeface="+mn-ea"/>
              </a:rPr>
              <a:t>f1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</a:t>
            </a:r>
            <a:r>
              <a:rPr kumimoji="1" lang="zh-CN" altLang="en-US" sz="1200" b="1" u="sng" dirty="0">
                <a:latin typeface="+mn-ea"/>
                <a:sym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 f3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</a:t>
            </a:r>
            <a:r>
              <a:rPr kumimoji="1" lang="zh-CN" altLang="en-US" sz="1200" b="1" u="sng" dirty="0">
                <a:latin typeface="+mn-ea"/>
                <a:sym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   </a:t>
            </a:r>
            <a:r>
              <a:rPr kumimoji="1" lang="en-US" altLang="zh-CN" sz="1200" b="1" dirty="0">
                <a:latin typeface="+mn-ea"/>
              </a:rPr>
              <a:t>2.6 </a:t>
            </a:r>
            <a:r>
              <a:rPr kumimoji="1" lang="zh-CN" altLang="en-US" sz="1200" b="1" dirty="0">
                <a:latin typeface="+mn-ea"/>
              </a:rPr>
              <a:t>如果当前正在执行</a:t>
            </a:r>
            <a:r>
              <a:rPr kumimoji="1" lang="en-US" altLang="zh-CN" sz="1200" b="1" dirty="0">
                <a:latin typeface="+mn-ea"/>
              </a:rPr>
              <a:t>f3</a:t>
            </a:r>
            <a:r>
              <a:rPr kumimoji="1" lang="zh-CN" altLang="en-US" sz="1200" b="1" dirty="0">
                <a:latin typeface="+mn-ea"/>
              </a:rPr>
              <a:t>函数的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zh-CN" altLang="en-US" sz="1200" b="1" dirty="0">
                <a:latin typeface="+mn-ea"/>
              </a:rPr>
              <a:t>语句，  则</a:t>
            </a:r>
            <a:r>
              <a:rPr kumimoji="1" lang="en-US" altLang="zh-CN" sz="1200" b="1" dirty="0">
                <a:latin typeface="+mn-ea"/>
              </a:rPr>
              <a:t>f1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</a:t>
            </a:r>
            <a:r>
              <a:rPr kumimoji="1" lang="zh-CN" altLang="en-US" sz="1200" b="1" u="sng" dirty="0">
                <a:latin typeface="+mn-ea"/>
                <a:sym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 f2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</a:t>
            </a:r>
            <a:r>
              <a:rPr kumimoji="1" lang="zh-CN" altLang="en-US" sz="1200" b="1" u="sng" dirty="0">
                <a:latin typeface="+mn-ea"/>
                <a:sym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2.7 </a:t>
            </a:r>
            <a:r>
              <a:rPr kumimoji="1" lang="zh-CN" altLang="en-US" sz="1200" b="1" dirty="0">
                <a:latin typeface="+mn-ea"/>
              </a:rPr>
              <a:t>上述</a:t>
            </a:r>
            <a:r>
              <a:rPr kumimoji="1" lang="en-US" altLang="zh-CN" sz="1200" b="1" dirty="0">
                <a:latin typeface="+mn-ea"/>
              </a:rPr>
              <a:t>2.2~2.6</a:t>
            </a:r>
            <a:r>
              <a:rPr kumimoji="1" lang="zh-CN" altLang="en-US" sz="1200" b="1" dirty="0">
                <a:latin typeface="+mn-ea"/>
              </a:rPr>
              <a:t>问题中如果某个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zh-CN" altLang="en-US" sz="1200" b="1" dirty="0">
                <a:latin typeface="+mn-ea"/>
              </a:rPr>
              <a:t>是已分配状态，则此时这个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zh-CN" altLang="en-US" sz="1200" b="1" dirty="0">
                <a:latin typeface="+mn-ea"/>
              </a:rPr>
              <a:t>在何处？</a:t>
            </a:r>
            <a:endParaRPr kumimoji="1" lang="zh-CN" altLang="en-US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位于现场栈中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2170" y="1511300"/>
            <a:ext cx="156210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、局部变量的作用范围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fun()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</a:t>
            </a:r>
            <a:r>
              <a:rPr lang="en-US" altLang="zh-CN" sz="1600" b="1" dirty="0" err="1">
                <a:latin typeface="+mn-ea"/>
              </a:rPr>
              <a:t>i,a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a=15;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for(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=0;i&lt;10;i++)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int y;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y=11;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a=16;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y=12;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a=17;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"2350233-</a:t>
            </a:r>
            <a:r>
              <a:rPr lang="zh-CN" altLang="en-US" sz="1600" b="1" dirty="0">
                <a:latin typeface="+mn-ea"/>
              </a:rPr>
              <a:t>叶辰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fun();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、解释出现的</a:t>
            </a:r>
            <a:r>
              <a:rPr kumimoji="1" lang="en-US" altLang="zh-CN" sz="1600" b="1" dirty="0">
                <a:latin typeface="+mn-ea"/>
              </a:rPr>
              <a:t>error/warning</a:t>
            </a:r>
            <a:r>
              <a:rPr kumimoji="1" lang="zh-CN" altLang="en-US" sz="1600" b="1" dirty="0">
                <a:latin typeface="+mn-ea"/>
              </a:rPr>
              <a:t>的原因</a:t>
            </a: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y</a:t>
            </a:r>
            <a:r>
              <a:rPr kumimoji="1" lang="zh-CN" altLang="en-US" sz="1600" b="1" dirty="0">
                <a:latin typeface="+mn-ea"/>
              </a:rPr>
              <a:t>在循环中被定义，给予存储空间，循环结束，存储</a:t>
            </a:r>
            <a:r>
              <a:rPr kumimoji="1" lang="en-US" altLang="zh-CN" sz="1600" b="1" dirty="0">
                <a:latin typeface="+mn-ea"/>
              </a:rPr>
              <a:t>y</a:t>
            </a:r>
            <a:r>
              <a:rPr kumimoji="1" lang="zh-CN" altLang="en-US" sz="1600" b="1" dirty="0">
                <a:latin typeface="+mn-ea"/>
              </a:rPr>
              <a:t>的空间被释放。此处的</a:t>
            </a:r>
            <a:r>
              <a:rPr kumimoji="1" lang="en-US" altLang="zh-CN" sz="1600" b="1" dirty="0">
                <a:latin typeface="+mn-ea"/>
              </a:rPr>
              <a:t>y=12</a:t>
            </a:r>
            <a:r>
              <a:rPr kumimoji="1" lang="zh-CN" altLang="en-US" sz="1600" b="1" dirty="0">
                <a:latin typeface="+mn-ea"/>
              </a:rPr>
              <a:t>超出复合语句的定义范围，</a:t>
            </a:r>
            <a:r>
              <a:rPr kumimoji="1" lang="en-US" altLang="zh-CN" sz="1600" b="1" dirty="0">
                <a:latin typeface="+mn-ea"/>
              </a:rPr>
              <a:t>y</a:t>
            </a:r>
            <a:r>
              <a:rPr kumimoji="1" lang="zh-CN" altLang="en-US" sz="1600" b="1" dirty="0">
                <a:latin typeface="+mn-ea"/>
              </a:rPr>
              <a:t>相当于未声名的变量，出现</a:t>
            </a:r>
            <a:r>
              <a:rPr kumimoji="1" lang="en-US" altLang="zh-CN" sz="1600" b="1" dirty="0">
                <a:latin typeface="+mn-ea"/>
              </a:rPr>
              <a:t>error.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2790" y="2727960"/>
            <a:ext cx="4434840" cy="11963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jhlOWE0OGVjZTc4YmM3OTdlZDFiMTQwNmZkNWIwMjEifQ==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7899</Words>
  <Application>WPS 演示</Application>
  <PresentationFormat>宽屏</PresentationFormat>
  <Paragraphs>594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Times New Roman</vt:lpstr>
      <vt:lpstr>Wingdings 2</vt:lpstr>
      <vt:lpstr>微软雅黑</vt:lpstr>
      <vt:lpstr>Arial Unicode MS</vt:lpstr>
      <vt:lpstr>等线</vt:lpstr>
      <vt:lpstr>Calibri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叶子の辰</cp:lastModifiedBy>
  <cp:revision>257</cp:revision>
  <dcterms:created xsi:type="dcterms:W3CDTF">2020-08-13T13:39:00Z</dcterms:created>
  <dcterms:modified xsi:type="dcterms:W3CDTF">2024-04-20T09:12:36Z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AE1C52F40A1D4AB9A399D95FB4969766_12</vt:lpwstr>
  </property>
  <property fmtid="{D5CDD505-2E9C-101B-9397-08002B2CF9AE}" pid="3" name="KSOProductBuildVer">
    <vt:lpwstr>2052-12.1.0.16729</vt:lpwstr>
  </property>
</Properties>
</file>